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4"/>
  </p:notesMasterIdLst>
  <p:handoutMasterIdLst>
    <p:handoutMasterId r:id="rId25"/>
  </p:handoutMasterIdLst>
  <p:sldIdLst>
    <p:sldId id="398" r:id="rId2"/>
    <p:sldId id="390" r:id="rId3"/>
    <p:sldId id="391" r:id="rId4"/>
    <p:sldId id="392" r:id="rId5"/>
    <p:sldId id="370" r:id="rId6"/>
    <p:sldId id="385" r:id="rId7"/>
    <p:sldId id="354" r:id="rId8"/>
    <p:sldId id="334" r:id="rId9"/>
    <p:sldId id="382" r:id="rId10"/>
    <p:sldId id="330" r:id="rId11"/>
    <p:sldId id="376" r:id="rId12"/>
    <p:sldId id="386" r:id="rId13"/>
    <p:sldId id="320" r:id="rId14"/>
    <p:sldId id="387" r:id="rId15"/>
    <p:sldId id="360" r:id="rId16"/>
    <p:sldId id="384" r:id="rId17"/>
    <p:sldId id="326" r:id="rId18"/>
    <p:sldId id="317" r:id="rId19"/>
    <p:sldId id="396" r:id="rId20"/>
    <p:sldId id="397" r:id="rId21"/>
    <p:sldId id="375" r:id="rId22"/>
    <p:sldId id="399" r:id="rId23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">
          <p15:clr>
            <a:srgbClr val="A4A3A4"/>
          </p15:clr>
        </p15:guide>
        <p15:guide id="2" orient="horz" pos="4178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1956">
          <p15:clr>
            <a:srgbClr val="A4A3A4"/>
          </p15:clr>
        </p15:guide>
        <p15:guide id="7" orient="horz" pos="799">
          <p15:clr>
            <a:srgbClr val="A4A3A4"/>
          </p15:clr>
        </p15:guide>
        <p15:guide id="8" pos="158">
          <p15:clr>
            <a:srgbClr val="A4A3A4"/>
          </p15:clr>
        </p15:guide>
        <p15:guide id="9" pos="2835">
          <p15:clr>
            <a:srgbClr val="A4A3A4"/>
          </p15:clr>
        </p15:guide>
        <p15:guide id="10" pos="5602">
          <p15:clr>
            <a:srgbClr val="A4A3A4"/>
          </p15:clr>
        </p15:guide>
        <p15:guide id="11" pos="2925">
          <p15:clr>
            <a:srgbClr val="A4A3A4"/>
          </p15:clr>
        </p15:guide>
        <p15:guide id="12" pos="1542">
          <p15:clr>
            <a:srgbClr val="A4A3A4"/>
          </p15:clr>
        </p15:guide>
        <p15:guide id="13" pos="1451">
          <p15:clr>
            <a:srgbClr val="A4A3A4"/>
          </p15:clr>
        </p15:guide>
        <p15:guide id="14" pos="4218">
          <p15:clr>
            <a:srgbClr val="A4A3A4"/>
          </p15:clr>
        </p15:guide>
        <p15:guide id="15" pos="42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482"/>
    <a:srgbClr val="E65D00"/>
    <a:srgbClr val="FFA365"/>
    <a:srgbClr val="FF6600"/>
    <a:srgbClr val="539D49"/>
    <a:srgbClr val="705500"/>
    <a:srgbClr val="FFDF79"/>
    <a:srgbClr val="A2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9827" autoAdjust="0"/>
  </p:normalViewPr>
  <p:slideViewPr>
    <p:cSldViewPr showGuides="1">
      <p:cViewPr varScale="1">
        <p:scale>
          <a:sx n="111" d="100"/>
          <a:sy n="111" d="100"/>
        </p:scale>
        <p:origin x="-948" y="-78"/>
      </p:cViewPr>
      <p:guideLst>
        <p:guide orient="horz" pos="164"/>
        <p:guide orient="horz" pos="4178"/>
        <p:guide orient="horz" pos="3657"/>
        <p:guide orient="horz" pos="3748"/>
        <p:guide orient="horz" pos="1865"/>
        <p:guide orient="horz" pos="1956"/>
        <p:guide orient="horz" pos="799"/>
        <p:guide pos="158"/>
        <p:guide pos="2835"/>
        <p:guide pos="5602"/>
        <p:guide pos="2925"/>
        <p:guide pos="1542"/>
        <p:guide pos="1451"/>
        <p:guide pos="4218"/>
        <p:guide pos="4263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=""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=""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=""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=""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=""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=""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=""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=""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=""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/>
          </a:p>
        </p:txBody>
      </p:sp>
      <p:sp>
        <p:nvSpPr>
          <p:cNvPr id="6147" name="Rectangle 2">
            <a:extLst>
              <a:ext uri="{FF2B5EF4-FFF2-40B4-BE49-F238E27FC236}">
                <a16:creationId xmlns=""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9668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="" xmlns:a16="http://schemas.microsoft.com/office/drawing/2014/main" id="{96B59967-14BB-4CF0-8188-70A9CAC79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DCC027-F2D7-4864-8333-E415182ADDDE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26627" name="Rectangle 2">
            <a:extLst>
              <a:ext uri="{FF2B5EF4-FFF2-40B4-BE49-F238E27FC236}">
                <a16:creationId xmlns="" xmlns:a16="http://schemas.microsoft.com/office/drawing/2014/main" id="{71E2A17A-F251-428A-8E01-DC27A8B156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="" xmlns:a16="http://schemas.microsoft.com/office/drawing/2014/main" id="{906ED01B-87F1-4A52-9A1F-1CD4B09A08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030765-89C2-4FA1-88A9-3597FB39DFAC}" type="slidenum">
              <a:rPr lang="de-DE" altLang="de-DE" b="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b="0"/>
          </a:p>
        </p:txBody>
      </p:sp>
      <p:sp>
        <p:nvSpPr>
          <p:cNvPr id="24579" name="Rectangle 2">
            <a:extLst>
              <a:ext uri="{FF2B5EF4-FFF2-40B4-BE49-F238E27FC236}">
                <a16:creationId xmlns="" xmlns:a16="http://schemas.microsoft.com/office/drawing/2014/main" id="{308BAD14-5EC4-45E8-B03C-5DB271934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1F67A599-DF77-41DC-814E-8FE9E0DC8C0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18AE4C-110A-4E2A-B208-6E6DC188CEF1}" type="slidenum">
              <a:rPr lang="de-DE" altLang="de-DE" b="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b="0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A2C7F0D3-9A0F-487E-83B7-E8910251E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="" xmlns:a16="http://schemas.microsoft.com/office/drawing/2014/main" id="{72AC67A0-15A6-4332-81B3-95D5A21A9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69D306-F210-4195-92E0-A641373E5990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30723" name="Rectangle 2">
            <a:extLst>
              <a:ext uri="{FF2B5EF4-FFF2-40B4-BE49-F238E27FC236}">
                <a16:creationId xmlns="" xmlns:a16="http://schemas.microsoft.com/office/drawing/2014/main" id="{ED0521C1-DA55-40DD-A0CC-A7B2D88B3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="" xmlns:a16="http://schemas.microsoft.com/office/drawing/2014/main" id="{31103478-32D6-4EEC-B4D4-7278C9F88B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4F9914-CE89-423D-B632-EAB157707780}" type="slidenum">
              <a:rPr lang="de-DE" altLang="de-DE" b="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b="0"/>
          </a:p>
        </p:txBody>
      </p:sp>
      <p:sp>
        <p:nvSpPr>
          <p:cNvPr id="32771" name="Rectangle 2">
            <a:extLst>
              <a:ext uri="{FF2B5EF4-FFF2-40B4-BE49-F238E27FC236}">
                <a16:creationId xmlns="" xmlns:a16="http://schemas.microsoft.com/office/drawing/2014/main" id="{7A842701-57D5-435D-A4B3-1EC4EC6E6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="" xmlns:a16="http://schemas.microsoft.com/office/drawing/2014/main" id="{2B3B3A90-66AB-475E-94FB-80F7A4AAF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B50E25-5EBB-46F3-8598-3647E0FA5927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34819" name="Rectangle 2">
            <a:extLst>
              <a:ext uri="{FF2B5EF4-FFF2-40B4-BE49-F238E27FC236}">
                <a16:creationId xmlns="" xmlns:a16="http://schemas.microsoft.com/office/drawing/2014/main" id="{B94F9AA5-813D-4758-9E40-8002B3389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="" xmlns:a16="http://schemas.microsoft.com/office/drawing/2014/main" id="{C8402461-159E-43F7-BC45-0707B234E7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F767C3-B299-4C9C-918C-76CB1477210A}" type="slidenum">
              <a:rPr lang="de-DE" altLang="de-DE" b="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b="0"/>
          </a:p>
        </p:txBody>
      </p:sp>
      <p:sp>
        <p:nvSpPr>
          <p:cNvPr id="36867" name="Rectangle 2">
            <a:extLst>
              <a:ext uri="{FF2B5EF4-FFF2-40B4-BE49-F238E27FC236}">
                <a16:creationId xmlns="" xmlns:a16="http://schemas.microsoft.com/office/drawing/2014/main" id="{966A1D2A-FCBA-428F-957D-548726293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="" xmlns:a16="http://schemas.microsoft.com/office/drawing/2014/main" id="{5F280F6C-9844-402E-905D-D36F2B0E9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67029-761B-4418-A9C2-C056096BBCED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40963" name="Rectangle 2">
            <a:extLst>
              <a:ext uri="{FF2B5EF4-FFF2-40B4-BE49-F238E27FC236}">
                <a16:creationId xmlns="" xmlns:a16="http://schemas.microsoft.com/office/drawing/2014/main" id="{6078D980-EC0E-494E-A867-F83FC79CA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="" xmlns:a16="http://schemas.microsoft.com/office/drawing/2014/main" id="{8367DD8D-9DEC-41CC-B045-730A8DAD9E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FFC0DB-D455-4B25-8206-B06A07CED197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38915" name="Rectangle 2">
            <a:extLst>
              <a:ext uri="{FF2B5EF4-FFF2-40B4-BE49-F238E27FC236}">
                <a16:creationId xmlns="" xmlns:a16="http://schemas.microsoft.com/office/drawing/2014/main" id="{52D85010-BF0F-4E47-900A-62574DE4B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="" xmlns:a16="http://schemas.microsoft.com/office/drawing/2014/main" id="{CCE04AF7-D753-4492-92AF-4DEBED4939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B99EB3-AC6E-449C-BBD2-53C664AA671C}" type="slidenum">
              <a:rPr lang="de-DE" altLang="de-DE" smtClean="0"/>
              <a:pPr>
                <a:spcBef>
                  <a:spcPct val="0"/>
                </a:spcBef>
              </a:pPr>
              <a:t>19</a:t>
            </a:fld>
            <a:endParaRPr lang="de-DE" altLang="de-DE"/>
          </a:p>
        </p:txBody>
      </p:sp>
      <p:sp>
        <p:nvSpPr>
          <p:cNvPr id="43011" name="Rectangle 2">
            <a:extLst>
              <a:ext uri="{FF2B5EF4-FFF2-40B4-BE49-F238E27FC236}">
                <a16:creationId xmlns="" xmlns:a16="http://schemas.microsoft.com/office/drawing/2014/main" id="{5F46737F-B3B3-4ECE-815E-62A7788565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FA28E605-55A7-49B3-84BD-2DBC66359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CE26E0-9711-40FA-8197-23929F1DE16F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ACF1FB75-CF14-4D37-A663-4ED9D4C4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45CD3F72-CF36-4E7D-B582-9B7BD8DCC9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1B5CF3-B177-46D5-AB86-F6AD38DBF40E}" type="slidenum">
              <a:rPr lang="de-DE" altLang="de-DE" smtClean="0"/>
              <a:pPr>
                <a:spcBef>
                  <a:spcPct val="0"/>
                </a:spcBef>
              </a:pPr>
              <a:t>20</a:t>
            </a:fld>
            <a:endParaRPr lang="de-DE" altLang="de-DE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0E29B0C6-A0E4-4C6D-9335-154774E0B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=""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=""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=""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=""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9840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DBFA9B67-4A04-4501-8144-1E55875F2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5343BB6-BACE-4C9A-8C77-16360DF67F98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9454BE4-E445-442D-AB11-E1C5C0D6A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=""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=""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CAA63289-5939-401E-9228-377C3BFE1E9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680F9B-618A-4CBE-935E-FA0257C2E9CC}" type="slidenum">
              <a:rPr lang="de-DE" altLang="de-DE" b="0"/>
              <a:pPr algn="r" eaLnBrk="1" hangingPunct="1">
                <a:spcBef>
                  <a:spcPct val="0"/>
                </a:spcBef>
              </a:pPr>
              <a:t>5</a:t>
            </a:fld>
            <a:endParaRPr lang="de-DE" altLang="de-DE" b="0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8DB367D0-2FC5-4782-A677-48F296D63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="" xmlns:a16="http://schemas.microsoft.com/office/drawing/2014/main" id="{1FF6B577-AAAE-4669-804E-FDD0304BEC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EF1B71-D348-446A-B31D-5A8E127B25EF}" type="slidenum">
              <a:rPr lang="de-DE" altLang="de-DE" b="0"/>
              <a:pPr algn="r" eaLnBrk="1" hangingPunct="1">
                <a:spcBef>
                  <a:spcPct val="0"/>
                </a:spcBef>
              </a:pPr>
              <a:t>6</a:t>
            </a:fld>
            <a:endParaRPr lang="de-DE" altLang="de-DE" b="0"/>
          </a:p>
        </p:txBody>
      </p:sp>
      <p:sp>
        <p:nvSpPr>
          <p:cNvPr id="16387" name="Rectangle 2">
            <a:extLst>
              <a:ext uri="{FF2B5EF4-FFF2-40B4-BE49-F238E27FC236}">
                <a16:creationId xmlns="" xmlns:a16="http://schemas.microsoft.com/office/drawing/2014/main" id="{514789FF-CD5A-43CD-A48E-28A46CC5D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9696C2AC-089D-4C02-88C7-7421C8624C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C569C4-09B3-463A-8969-8F02DECC69E5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43CB8FEB-9102-4C1E-9BA3-DA3D4DFA3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08665DED-A358-480B-9ED4-239A81AC0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80A0B6-2742-41B4-A37F-0D1A4B850B84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84F418DC-F44E-4038-A8D5-E15B95B66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="" xmlns:a16="http://schemas.microsoft.com/office/drawing/2014/main" id="{97008B0B-3115-451C-958F-EBB69B8F0F6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343EF9-8E4C-41A9-AF14-BEEEAE66FA41}" type="slidenum">
              <a:rPr lang="de-DE" altLang="de-DE" b="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b="0"/>
          </a:p>
        </p:txBody>
      </p:sp>
      <p:sp>
        <p:nvSpPr>
          <p:cNvPr id="22531" name="Rectangle 2">
            <a:extLst>
              <a:ext uri="{FF2B5EF4-FFF2-40B4-BE49-F238E27FC236}">
                <a16:creationId xmlns="" xmlns:a16="http://schemas.microsoft.com/office/drawing/2014/main" id="{66B8B838-5D0E-4740-BDB3-8F16CDD9A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=""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=""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=""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=""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=""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=""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=""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=""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=""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/22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=""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9AC28FF-9A60-4937-9097-6A23DFB725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6" b="597"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=""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5125" name="Rectangle 4">
            <a:extLst>
              <a:ext uri="{FF2B5EF4-FFF2-40B4-BE49-F238E27FC236}">
                <a16:creationId xmlns=""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5057" y="3736900"/>
            <a:ext cx="4211638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Eine saubere Lösung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=""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82" y="3131554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1681534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2">
            <a:extLst>
              <a:ext uri="{FF2B5EF4-FFF2-40B4-BE49-F238E27FC236}">
                <a16:creationId xmlns="" xmlns:a16="http://schemas.microsoft.com/office/drawing/2014/main" id="{076406E1-1816-48CA-B3D8-319EB85C1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In Workshops erläutert </a:t>
            </a:r>
            <a:r>
              <a:rPr lang="de-DE" b="0" dirty="0" err="1" smtClean="0"/>
              <a:t>Vo</a:t>
            </a:r>
            <a:r>
              <a:rPr lang="de-DE" b="0" dirty="0" smtClean="0"/>
              <a:t> Van Tuan den Menschen zum Beispiel, dass sie ihren Biomüll nicht einfach in den Garten werfen sollten. „Dort zieht er Moskitos an.“</a:t>
            </a:r>
            <a:endParaRPr lang="de-DE" b="0" dirty="0"/>
          </a:p>
        </p:txBody>
      </p:sp>
      <p:sp>
        <p:nvSpPr>
          <p:cNvPr id="25603" name="Picture 19" descr="11_priester_20131016_edi29_uta">
            <a:extLst>
              <a:ext uri="{FF2B5EF4-FFF2-40B4-BE49-F238E27FC236}">
                <a16:creationId xmlns="" xmlns:a16="http://schemas.microsoft.com/office/drawing/2014/main" id="{5804DD5F-CEA1-4DB1-A93D-9650BDA78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76488" y="-21848763"/>
            <a:ext cx="1920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3A6F0DBA-62C6-46E5-AD53-8D0639CDAD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84"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64BF7E85-2F98-40A0-93D4-49071BC91F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78"/>
          <a:stretch/>
        </p:blipFill>
        <p:spPr>
          <a:xfrm>
            <a:off x="250825" y="3105150"/>
            <a:ext cx="4249738" cy="27003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CD261C7A-DBDA-47DD-9565-472EFE050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26"/>
          <a:stretch/>
        </p:blipFill>
        <p:spPr>
          <a:xfrm>
            <a:off x="250825" y="260349"/>
            <a:ext cx="4249738" cy="27003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hteck 2">
            <a:extLst>
              <a:ext uri="{FF2B5EF4-FFF2-40B4-BE49-F238E27FC236}">
                <a16:creationId xmlns="" xmlns:a16="http://schemas.microsoft.com/office/drawing/2014/main" id="{59770505-421E-4721-9015-B8C229393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088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endParaRPr lang="de-DE" altLang="de-DE"/>
          </a:p>
        </p:txBody>
      </p:sp>
      <p:sp>
        <p:nvSpPr>
          <p:cNvPr id="23555" name="Rechteck 2">
            <a:extLst>
              <a:ext uri="{FF2B5EF4-FFF2-40B4-BE49-F238E27FC236}">
                <a16:creationId xmlns="" xmlns:a16="http://schemas.microsoft.com/office/drawing/2014/main" id="{7F031F48-9108-4A7F-8807-888B04C0C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68054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Der Fachmann empfiehlt den </a:t>
            </a:r>
            <a:r>
              <a:rPr lang="de-DE" b="0" dirty="0" err="1" smtClean="0"/>
              <a:t>Kleinbauernfamilien,den</a:t>
            </a:r>
            <a:r>
              <a:rPr lang="de-DE" b="0" dirty="0" smtClean="0"/>
              <a:t> Biomüll in einer Grube zu sammeln. Verrottet kann er ihnen dann als Kompost dienen. </a:t>
            </a:r>
            <a:endParaRPr lang="de-DE" b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84EF1131-E4E8-4B84-A40E-1C5F2E93BD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94"/>
          <a:stretch/>
        </p:blipFill>
        <p:spPr>
          <a:xfrm>
            <a:off x="250825" y="269503"/>
            <a:ext cx="8642350" cy="55359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hteck 2">
            <a:extLst>
              <a:ext uri="{FF2B5EF4-FFF2-40B4-BE49-F238E27FC236}">
                <a16:creationId xmlns="" xmlns:a16="http://schemas.microsoft.com/office/drawing/2014/main" id="{A5BDAA95-D498-4E11-ADE1-A5463DFF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 smtClean="0"/>
              <a:t>Vo</a:t>
            </a:r>
            <a:r>
              <a:rPr lang="de-DE" b="0" dirty="0" smtClean="0"/>
              <a:t> Van Tuan </a:t>
            </a:r>
            <a:r>
              <a:rPr lang="de-DE" b="0" dirty="0"/>
              <a:t>sprach auch mit Huynh Thi </a:t>
            </a:r>
            <a:r>
              <a:rPr lang="de-DE" b="0" dirty="0" err="1"/>
              <a:t>Hue</a:t>
            </a:r>
            <a:r>
              <a:rPr lang="de-DE" b="0" dirty="0"/>
              <a:t>. Ihre alte Latrine ist eine abenteuerliche </a:t>
            </a:r>
            <a:r>
              <a:rPr lang="de-DE" b="0" dirty="0" smtClean="0"/>
              <a:t>Konstruk­tion, die auf vier Bambusstelzen ruht.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F3C8418-7D1B-40E1-B3A2-A3239FF3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1"/>
          <a:stretch/>
        </p:blipFill>
        <p:spPr>
          <a:xfrm>
            <a:off x="250825" y="260350"/>
            <a:ext cx="8642350" cy="55413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hteck 2">
            <a:extLst>
              <a:ext uri="{FF2B5EF4-FFF2-40B4-BE49-F238E27FC236}">
                <a16:creationId xmlns="" xmlns:a16="http://schemas.microsoft.com/office/drawing/2014/main" id="{0B21BC1F-A90B-4E48-9F4C-2F0497657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174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Dank der finanziellen Unterstützung von Brot für die Welt bekam </a:t>
            </a:r>
            <a:r>
              <a:rPr lang="de-DE" b="0" dirty="0"/>
              <a:t>sie eine neue Latrine. </a:t>
            </a:r>
            <a:r>
              <a:rPr lang="de-DE" b="0" dirty="0" smtClean="0"/>
              <a:t>Handwerker </a:t>
            </a:r>
            <a:r>
              <a:rPr lang="de-DE" b="0" dirty="0"/>
              <a:t>zogen das </a:t>
            </a:r>
            <a:r>
              <a:rPr lang="de-DE" b="0" dirty="0" smtClean="0"/>
              <a:t>Toilettenhäuschen hoch.</a:t>
            </a:r>
            <a:endParaRPr 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FA17E2C-D956-4C6E-AFE9-3DEBD1617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32" r="36432"/>
          <a:stretch/>
        </p:blipFill>
        <p:spPr>
          <a:xfrm>
            <a:off x="4643438" y="265124"/>
            <a:ext cx="4249737" cy="55403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C2AEA08-0215-4B16-8AF5-5DD573849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19" r="22889"/>
          <a:stretch/>
        </p:blipFill>
        <p:spPr>
          <a:xfrm>
            <a:off x="250825" y="260350"/>
            <a:ext cx="4249738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hteck 2">
            <a:extLst>
              <a:ext uri="{FF2B5EF4-FFF2-40B4-BE49-F238E27FC236}">
                <a16:creationId xmlns="" xmlns:a16="http://schemas.microsoft.com/office/drawing/2014/main" id="{563068AD-B9AE-4A21-A546-CEEABB73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417519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Huynh Thi </a:t>
            </a:r>
            <a:r>
              <a:rPr lang="de-DE" b="0" dirty="0" err="1"/>
              <a:t>Hues</a:t>
            </a:r>
            <a:r>
              <a:rPr lang="de-DE" b="0" dirty="0"/>
              <a:t> Mann ist vor einem Jahr </a:t>
            </a:r>
            <a:r>
              <a:rPr lang="de-DE" b="0" dirty="0" smtClean="0"/>
              <a:t>gestorben. Ihre </a:t>
            </a:r>
            <a:r>
              <a:rPr lang="de-DE" b="0" dirty="0"/>
              <a:t>fünf Kinder </a:t>
            </a:r>
            <a:r>
              <a:rPr lang="de-DE" b="0" dirty="0" smtClean="0"/>
              <a:t>sind in die Stadt gezogen, um dort Arbeit zu finden. </a:t>
            </a:r>
            <a:r>
              <a:rPr lang="de-DE" b="0" dirty="0"/>
              <a:t>Nur ihr Enkelsohn </a:t>
            </a:r>
            <a:r>
              <a:rPr lang="de-DE" b="0" dirty="0" err="1"/>
              <a:t>Huy</a:t>
            </a:r>
            <a:r>
              <a:rPr lang="de-DE" b="0" dirty="0"/>
              <a:t> ist bei ihr geblieben</a:t>
            </a:r>
            <a:r>
              <a:rPr lang="de-DE" b="0" dirty="0" smtClean="0"/>
              <a:t>.</a:t>
            </a:r>
            <a:endParaRPr 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1569AEE8-8F27-48B5-A9D2-CA1FAB7B4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72"/>
          <a:stretch/>
        </p:blipFill>
        <p:spPr>
          <a:xfrm>
            <a:off x="258279" y="260908"/>
            <a:ext cx="4242284" cy="55489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B6D57B7-44D7-44F4-B840-48D81A545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3" b="11270"/>
          <a:stretch/>
        </p:blipFill>
        <p:spPr>
          <a:xfrm>
            <a:off x="4643438" y="260908"/>
            <a:ext cx="4249736" cy="55445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hteck 2">
            <a:extLst>
              <a:ext uri="{FF2B5EF4-FFF2-40B4-BE49-F238E27FC236}">
                <a16:creationId xmlns="" xmlns:a16="http://schemas.microsoft.com/office/drawing/2014/main" id="{43746ECF-1C0C-4199-B1E4-0C80990DD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589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Wie viele Menschen in dieser Gegend holt Huynh Thi </a:t>
            </a:r>
            <a:r>
              <a:rPr lang="de-DE" b="0" dirty="0" err="1" smtClean="0"/>
              <a:t>Hue</a:t>
            </a:r>
            <a:r>
              <a:rPr lang="de-DE" b="0" dirty="0" smtClean="0"/>
              <a:t> </a:t>
            </a:r>
            <a:r>
              <a:rPr lang="de-DE" b="0" dirty="0"/>
              <a:t>ihr Wasser mit einer Pumpe aus dem Fluss und bewahrt es in großen Tonkrügen auf. 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AA55A94-1753-4DF4-A161-C7DFAB317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46"/>
          <a:stretch/>
        </p:blipFill>
        <p:spPr>
          <a:xfrm>
            <a:off x="250825" y="260350"/>
            <a:ext cx="8658509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hteck 2">
            <a:extLst>
              <a:ext uri="{FF2B5EF4-FFF2-40B4-BE49-F238E27FC236}">
                <a16:creationId xmlns="" xmlns:a16="http://schemas.microsoft.com/office/drawing/2014/main" id="{738A6DB2-221D-4865-8F92-895EBEA5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Damit sie und ihr Enkel gesund bleiben, befolgt sie die Ratschläge </a:t>
            </a:r>
            <a:r>
              <a:rPr lang="de-DE" b="0" dirty="0" smtClean="0"/>
              <a:t>aus dem Projekt. </a:t>
            </a:r>
            <a:r>
              <a:rPr lang="de-DE" b="0" dirty="0"/>
              <a:t>Sie chlort das Gebrauchswasser, das Koch- und Trinkwasser kocht sie zusätzlich ab.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95B9A70-140D-4A0C-BCFE-914591926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78"/>
          <a:stretch/>
        </p:blipFill>
        <p:spPr>
          <a:xfrm>
            <a:off x="250825" y="260350"/>
            <a:ext cx="4249738" cy="270033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2B43AF01-BCC1-4425-A56F-47D50C1053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7"/>
          <a:stretch/>
        </p:blipFill>
        <p:spPr>
          <a:xfrm>
            <a:off x="258938" y="3110424"/>
            <a:ext cx="4241625" cy="26950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C50953BF-FBD4-4B39-A277-E3E2148637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11"/>
          <a:stretch/>
        </p:blipFill>
        <p:spPr>
          <a:xfrm>
            <a:off x="4648002" y="278461"/>
            <a:ext cx="4248426" cy="268222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="" xmlns:a16="http://schemas.microsoft.com/office/drawing/2014/main" id="{3B3D666D-82FD-46B2-8E5D-3CA967B96A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87"/>
          <a:stretch/>
        </p:blipFill>
        <p:spPr>
          <a:xfrm>
            <a:off x="4648002" y="3110424"/>
            <a:ext cx="4245173" cy="26950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2">
            <a:extLst>
              <a:ext uri="{FF2B5EF4-FFF2-40B4-BE49-F238E27FC236}">
                <a16:creationId xmlns="" xmlns:a16="http://schemas.microsoft.com/office/drawing/2014/main" id="{7B767736-A299-4A8A-84AA-EF12120D0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895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Zum Wäschewaschen und Duschen benutzt auch Lam Kim Phuongs Familie gechlortes Fluss­wasser. Das gesammelte Regenwasser reicht für diese Zwecke nicht aus.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5E217870-DADB-4894-8440-D53178A58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63" r="31153"/>
          <a:stretch/>
        </p:blipFill>
        <p:spPr>
          <a:xfrm>
            <a:off x="250824" y="270289"/>
            <a:ext cx="4249739" cy="55352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566AC883-82C1-4F2F-96D6-7AC6D51E48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3"/>
          <a:stretch/>
        </p:blipFill>
        <p:spPr>
          <a:xfrm>
            <a:off x="4649929" y="3105150"/>
            <a:ext cx="4243246" cy="27003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="" xmlns:a16="http://schemas.microsoft.com/office/drawing/2014/main" id="{BC9726DB-6D3D-42D3-9400-6498072116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06"/>
          <a:stretch/>
        </p:blipFill>
        <p:spPr>
          <a:xfrm>
            <a:off x="4649929" y="270289"/>
            <a:ext cx="4243246" cy="26903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2">
            <a:extLst>
              <a:ext uri="{FF2B5EF4-FFF2-40B4-BE49-F238E27FC236}">
                <a16:creationId xmlns="" xmlns:a16="http://schemas.microsoft.com/office/drawing/2014/main" id="{08D3FDCF-A01A-48E3-98E1-673F5399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7350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Wertvolle Tipps bekommen die </a:t>
            </a:r>
            <a:r>
              <a:rPr lang="de-DE" b="0" dirty="0" smtClean="0"/>
              <a:t>Menschen im Dorf </a:t>
            </a:r>
            <a:r>
              <a:rPr lang="de-DE" b="0" dirty="0"/>
              <a:t>auch von </a:t>
            </a:r>
            <a:r>
              <a:rPr lang="de-DE" b="0" dirty="0" err="1"/>
              <a:t>Vo</a:t>
            </a:r>
            <a:r>
              <a:rPr lang="de-DE" b="0" dirty="0"/>
              <a:t> Thi </a:t>
            </a:r>
            <a:r>
              <a:rPr lang="de-DE" b="0" dirty="0" err="1"/>
              <a:t>Thuy</a:t>
            </a:r>
            <a:r>
              <a:rPr lang="de-DE" b="0" dirty="0"/>
              <a:t>. </a:t>
            </a:r>
            <a:r>
              <a:rPr lang="de-DE" b="0" dirty="0" smtClean="0"/>
              <a:t>Alle </a:t>
            </a:r>
            <a:r>
              <a:rPr lang="de-DE" b="0" dirty="0"/>
              <a:t>drei Monate kommt die </a:t>
            </a:r>
            <a:r>
              <a:rPr lang="de-DE" b="0" dirty="0" smtClean="0"/>
              <a:t>Ärztin </a:t>
            </a:r>
            <a:r>
              <a:rPr lang="de-DE" b="0" dirty="0"/>
              <a:t>zu einer kostenlosen Sprechstunde ins Dorf. </a:t>
            </a:r>
            <a:endParaRPr lang="de-DE" altLang="de-DE" b="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AF76A9C-E2D9-4F67-8AFF-B60BBB5AD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94"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hteck 2">
            <a:extLst>
              <a:ext uri="{FF2B5EF4-FFF2-40B4-BE49-F238E27FC236}">
                <a16:creationId xmlns="" xmlns:a16="http://schemas.microsoft.com/office/drawing/2014/main" id="{7C5C16A1-1E2E-4742-828D-EEE823CBA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2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„Als wir hier begannen, litten die meisten Leute </a:t>
            </a:r>
            <a:r>
              <a:rPr lang="de-DE" b="0" dirty="0" smtClean="0"/>
              <a:t>an </a:t>
            </a:r>
            <a:r>
              <a:rPr lang="de-DE" b="0" dirty="0"/>
              <a:t>Durchfall, Krätze oder Wurm-erkrankungen. Diese Krankheiten sehen wir </a:t>
            </a:r>
            <a:r>
              <a:rPr lang="de-DE" b="0" dirty="0" smtClean="0"/>
              <a:t>heute kaum noch“, </a:t>
            </a:r>
            <a:r>
              <a:rPr lang="de-DE" b="0" dirty="0"/>
              <a:t>freut sich die Ärztin.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C70F0D2-F65B-4344-96FE-9DBBF1BCE8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69"/>
          <a:stretch/>
        </p:blipFill>
        <p:spPr>
          <a:xfrm>
            <a:off x="4643437" y="260921"/>
            <a:ext cx="4249737" cy="55445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63FE3A31-4742-41D1-B04B-A88A9A72A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5" b="7334"/>
          <a:stretch/>
        </p:blipFill>
        <p:spPr>
          <a:xfrm>
            <a:off x="255185" y="260921"/>
            <a:ext cx="4245377" cy="554456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6">
            <a:extLst>
              <a:ext uri="{FF2B5EF4-FFF2-40B4-BE49-F238E27FC236}">
                <a16:creationId xmlns="" xmlns:a16="http://schemas.microsoft.com/office/drawing/2014/main" id="{7CD3E717-62F9-4B48-984E-AFFDEBF99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7675"/>
            <a:ext cx="5976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cs typeface="Tahoma" panose="020B0604030504040204" pitchFamily="34" charset="0"/>
              </a:rPr>
              <a:t>Vietnam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="" xmlns:a16="http://schemas.microsoft.com/office/drawing/2014/main" id="{98E24775-7B55-4D25-A15B-096EC9E47AD4}"/>
              </a:ext>
            </a:extLst>
          </p:cNvPr>
          <p:cNvSpPr/>
          <p:nvPr/>
        </p:nvSpPr>
        <p:spPr>
          <a:xfrm>
            <a:off x="5116513" y="3319463"/>
            <a:ext cx="196850" cy="244475"/>
          </a:xfrm>
          <a:custGeom>
            <a:avLst/>
            <a:gdLst>
              <a:gd name="connsiteX0" fmla="*/ 4763 w 195263"/>
              <a:gd name="connsiteY0" fmla="*/ 7143 h 245268"/>
              <a:gd name="connsiteX1" fmla="*/ 64294 w 195263"/>
              <a:gd name="connsiteY1" fmla="*/ 0 h 245268"/>
              <a:gd name="connsiteX2" fmla="*/ 88107 w 195263"/>
              <a:gd name="connsiteY2" fmla="*/ 11906 h 245268"/>
              <a:gd name="connsiteX3" fmla="*/ 109538 w 195263"/>
              <a:gd name="connsiteY3" fmla="*/ 23812 h 245268"/>
              <a:gd name="connsiteX4" fmla="*/ 138113 w 195263"/>
              <a:gd name="connsiteY4" fmla="*/ 26193 h 245268"/>
              <a:gd name="connsiteX5" fmla="*/ 166688 w 195263"/>
              <a:gd name="connsiteY5" fmla="*/ 7143 h 245268"/>
              <a:gd name="connsiteX6" fmla="*/ 195263 w 195263"/>
              <a:gd name="connsiteY6" fmla="*/ 14287 h 245268"/>
              <a:gd name="connsiteX7" fmla="*/ 173832 w 195263"/>
              <a:gd name="connsiteY7" fmla="*/ 47625 h 245268"/>
              <a:gd name="connsiteX8" fmla="*/ 176213 w 195263"/>
              <a:gd name="connsiteY8" fmla="*/ 138112 h 245268"/>
              <a:gd name="connsiteX9" fmla="*/ 188119 w 195263"/>
              <a:gd name="connsiteY9" fmla="*/ 161925 h 245268"/>
              <a:gd name="connsiteX10" fmla="*/ 166688 w 195263"/>
              <a:gd name="connsiteY10" fmla="*/ 183356 h 245268"/>
              <a:gd name="connsiteX11" fmla="*/ 147638 w 195263"/>
              <a:gd name="connsiteY11" fmla="*/ 209550 h 245268"/>
              <a:gd name="connsiteX12" fmla="*/ 133350 w 195263"/>
              <a:gd name="connsiteY12" fmla="*/ 245268 h 245268"/>
              <a:gd name="connsiteX13" fmla="*/ 88107 w 195263"/>
              <a:gd name="connsiteY13" fmla="*/ 209550 h 245268"/>
              <a:gd name="connsiteX14" fmla="*/ 92869 w 195263"/>
              <a:gd name="connsiteY14" fmla="*/ 200025 h 245268"/>
              <a:gd name="connsiteX15" fmla="*/ 0 w 195263"/>
              <a:gd name="connsiteY15" fmla="*/ 147637 h 245268"/>
              <a:gd name="connsiteX16" fmla="*/ 11907 w 195263"/>
              <a:gd name="connsiteY16" fmla="*/ 121443 h 245268"/>
              <a:gd name="connsiteX17" fmla="*/ 9525 w 195263"/>
              <a:gd name="connsiteY17" fmla="*/ 107156 h 245268"/>
              <a:gd name="connsiteX18" fmla="*/ 21432 w 195263"/>
              <a:gd name="connsiteY18" fmla="*/ 88106 h 245268"/>
              <a:gd name="connsiteX19" fmla="*/ 30957 w 195263"/>
              <a:gd name="connsiteY19" fmla="*/ 64293 h 245268"/>
              <a:gd name="connsiteX20" fmla="*/ 4763 w 195263"/>
              <a:gd name="connsiteY20" fmla="*/ 7143 h 24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5263" h="245268">
                <a:moveTo>
                  <a:pt x="4763" y="7143"/>
                </a:moveTo>
                <a:lnTo>
                  <a:pt x="64294" y="0"/>
                </a:lnTo>
                <a:lnTo>
                  <a:pt x="88107" y="11906"/>
                </a:lnTo>
                <a:lnTo>
                  <a:pt x="109538" y="23812"/>
                </a:lnTo>
                <a:lnTo>
                  <a:pt x="138113" y="26193"/>
                </a:lnTo>
                <a:lnTo>
                  <a:pt x="166688" y="7143"/>
                </a:lnTo>
                <a:lnTo>
                  <a:pt x="195263" y="14287"/>
                </a:lnTo>
                <a:lnTo>
                  <a:pt x="173832" y="47625"/>
                </a:lnTo>
                <a:cubicBezTo>
                  <a:pt x="174626" y="77787"/>
                  <a:pt x="175419" y="107950"/>
                  <a:pt x="176213" y="138112"/>
                </a:cubicBezTo>
                <a:lnTo>
                  <a:pt x="188119" y="161925"/>
                </a:lnTo>
                <a:lnTo>
                  <a:pt x="166688" y="183356"/>
                </a:lnTo>
                <a:lnTo>
                  <a:pt x="147638" y="209550"/>
                </a:lnTo>
                <a:lnTo>
                  <a:pt x="133350" y="245268"/>
                </a:lnTo>
                <a:lnTo>
                  <a:pt x="88107" y="209550"/>
                </a:lnTo>
                <a:lnTo>
                  <a:pt x="92869" y="200025"/>
                </a:lnTo>
                <a:lnTo>
                  <a:pt x="0" y="147637"/>
                </a:lnTo>
                <a:lnTo>
                  <a:pt x="11907" y="121443"/>
                </a:lnTo>
                <a:lnTo>
                  <a:pt x="9525" y="107156"/>
                </a:lnTo>
                <a:lnTo>
                  <a:pt x="21432" y="88106"/>
                </a:lnTo>
                <a:lnTo>
                  <a:pt x="30957" y="64293"/>
                </a:lnTo>
                <a:lnTo>
                  <a:pt x="4763" y="7143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172" name="Grafik 4">
            <a:extLst>
              <a:ext uri="{FF2B5EF4-FFF2-40B4-BE49-F238E27FC236}">
                <a16:creationId xmlns="" xmlns:a16="http://schemas.microsoft.com/office/drawing/2014/main" id="{D9D5F1AA-86AE-42CF-83ED-49322CFC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8" y="1270000"/>
            <a:ext cx="8624887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03877CC5-4267-4E04-A2BB-B9440A10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287" y="1268760"/>
            <a:ext cx="8624888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hteck 11">
            <a:extLst>
              <a:ext uri="{FF2B5EF4-FFF2-40B4-BE49-F238E27FC236}">
                <a16:creationId xmlns="" xmlns:a16="http://schemas.microsoft.com/office/drawing/2014/main" id="{681E4430-5399-4803-BE9E-317FECA7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308" y="2966650"/>
            <a:ext cx="8595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dirty="0"/>
              <a:t>Vietnam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="" xmlns:a16="http://schemas.microsoft.com/office/drawing/2014/main" id="{968171E0-AAA3-4E81-88E4-256F29F4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772" y="1272775"/>
            <a:ext cx="864235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defTabSz="361950"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tabLst>
                <a:tab pos="4306888" algn="r"/>
                <a:tab pos="5565775" algn="r"/>
              </a:tabLs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	Vietnam	Deutschland</a:t>
            </a:r>
          </a:p>
          <a:p>
            <a:pPr eaLnBrk="1" hangingPunct="1">
              <a:lnSpc>
                <a:spcPct val="120000"/>
              </a:lnSpc>
            </a:pPr>
            <a:endParaRPr lang="de-DE" altLang="de-DE" sz="120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Fläche in km²</a:t>
            </a:r>
            <a:r>
              <a:rPr lang="de-DE" altLang="de-DE" sz="1200" b="0" dirty="0"/>
              <a:t>	331.210	357.121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 in Millionen </a:t>
            </a:r>
            <a:r>
              <a:rPr lang="de-DE" altLang="de-DE" sz="1200" b="0" dirty="0"/>
              <a:t>	95,3	80,7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Bevölkerungsdichte in Einwohner/km²	</a:t>
            </a:r>
            <a:r>
              <a:rPr lang="de-DE" altLang="de-DE" sz="1200" b="0" dirty="0"/>
              <a:t>288	226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Säuglingssterblichkeit in %	</a:t>
            </a:r>
            <a:r>
              <a:rPr lang="de-DE" altLang="de-DE" sz="1200" b="0" dirty="0"/>
              <a:t>1,78	0,3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Lebenserwartung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70,9	78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76,2	83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Analphabetenrate in % 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Männer	3,7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b="0" dirty="0"/>
              <a:t>Frauen	7,2	&lt; 1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1200" dirty="0"/>
              <a:t>Bruttoinlandsprodukt in Dollar/Kopf</a:t>
            </a:r>
            <a:r>
              <a:rPr lang="de-DE" altLang="de-DE" sz="1200" b="0" dirty="0"/>
              <a:t>	6.400	48.200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 </a:t>
            </a:r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endParaRPr lang="de-DE" altLang="de-DE" sz="800" b="0" dirty="0"/>
          </a:p>
          <a:p>
            <a:pPr eaLnBrk="1" hangingPunct="1">
              <a:lnSpc>
                <a:spcPct val="120000"/>
              </a:lnSpc>
            </a:pPr>
            <a:r>
              <a:rPr lang="de-DE" altLang="de-DE" sz="800" b="0" dirty="0"/>
              <a:t>Quelle: CIA World </a:t>
            </a:r>
            <a:r>
              <a:rPr lang="de-DE" altLang="de-DE" sz="800" b="0" dirty="0" err="1"/>
              <a:t>Factbook</a:t>
            </a:r>
            <a:r>
              <a:rPr lang="de-DE" altLang="de-DE" sz="800" b="0" dirty="0"/>
              <a:t> (2017)</a:t>
            </a:r>
            <a:r>
              <a:rPr lang="de-DE" altLang="de-DE" sz="800" dirty="0"/>
              <a:t> 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="" xmlns:a16="http://schemas.microsoft.com/office/drawing/2014/main" id="{E48F0041-3C73-47B0-8401-CDDE0B6CAC1E}"/>
              </a:ext>
            </a:extLst>
          </p:cNvPr>
          <p:cNvSpPr/>
          <p:nvPr/>
        </p:nvSpPr>
        <p:spPr>
          <a:xfrm>
            <a:off x="6736556" y="2831306"/>
            <a:ext cx="207169" cy="400050"/>
          </a:xfrm>
          <a:custGeom>
            <a:avLst/>
            <a:gdLst>
              <a:gd name="connsiteX0" fmla="*/ 0 w 207169"/>
              <a:gd name="connsiteY0" fmla="*/ 16669 h 400050"/>
              <a:gd name="connsiteX1" fmla="*/ 50007 w 207169"/>
              <a:gd name="connsiteY1" fmla="*/ 16669 h 400050"/>
              <a:gd name="connsiteX2" fmla="*/ 71438 w 207169"/>
              <a:gd name="connsiteY2" fmla="*/ 0 h 400050"/>
              <a:gd name="connsiteX3" fmla="*/ 102394 w 207169"/>
              <a:gd name="connsiteY3" fmla="*/ 9525 h 400050"/>
              <a:gd name="connsiteX4" fmla="*/ 116682 w 207169"/>
              <a:gd name="connsiteY4" fmla="*/ 28575 h 400050"/>
              <a:gd name="connsiteX5" fmla="*/ 133350 w 207169"/>
              <a:gd name="connsiteY5" fmla="*/ 50006 h 400050"/>
              <a:gd name="connsiteX6" fmla="*/ 121444 w 207169"/>
              <a:gd name="connsiteY6" fmla="*/ 73819 h 400050"/>
              <a:gd name="connsiteX7" fmla="*/ 102394 w 207169"/>
              <a:gd name="connsiteY7" fmla="*/ 100012 h 400050"/>
              <a:gd name="connsiteX8" fmla="*/ 116682 w 207169"/>
              <a:gd name="connsiteY8" fmla="*/ 142875 h 400050"/>
              <a:gd name="connsiteX9" fmla="*/ 154782 w 207169"/>
              <a:gd name="connsiteY9" fmla="*/ 176212 h 400050"/>
              <a:gd name="connsiteX10" fmla="*/ 190500 w 207169"/>
              <a:gd name="connsiteY10" fmla="*/ 214312 h 400050"/>
              <a:gd name="connsiteX11" fmla="*/ 207169 w 207169"/>
              <a:gd name="connsiteY11" fmla="*/ 257175 h 400050"/>
              <a:gd name="connsiteX12" fmla="*/ 207169 w 207169"/>
              <a:gd name="connsiteY12" fmla="*/ 307181 h 400050"/>
              <a:gd name="connsiteX13" fmla="*/ 166688 w 207169"/>
              <a:gd name="connsiteY13" fmla="*/ 347662 h 400050"/>
              <a:gd name="connsiteX14" fmla="*/ 128588 w 207169"/>
              <a:gd name="connsiteY14" fmla="*/ 373856 h 400050"/>
              <a:gd name="connsiteX15" fmla="*/ 109538 w 207169"/>
              <a:gd name="connsiteY15" fmla="*/ 400050 h 400050"/>
              <a:gd name="connsiteX16" fmla="*/ 97632 w 207169"/>
              <a:gd name="connsiteY16" fmla="*/ 340519 h 400050"/>
              <a:gd name="connsiteX17" fmla="*/ 130969 w 207169"/>
              <a:gd name="connsiteY17" fmla="*/ 333375 h 400050"/>
              <a:gd name="connsiteX18" fmla="*/ 130969 w 207169"/>
              <a:gd name="connsiteY18" fmla="*/ 314325 h 400050"/>
              <a:gd name="connsiteX19" fmla="*/ 159544 w 207169"/>
              <a:gd name="connsiteY19" fmla="*/ 276225 h 400050"/>
              <a:gd name="connsiteX20" fmla="*/ 152400 w 207169"/>
              <a:gd name="connsiteY20" fmla="*/ 235744 h 400050"/>
              <a:gd name="connsiteX21" fmla="*/ 152400 w 207169"/>
              <a:gd name="connsiteY21" fmla="*/ 195262 h 400050"/>
              <a:gd name="connsiteX22" fmla="*/ 73819 w 207169"/>
              <a:gd name="connsiteY22" fmla="*/ 111919 h 400050"/>
              <a:gd name="connsiteX23" fmla="*/ 52388 w 207169"/>
              <a:gd name="connsiteY23" fmla="*/ 102394 h 400050"/>
              <a:gd name="connsiteX24" fmla="*/ 61913 w 207169"/>
              <a:gd name="connsiteY24" fmla="*/ 64294 h 400050"/>
              <a:gd name="connsiteX25" fmla="*/ 23813 w 207169"/>
              <a:gd name="connsiteY25" fmla="*/ 66675 h 400050"/>
              <a:gd name="connsiteX26" fmla="*/ 0 w 207169"/>
              <a:gd name="connsiteY26" fmla="*/ 16669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7169" h="400050">
                <a:moveTo>
                  <a:pt x="0" y="16669"/>
                </a:moveTo>
                <a:lnTo>
                  <a:pt x="50007" y="16669"/>
                </a:lnTo>
                <a:lnTo>
                  <a:pt x="71438" y="0"/>
                </a:lnTo>
                <a:lnTo>
                  <a:pt x="102394" y="9525"/>
                </a:lnTo>
                <a:lnTo>
                  <a:pt x="116682" y="28575"/>
                </a:lnTo>
                <a:lnTo>
                  <a:pt x="133350" y="50006"/>
                </a:lnTo>
                <a:lnTo>
                  <a:pt x="121444" y="73819"/>
                </a:lnTo>
                <a:lnTo>
                  <a:pt x="102394" y="100012"/>
                </a:lnTo>
                <a:lnTo>
                  <a:pt x="116682" y="142875"/>
                </a:lnTo>
                <a:lnTo>
                  <a:pt x="154782" y="176212"/>
                </a:lnTo>
                <a:lnTo>
                  <a:pt x="190500" y="214312"/>
                </a:lnTo>
                <a:lnTo>
                  <a:pt x="207169" y="257175"/>
                </a:lnTo>
                <a:lnTo>
                  <a:pt x="207169" y="307181"/>
                </a:lnTo>
                <a:lnTo>
                  <a:pt x="166688" y="347662"/>
                </a:lnTo>
                <a:lnTo>
                  <a:pt x="128588" y="373856"/>
                </a:lnTo>
                <a:lnTo>
                  <a:pt x="109538" y="400050"/>
                </a:lnTo>
                <a:lnTo>
                  <a:pt x="97632" y="340519"/>
                </a:lnTo>
                <a:lnTo>
                  <a:pt x="130969" y="333375"/>
                </a:lnTo>
                <a:lnTo>
                  <a:pt x="130969" y="314325"/>
                </a:lnTo>
                <a:lnTo>
                  <a:pt x="159544" y="276225"/>
                </a:lnTo>
                <a:lnTo>
                  <a:pt x="152400" y="235744"/>
                </a:lnTo>
                <a:lnTo>
                  <a:pt x="152400" y="195262"/>
                </a:lnTo>
                <a:lnTo>
                  <a:pt x="73819" y="111919"/>
                </a:lnTo>
                <a:lnTo>
                  <a:pt x="52388" y="102394"/>
                </a:lnTo>
                <a:lnTo>
                  <a:pt x="61913" y="64294"/>
                </a:lnTo>
                <a:lnTo>
                  <a:pt x="23813" y="66675"/>
                </a:lnTo>
                <a:lnTo>
                  <a:pt x="0" y="16669"/>
                </a:lnTo>
                <a:close/>
              </a:path>
            </a:pathLst>
          </a:custGeom>
          <a:solidFill>
            <a:srgbClr val="FB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83" name="Line 11">
            <a:extLst>
              <a:ext uri="{FF2B5EF4-FFF2-40B4-BE49-F238E27FC236}">
                <a16:creationId xmlns="" xmlns:a16="http://schemas.microsoft.com/office/drawing/2014/main" id="{F06521B2-2FCD-4C5F-9207-DC38B75B85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08" y="3110012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hteck 2">
            <a:extLst>
              <a:ext uri="{FF2B5EF4-FFF2-40B4-BE49-F238E27FC236}">
                <a16:creationId xmlns="" xmlns:a16="http://schemas.microsoft.com/office/drawing/2014/main" id="{76D81EC4-B170-42A5-968E-154CAD6B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1654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„Helft mir beim Waschen“, ermuntert Lam ihre Jungs. „Aber rührt den Wasserhahn </a:t>
            </a:r>
            <a:r>
              <a:rPr lang="de-DE" b="0" dirty="0" smtClean="0"/>
              <a:t>nicht </a:t>
            </a:r>
            <a:r>
              <a:rPr lang="de-DE" b="0" dirty="0"/>
              <a:t>an. Nicht, dass etwas ausläuft. Regenwasser ist kostbar.“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EDD02D0E-B644-41C2-8D4C-CE6C6DDC4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" t="12459" r="8466"/>
          <a:stretch/>
        </p:blipFill>
        <p:spPr>
          <a:xfrm>
            <a:off x="267427" y="260349"/>
            <a:ext cx="8625747" cy="5545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D44907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=""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des Projektpartners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Ben </a:t>
            </a:r>
            <a:r>
              <a:rPr lang="de-DE" altLang="de-DE" b="0" dirty="0" err="1"/>
              <a:t>Tre</a:t>
            </a:r>
            <a:r>
              <a:rPr lang="de-DE" altLang="de-DE" b="0" dirty="0"/>
              <a:t> </a:t>
            </a:r>
            <a:r>
              <a:rPr lang="de-DE" altLang="de-DE" b="0" dirty="0" err="1"/>
              <a:t>Red</a:t>
            </a:r>
            <a:r>
              <a:rPr lang="de-DE" altLang="de-DE" b="0" dirty="0"/>
              <a:t> Cross (BTRC).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Eine saubere Lösung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Projektemagazin 2017/18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 – Evangelischer Entwicklungsdienst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1189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www.brot-fuer-die-welt.de/projekte/vietnam-trinkwasser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, Thorsten Lichtblau</a:t>
            </a:r>
            <a:r>
              <a:rPr lang="de-DE" altLang="de-DE" dirty="0"/>
              <a:t> </a:t>
            </a: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Ute Dilg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>
                <a:cs typeface="Times New Roman" panose="02020603050405020304" pitchFamily="18" charset="0"/>
              </a:rPr>
              <a:t>Christof Krackhardt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</a:t>
            </a:r>
            <a:r>
              <a:rPr lang="de-DE" altLang="de-DE" b="0" dirty="0" err="1"/>
              <a:t>Knödl</a:t>
            </a:r>
            <a:r>
              <a:rPr lang="de-DE" altLang="de-DE" b="0" dirty="0"/>
              <a:t>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</a:t>
            </a:r>
            <a:r>
              <a:rPr lang="de-DE" altLang="de-DE" b="0" dirty="0" smtClean="0"/>
              <a:t>Juli </a:t>
            </a:r>
            <a:r>
              <a:rPr lang="de-DE" altLang="de-DE" b="0" dirty="0"/>
              <a:t>2017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=""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=""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8439249-BFA6-4164-9666-1F5A88136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43"/>
          <a:stretch/>
        </p:blipFill>
        <p:spPr>
          <a:xfrm>
            <a:off x="250824" y="260350"/>
            <a:ext cx="8642351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=""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87" y="4241961"/>
            <a:ext cx="59404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IBAN: DE10 1006 1006 0500 5005 00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accent3"/>
                </a:solidFill>
              </a:rPr>
              <a:t>BIC: GENODED1KDB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=""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15925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accent3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901726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">
            <a:extLst>
              <a:ext uri="{FF2B5EF4-FFF2-40B4-BE49-F238E27FC236}">
                <a16:creationId xmlns="" xmlns:a16="http://schemas.microsoft.com/office/drawing/2014/main" id="{F7027271-0484-4BB4-846E-32BD90D2C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27350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Im Südwesten </a:t>
            </a:r>
            <a:r>
              <a:rPr lang="de-DE" b="0" dirty="0" smtClean="0"/>
              <a:t>Vietnams formt </a:t>
            </a:r>
            <a:r>
              <a:rPr lang="de-DE" b="0" dirty="0"/>
              <a:t>der Mekong ein riesiges Delta. Viele Familien müssen hier ihr Trinkwasser aus Flüssen schöpfen, die stark verschmutzt sind.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1E6F5E8-E85C-4912-94F2-CF4E3D0A3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6"/>
          <a:stretch/>
        </p:blipFill>
        <p:spPr>
          <a:xfrm>
            <a:off x="252346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=""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In der Provinz Ben </a:t>
            </a:r>
            <a:r>
              <a:rPr lang="de-DE" b="0" dirty="0" err="1"/>
              <a:t>Tre</a:t>
            </a:r>
            <a:r>
              <a:rPr lang="de-DE" b="0" dirty="0"/>
              <a:t> unterstützt das Rote Kreuz, ein </a:t>
            </a:r>
            <a:r>
              <a:rPr lang="de-DE" b="0" dirty="0" smtClean="0"/>
              <a:t>Projektpartner </a:t>
            </a:r>
            <a:r>
              <a:rPr lang="de-DE" b="0" dirty="0"/>
              <a:t>von Brot für die Welt, arme Familien </a:t>
            </a:r>
            <a:r>
              <a:rPr lang="de-DE" b="0" dirty="0" smtClean="0"/>
              <a:t>durch </a:t>
            </a:r>
            <a:r>
              <a:rPr lang="de-DE" b="0" dirty="0"/>
              <a:t>den Bau von Regenwassertanks und Latrinen.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D530DA7-7DE1-4BF9-8D4B-D719C0355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6"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">
            <a:extLst>
              <a:ext uri="{FF2B5EF4-FFF2-40B4-BE49-F238E27FC236}">
                <a16:creationId xmlns="" xmlns:a16="http://schemas.microsoft.com/office/drawing/2014/main" id="{242B2A5A-2D11-4DF4-B462-FE070F39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41751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Lam Kim Phuongs Zwillinge sind gerade aus der Schule gekommen. „Wascht euch die Hände“, sagt sie und reicht ihnen Schüsseln mit Wasser. „Danach gibt es Essen.“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53D4CBC6-D062-4644-A9B6-CEDE91E4B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88" r="15320"/>
          <a:stretch/>
        </p:blipFill>
        <p:spPr>
          <a:xfrm>
            <a:off x="250824" y="260350"/>
            <a:ext cx="4249739" cy="55451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72EE6934-5AE6-4D79-A490-90B1BCC673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11" r="13379"/>
          <a:stretch/>
        </p:blipFill>
        <p:spPr>
          <a:xfrm>
            <a:off x="4643439" y="260722"/>
            <a:ext cx="4249736" cy="55447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hteck 2">
            <a:extLst>
              <a:ext uri="{FF2B5EF4-FFF2-40B4-BE49-F238E27FC236}">
                <a16:creationId xmlns="" xmlns:a16="http://schemas.microsoft.com/office/drawing/2014/main" id="{1F1B9265-4FBF-4D78-B232-4B6F5ACDA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12948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b="0" dirty="0"/>
              <a:t>Es gibt Hühnersuppe. Zubereitet hat Lam Kim Phuong sie mit Regenwasser: „Das ist viel sauberer als das Flusswasser, das wir früher benutzt haben“, berichtet sie. </a:t>
            </a:r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b="0" dirty="0"/>
          </a:p>
        </p:txBody>
      </p:sp>
      <p:sp>
        <p:nvSpPr>
          <p:cNvPr id="15363" name="Grafik 3">
            <a:extLst>
              <a:ext uri="{FF2B5EF4-FFF2-40B4-BE49-F238E27FC236}">
                <a16:creationId xmlns="" xmlns:a16="http://schemas.microsoft.com/office/drawing/2014/main" id="{6013A331-3A1F-4F68-8389-3732BDFED732}"/>
              </a:ext>
            </a:extLst>
          </p:cNvPr>
          <p:cNvSpPr>
            <a:spLocks noChangeAspect="1"/>
          </p:cNvSpPr>
          <p:nvPr/>
        </p:nvSpPr>
        <p:spPr bwMode="auto">
          <a:xfrm>
            <a:off x="4643438" y="3105150"/>
            <a:ext cx="42799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sp>
        <p:nvSpPr>
          <p:cNvPr id="15364" name="Grafik 4">
            <a:extLst>
              <a:ext uri="{FF2B5EF4-FFF2-40B4-BE49-F238E27FC236}">
                <a16:creationId xmlns="" xmlns:a16="http://schemas.microsoft.com/office/drawing/2014/main" id="{CC93F7CA-D3F0-4148-B5B1-6207F3390D62}"/>
              </a:ext>
            </a:extLst>
          </p:cNvPr>
          <p:cNvSpPr>
            <a:spLocks noChangeAspect="1"/>
          </p:cNvSpPr>
          <p:nvPr/>
        </p:nvSpPr>
        <p:spPr bwMode="auto">
          <a:xfrm>
            <a:off x="261938" y="260350"/>
            <a:ext cx="42386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B03BF2B2-BE35-40A2-BFB2-9AEC7672B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41"/>
          <a:stretch/>
        </p:blipFill>
        <p:spPr>
          <a:xfrm>
            <a:off x="261937" y="260350"/>
            <a:ext cx="86312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3">
            <a:extLst>
              <a:ext uri="{FF2B5EF4-FFF2-40B4-BE49-F238E27FC236}">
                <a16:creationId xmlns="" xmlns:a16="http://schemas.microsoft.com/office/drawing/2014/main" id="{20363B5B-ED0D-4B3B-A755-E926373C0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2735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/>
              <a:t>Lam Kim Phuong, ihr Mann Duong und ihre Söhne gehören zu den 105 Haushalten, </a:t>
            </a:r>
            <a:r>
              <a:rPr lang="de-DE" b="0" dirty="0" smtClean="0"/>
              <a:t>die </a:t>
            </a:r>
            <a:r>
              <a:rPr lang="de-DE" b="0" dirty="0"/>
              <a:t>einen Regenwassertank zur Verfügung gestellt </a:t>
            </a:r>
            <a:r>
              <a:rPr lang="de-DE" b="0" dirty="0" smtClean="0"/>
              <a:t>bekommen haben. </a:t>
            </a:r>
            <a:endParaRPr 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26E1A8B8-3AEE-4627-A4DC-738EC7AFA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6"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>
            <a:extLst>
              <a:ext uri="{FF2B5EF4-FFF2-40B4-BE49-F238E27FC236}">
                <a16:creationId xmlns="" xmlns:a16="http://schemas.microsoft.com/office/drawing/2014/main" id="{08D9AFF3-AF21-49F9-A29A-C2D051BD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4400" b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Rechteck 2">
            <a:extLst>
              <a:ext uri="{FF2B5EF4-FFF2-40B4-BE49-F238E27FC236}">
                <a16:creationId xmlns="" xmlns:a16="http://schemas.microsoft.com/office/drawing/2014/main" id="{388F461C-DA00-491B-BB60-FD6271D11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6985471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smtClean="0"/>
              <a:t>Familienvater Duong brachte </a:t>
            </a:r>
            <a:r>
              <a:rPr lang="de-DE" b="0" dirty="0"/>
              <a:t>eine Dachrinne am </a:t>
            </a:r>
            <a:r>
              <a:rPr lang="de-DE" b="0" dirty="0" smtClean="0"/>
              <a:t>Haus an. </a:t>
            </a:r>
            <a:r>
              <a:rPr lang="de-DE" b="0" dirty="0"/>
              <a:t>Von </a:t>
            </a:r>
            <a:r>
              <a:rPr lang="de-DE" b="0" dirty="0" smtClean="0"/>
              <a:t>dort </a:t>
            </a:r>
            <a:r>
              <a:rPr lang="de-DE" b="0" dirty="0"/>
              <a:t>läuft das Wasser jetzt durch ein Rohr in den </a:t>
            </a:r>
            <a:r>
              <a:rPr lang="de-DE" b="0" dirty="0" smtClean="0"/>
              <a:t>Tank. Ein Stück Baumwollstoff dient als Sieb.</a:t>
            </a:r>
            <a:endParaRPr lang="de-DE" altLang="de-DE" b="0" dirty="0"/>
          </a:p>
          <a:p>
            <a:pPr eaLnBrk="1" hangingPunct="1">
              <a:lnSpc>
                <a:spcPct val="110000"/>
              </a:lnSpc>
            </a:pPr>
            <a:endParaRPr lang="de-DE" alt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8995F4B-889B-4F24-983C-BC09EB151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97" r="25426"/>
          <a:stretch/>
        </p:blipFill>
        <p:spPr>
          <a:xfrm flipH="1">
            <a:off x="250825" y="260349"/>
            <a:ext cx="4249738" cy="554513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E0E907B-3DA3-4747-A2C4-AD79F650C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4" r="34984"/>
          <a:stretch/>
        </p:blipFill>
        <p:spPr>
          <a:xfrm>
            <a:off x="4643438" y="260350"/>
            <a:ext cx="4249737" cy="55451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2">
            <a:extLst>
              <a:ext uri="{FF2B5EF4-FFF2-40B4-BE49-F238E27FC236}">
                <a16:creationId xmlns="" xmlns:a16="http://schemas.microsoft.com/office/drawing/2014/main" id="{9A99BB36-6687-455D-A0A2-C8CA582D2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805488"/>
            <a:ext cx="73815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/>
              <a:t>Vo</a:t>
            </a:r>
            <a:r>
              <a:rPr lang="de-DE" b="0" dirty="0"/>
              <a:t> Van Tuan ist einer der freiwilligen </a:t>
            </a:r>
            <a:r>
              <a:rPr lang="de-DE" b="0" dirty="0" smtClean="0"/>
              <a:t>Helfer</a:t>
            </a:r>
            <a:r>
              <a:rPr lang="de-DE" b="0" dirty="0"/>
              <a:t>, die den Familien erklären, </a:t>
            </a:r>
            <a:r>
              <a:rPr lang="de-DE" b="0" dirty="0" smtClean="0"/>
              <a:t>was sie tun müssen, um sauberes Wasser zu haben und sich vor Krankheiten zu schützen.</a:t>
            </a:r>
            <a:endParaRPr lang="de-DE" altLang="de-DE" b="0" dirty="0"/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9BFB6EB9-32BD-405F-9707-3F5D9D2ADB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14"/>
          <a:stretch/>
        </p:blipFill>
        <p:spPr>
          <a:xfrm>
            <a:off x="250825" y="260350"/>
            <a:ext cx="8642350" cy="554970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Bildschirmpräsentation (4:3)</PresentationFormat>
  <Paragraphs>90</Paragraphs>
  <Slides>22</Slides>
  <Notes>22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Eine saubere Lösung</dc:title>
  <dc:creator>BfdW</dc:creator>
  <cp:lastModifiedBy>thorsten.lichtblau</cp:lastModifiedBy>
  <cp:revision>827</cp:revision>
  <dcterms:created xsi:type="dcterms:W3CDTF">2005-03-02T11:53:12Z</dcterms:created>
  <dcterms:modified xsi:type="dcterms:W3CDTF">2017-07-18T09:23:56Z</dcterms:modified>
</cp:coreProperties>
</file>