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12" r:id="rId2"/>
    <p:sldId id="390" r:id="rId3"/>
    <p:sldId id="392" r:id="rId4"/>
    <p:sldId id="391" r:id="rId5"/>
    <p:sldId id="370" r:id="rId6"/>
    <p:sldId id="334" r:id="rId7"/>
    <p:sldId id="382" r:id="rId8"/>
    <p:sldId id="385" r:id="rId9"/>
    <p:sldId id="354" r:id="rId10"/>
    <p:sldId id="376" r:id="rId11"/>
    <p:sldId id="330" r:id="rId12"/>
    <p:sldId id="386" r:id="rId13"/>
    <p:sldId id="320" r:id="rId14"/>
    <p:sldId id="387" r:id="rId15"/>
    <p:sldId id="384" r:id="rId16"/>
    <p:sldId id="360" r:id="rId17"/>
    <p:sldId id="326" r:id="rId18"/>
    <p:sldId id="411" r:id="rId19"/>
    <p:sldId id="375" r:id="rId20"/>
    <p:sldId id="410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4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70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799" userDrawn="1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 userDrawn="1">
          <p15:clr>
            <a:srgbClr val="A4A3A4"/>
          </p15:clr>
        </p15:guide>
        <p15:guide id="15" pos="42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B482"/>
    <a:srgbClr val="FBB482"/>
    <a:srgbClr val="FFA365"/>
    <a:srgbClr val="E65D00"/>
    <a:srgbClr val="FF6600"/>
    <a:srgbClr val="539D49"/>
    <a:srgbClr val="705500"/>
    <a:srgbClr val="FFDF79"/>
    <a:srgbClr val="A2790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9827" autoAdjust="0"/>
  </p:normalViewPr>
  <p:slideViewPr>
    <p:cSldViewPr showGuides="1">
      <p:cViewPr varScale="1">
        <p:scale>
          <a:sx n="111" d="100"/>
          <a:sy n="111" d="100"/>
        </p:scale>
        <p:origin x="-816" y="-78"/>
      </p:cViewPr>
      <p:guideLst>
        <p:guide orient="horz" pos="164"/>
        <p:guide orient="horz" pos="4110"/>
        <p:guide orient="horz" pos="1956"/>
        <p:guide orient="horz" pos="3770"/>
        <p:guide orient="horz" pos="1865"/>
        <p:guide orient="horz" pos="3657"/>
        <p:guide orient="horz" pos="799"/>
        <p:guide pos="158"/>
        <p:guide pos="2835"/>
        <p:guide pos="5602"/>
        <p:guide pos="2925"/>
        <p:guide pos="1542"/>
        <p:guide pos="1451"/>
        <p:guide pos="4218"/>
        <p:guide pos="4286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xmlns="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xmlns="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xmlns="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xmlns="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xmlns="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xmlns="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xmlns="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xmlns="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xmlns="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94585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906ED01B-87F1-4A52-9A1F-1CD4B09A0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30765-89C2-4FA1-88A9-3597FB39DFAC}" type="slidenum">
              <a:rPr lang="de-DE" altLang="de-DE" b="0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 b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308BAD14-5EC4-45E8-B03C-5DB27193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96B59967-14BB-4CF0-8188-70A9CAC79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C027-F2D7-4864-8333-E415182ADDDE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71E2A17A-F251-428A-8E01-DC27A8B15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xmlns="" id="{1F67A599-DF77-41DC-814E-8FE9E0DC8C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18AE4C-110A-4E2A-B208-6E6DC188CEF1}" type="slidenum">
              <a:rPr lang="de-DE" altLang="de-DE" b="0"/>
              <a:pPr algn="r" eaLnBrk="1" hangingPunct="1">
                <a:spcBef>
                  <a:spcPct val="0"/>
                </a:spcBef>
              </a:pPr>
              <a:t>12</a:t>
            </a:fld>
            <a:endParaRPr lang="de-DE" altLang="de-DE" b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xmlns="" id="{A2C7F0D3-9A0F-487E-83B7-E8910251E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72AC67A0-15A6-4332-81B3-95D5A21A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D306-F210-4195-92E0-A641373E5990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ED0521C1-DA55-40DD-A0CC-A7B2D88B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xmlns="" id="{31103478-32D6-4EEC-B4D4-7278C9F88B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F9914-CE89-423D-B632-EAB157707780}" type="slidenum">
              <a:rPr lang="de-DE" altLang="de-DE" b="0"/>
              <a:pPr algn="r" eaLnBrk="1" hangingPunct="1">
                <a:spcBef>
                  <a:spcPct val="0"/>
                </a:spcBef>
              </a:pPr>
              <a:t>14</a:t>
            </a:fld>
            <a:endParaRPr lang="de-DE" altLang="de-DE" b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xmlns="" id="{7A842701-57D5-435D-A4B3-1EC4EC6E6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xmlns="" id="{C8402461-159E-43F7-BC45-0707B234E7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767C3-B299-4C9C-918C-76CB1477210A}" type="slidenum">
              <a:rPr lang="de-DE" altLang="de-DE" b="0"/>
              <a:pPr algn="r" eaLnBrk="1" hangingPunct="1">
                <a:spcBef>
                  <a:spcPct val="0"/>
                </a:spcBef>
              </a:pPr>
              <a:t>15</a:t>
            </a:fld>
            <a:endParaRPr lang="de-DE" altLang="de-DE" b="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xmlns="" id="{966A1D2A-FCBA-428F-957D-548726293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xmlns="" id="{2B3B3A90-66AB-475E-94FB-80F7A4AAF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B50E25-5EBB-46F3-8598-3647E0FA5927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xmlns="" id="{B94F9AA5-813D-4758-9E40-8002B3389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xmlns="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xmlns="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xmlns="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xmlns="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237814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xmlns="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xmlns="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xmlns="" id="{FA28E605-55A7-49B3-84BD-2DBC66359B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CE26E0-9711-40FA-8197-23929F1DE16F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xmlns="" id="{ACF1FB75-CF14-4D37-A663-4ED9D4C49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xmlns="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xmlns="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539581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xmlns="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xmlns="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xmlns="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CAA63289-5939-401E-9228-377C3BFE1E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680F9B-618A-4CBE-935E-FA0257C2E9CC}" type="slidenum">
              <a:rPr lang="de-DE" altLang="de-DE" b="0"/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 b="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8DB367D0-2FC5-4782-A677-48F296D63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xmlns="" id="{08665DED-A358-480B-9ED4-239A81AC0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0A0B6-2742-41B4-A37F-0D1A4B850B84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xmlns="" id="{84F418DC-F44E-4038-A8D5-E15B95B66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xmlns="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7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xmlns="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xmlns="" id="{1FF6B577-AAAE-4669-804E-FDD0304BE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1B71-D348-446A-B31D-5A8E127B25EF}" type="slidenum">
              <a:rPr lang="de-DE" altLang="de-DE" b="0"/>
              <a:pPr algn="r" eaLnBrk="1" hangingPunct="1">
                <a:spcBef>
                  <a:spcPct val="0"/>
                </a:spcBef>
              </a:pPr>
              <a:t>8</a:t>
            </a:fld>
            <a:endParaRPr lang="de-DE" altLang="de-DE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xmlns="" id="{514789FF-CD5A-43CD-A48E-28A46CC5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xmlns="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xmlns="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xmlns="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xmlns="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xmlns="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xmlns="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xmlns="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xmlns="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xmlns="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/20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xmlns="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C134128A-DDAF-42CA-AC20-9121C4DCCE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8642350" cy="5547502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xmlns="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xmlns="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9692" y="4293096"/>
            <a:ext cx="4211638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Mit Bio-Produkten 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der Armut entkommen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xmlns="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596" y="3465004"/>
            <a:ext cx="306034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Vietnam</a:t>
            </a:r>
          </a:p>
        </p:txBody>
      </p:sp>
    </p:spTree>
    <p:extLst>
      <p:ext uri="{BB962C8B-B14F-4D97-AF65-F5344CB8AC3E}">
        <p14:creationId xmlns:p14="http://schemas.microsoft.com/office/powerpoint/2010/main" val="20072694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2">
            <a:extLst>
              <a:ext uri="{FF2B5EF4-FFF2-40B4-BE49-F238E27FC236}">
                <a16:creationId xmlns:a16="http://schemas.microsoft.com/office/drawing/2014/main" xmlns="" id="{59770505-421E-4721-9015-B8C22939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3555" name="Rechteck 2">
            <a:extLst>
              <a:ext uri="{FF2B5EF4-FFF2-40B4-BE49-F238E27FC236}">
                <a16:creationId xmlns:a16="http://schemas.microsoft.com/office/drawing/2014/main" xmlns="" id="{7F031F48-9108-4A7F-8807-888B04C0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3088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Nach fünf Minuten stoppt sie den Motor und legt die Blätter in die Rollmaschine. „Hier bekommt der Tee seine typische Form und seinen Geschmack“, erklärt sie. </a:t>
            </a:r>
          </a:p>
          <a:p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5C70D417-99EB-4D17-9F00-1C4969BF3C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3" y="260350"/>
            <a:ext cx="4249740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57FD6500-EBAC-434F-992C-8ACFA8B760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9" y="260350"/>
            <a:ext cx="4249736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2">
            <a:extLst>
              <a:ext uri="{FF2B5EF4-FFF2-40B4-BE49-F238E27FC236}">
                <a16:creationId xmlns:a16="http://schemas.microsoft.com/office/drawing/2014/main" xmlns="" id="{076406E1-1816-48CA-B3D8-319EB85C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Blätter kommen nochmals in den Trockner und können nun verpackt werden. Das hierzu notwendige Vakuumiergerät hat Brot für die Welt der Kooperative finanziert. </a:t>
            </a:r>
          </a:p>
          <a:p>
            <a:endParaRPr lang="de-DE" b="0" dirty="0"/>
          </a:p>
        </p:txBody>
      </p:sp>
      <p:sp>
        <p:nvSpPr>
          <p:cNvPr id="25603" name="Picture 19" descr="11_priester_20131016_edi29_uta">
            <a:extLst>
              <a:ext uri="{FF2B5EF4-FFF2-40B4-BE49-F238E27FC236}">
                <a16:creationId xmlns:a16="http://schemas.microsoft.com/office/drawing/2014/main" xmlns="" id="{5804DD5F-CEA1-4DB1-A93D-9650BDA78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6488" y="-21848763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995E3BBB-44EE-469B-8584-458E923679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1"/>
            <a:ext cx="4249737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9666B62C-23CA-4BDC-B0E3-0609269EB4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7682"/>
            <a:ext cx="4249738" cy="269300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84B69D35-3043-42E1-A3A7-9D60B3F192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03" y="3105150"/>
            <a:ext cx="4248559" cy="270033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2">
            <a:extLst>
              <a:ext uri="{FF2B5EF4-FFF2-40B4-BE49-F238E27FC236}">
                <a16:creationId xmlns:a16="http://schemas.microsoft.com/office/drawing/2014/main" xmlns="" id="{A5BDAA95-D498-4E11-ADE1-A5463DFF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Alle Verpackungen tragen das staatliche Gütesiegel </a:t>
            </a:r>
            <a:r>
              <a:rPr lang="de-DE" b="0" dirty="0" err="1"/>
              <a:t>VietGAP</a:t>
            </a:r>
            <a:r>
              <a:rPr lang="de-DE" b="0" dirty="0"/>
              <a:t>. „Damit garantieren wir unseren Kunden gesunde Lebensmittel von hoher Qualität“, sagt Mai Nguyen Thi.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3D8E3ADF-B519-472D-8E81-6CD5BA69B8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260349"/>
            <a:ext cx="4249739" cy="554513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CE01B7B1-61F0-461F-B3E3-E1707A3B23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6" y="260349"/>
            <a:ext cx="4249739" cy="55451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505D837E-3D73-403E-8640-238851524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Produktion hat Mai an ihre Familie übergeben. Als Direktorin ist sie ständig auf Achse, um die Bauernfamilien gegen­über Politik, Partei und Verwaltung zu vertreten.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B63F9365-9584-44D8-A9AC-B201A02C75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4026" y="260350"/>
            <a:ext cx="2089150" cy="55451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BBA864A3-A0F3-4781-8823-8AC7AA2161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1"/>
            <a:ext cx="64452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eck 2">
            <a:extLst>
              <a:ext uri="{FF2B5EF4-FFF2-40B4-BE49-F238E27FC236}">
                <a16:creationId xmlns:a16="http://schemas.microsoft.com/office/drawing/2014/main" xmlns="" id="{563068AD-B9AE-4A21-A546-CEEABB73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Und sie </a:t>
            </a:r>
            <a:r>
              <a:rPr lang="de-DE" b="0" dirty="0" smtClean="0"/>
              <a:t>bildet </a:t>
            </a:r>
            <a:r>
              <a:rPr lang="de-DE" b="0" dirty="0"/>
              <a:t>sich fort. Dieses Wissen gibt sie gerne weiter. Ihre Familie produziert inzwischen den besten Tee der Gemeinde. Für viele ist Mai Nguyen Thi ein Vorbild.</a:t>
            </a:r>
            <a:endParaRPr lang="de-DE" alt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4AE44EA2-5008-4FBC-A576-294594AFE2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471" y="260350"/>
            <a:ext cx="8651704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eck 2">
            <a:extLst>
              <a:ext uri="{FF2B5EF4-FFF2-40B4-BE49-F238E27FC236}">
                <a16:creationId xmlns:a16="http://schemas.microsoft.com/office/drawing/2014/main" xmlns="" id="{738A6DB2-221D-4865-8F92-895EBEA5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So auch für </a:t>
            </a:r>
            <a:r>
              <a:rPr lang="de-DE" b="0" dirty="0" err="1"/>
              <a:t>Cu</a:t>
            </a:r>
            <a:r>
              <a:rPr lang="de-DE" b="0" dirty="0"/>
              <a:t> Phan Van. Sie gehört zu den Pionierinnen, die es ausprobiert haben, ohne Gentechnik, Glyphosat oder sonstige Chemikalien Soja anzubauen – mit Erfolg.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6571876E-3EDC-4566-B1D9-DB72D803A1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260349"/>
            <a:ext cx="8642351" cy="55451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hteck 2">
            <a:extLst>
              <a:ext uri="{FF2B5EF4-FFF2-40B4-BE49-F238E27FC236}">
                <a16:creationId xmlns:a16="http://schemas.microsoft.com/office/drawing/2014/main" xmlns="" id="{43746ECF-1C0C-4199-B1E4-0C80990DD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Ihre Ernte landet in der TNWU-eigenen Tofu-Manufaktur. „Unsere Kooperative steht für hohe Qualität und 100 Prozent Natur,“ erklärt Projektmana­gerin </a:t>
            </a:r>
            <a:r>
              <a:rPr lang="de-DE" b="0" dirty="0" err="1"/>
              <a:t>Huyen</a:t>
            </a:r>
            <a:r>
              <a:rPr lang="de-DE" b="0" dirty="0"/>
              <a:t> Ma Thi.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649CA1D7-0036-4BD6-8920-7DA56C4811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3105150"/>
            <a:ext cx="4249737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2752D5B3-74B0-4488-9D75-B07FE21D6F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9738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813E1808-C028-4085-BA4B-764FC02F62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49"/>
            <a:ext cx="4249737" cy="55451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xmlns="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895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/>
              <a:t>Mai </a:t>
            </a:r>
            <a:r>
              <a:rPr lang="de-DE" b="0" dirty="0"/>
              <a:t>Dinh Thi </a:t>
            </a:r>
            <a:r>
              <a:rPr lang="de-DE" b="0" dirty="0" smtClean="0"/>
              <a:t>hat hier eine </a:t>
            </a:r>
            <a:r>
              <a:rPr lang="de-DE" b="0" dirty="0"/>
              <a:t>Arbeitsstelle gefunden. „Das ist ein Segen,“ freut sie sich. „Die Arbeit macht </a:t>
            </a:r>
            <a:r>
              <a:rPr lang="de-DE" b="0" dirty="0" smtClean="0"/>
              <a:t>Spaß</a:t>
            </a:r>
            <a:r>
              <a:rPr lang="de-DE" b="0" dirty="0"/>
              <a:t> </a:t>
            </a:r>
            <a:r>
              <a:rPr lang="de-DE" b="0" dirty="0" smtClean="0"/>
              <a:t>und </a:t>
            </a:r>
            <a:r>
              <a:rPr lang="de-DE" b="0" dirty="0"/>
              <a:t>ist anspruchsvoll, das ist etwas ganz Neues für mich.“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0147473F-9FD1-4755-906F-BB2D0822E0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262163"/>
            <a:ext cx="4249738" cy="270033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335B052A-9088-4A89-9F8D-7BFDDF8CA6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40" y="260351"/>
            <a:ext cx="4239132" cy="27003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8BDD89D3-EA29-432D-9D12-75899A429E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40" y="3104926"/>
            <a:ext cx="4249736" cy="270033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DE55F134-9C26-4A15-97C6-10778C3979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3105150"/>
            <a:ext cx="4249738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xmlns="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81356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„Es gefällt mir, dass ich ein gesundes Lebensmittel herstelle und ein Einkommen </a:t>
            </a:r>
            <a:r>
              <a:rPr lang="de-DE" b="0" dirty="0" smtClean="0"/>
              <a:t>habe“, </a:t>
            </a:r>
            <a:r>
              <a:rPr lang="de-DE" b="0" dirty="0"/>
              <a:t>sagt Mai Dinh Thi. „Damit kann ich meinen Kindern eine gute Zukunft ermöglichen.“</a:t>
            </a:r>
          </a:p>
          <a:p>
            <a:endParaRPr lang="de-DE" b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BF5530E7-0826-4FE0-B6BC-C299FA3510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128" y="260350"/>
            <a:ext cx="8631047" cy="554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579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D44907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xmlns="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492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der Partnerorganisation </a:t>
            </a:r>
          </a:p>
          <a:p>
            <a:r>
              <a:rPr lang="de-DE" b="0" dirty="0"/>
              <a:t>Thai Nguyen Women’s Union (TNWU) aus Vietnam.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Mit Bio-Produkten der Armut entkommen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www.brot-fuer-die-welt.de/projekte/vietnam-armut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Evangelisches Werk für Diakonie und Entwicklung e.V.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altLang="de-DE" b="0" dirty="0"/>
              <a:t>Thomas Knödl, Thorsten Lichtblau</a:t>
            </a:r>
            <a:r>
              <a:rPr lang="de-DE" altLang="de-DE" dirty="0"/>
              <a:t> 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altLang="de-DE" b="0" dirty="0">
                <a:cs typeface="Times New Roman" panose="02020603050405020304" pitchFamily="18" charset="0"/>
              </a:rPr>
              <a:t>Constanze </a:t>
            </a:r>
            <a:r>
              <a:rPr lang="de-DE" altLang="de-DE" b="0" dirty="0" err="1">
                <a:cs typeface="Times New Roman" panose="02020603050405020304" pitchFamily="18" charset="0"/>
              </a:rPr>
              <a:t>Bandowski</a:t>
            </a:r>
            <a:endParaRPr lang="de-DE" altLang="de-DE" b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altLang="de-DE" b="0" dirty="0">
                <a:cs typeface="Times New Roman" panose="02020603050405020304" pitchFamily="18" charset="0"/>
              </a:rPr>
              <a:t>Karin </a:t>
            </a:r>
            <a:r>
              <a:rPr lang="de-DE" altLang="de-DE" b="0" dirty="0" err="1">
                <a:cs typeface="Times New Roman" panose="02020603050405020304" pitchFamily="18" charset="0"/>
              </a:rPr>
              <a:t>Desmarowitz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Knödl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Juni 2019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xmlns="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xmlns="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FC8D15DB-4CED-41A4-BAFE-3FB73B0C1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75" y="1268413"/>
            <a:ext cx="8649063" cy="4413297"/>
          </a:xfrm>
          <a:prstGeom prst="rect">
            <a:avLst/>
          </a:prstGeom>
        </p:spPr>
      </p:pic>
      <p:sp>
        <p:nvSpPr>
          <p:cNvPr id="7170" name="Rectangle 36">
            <a:extLst>
              <a:ext uri="{FF2B5EF4-FFF2-40B4-BE49-F238E27FC236}">
                <a16:creationId xmlns:a16="http://schemas.microsoft.com/office/drawing/2014/main" xmlns="" id="{7CD3E717-62F9-4B48-984E-AFFDEBF99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47675"/>
            <a:ext cx="597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cs typeface="Tahoma" panose="020B0604030504040204" pitchFamily="34" charset="0"/>
              </a:rPr>
              <a:t>Vietnam</a:t>
            </a:r>
          </a:p>
        </p:txBody>
      </p:sp>
      <p:sp>
        <p:nvSpPr>
          <p:cNvPr id="3076" name="Rechteck 11">
            <a:extLst>
              <a:ext uri="{FF2B5EF4-FFF2-40B4-BE49-F238E27FC236}">
                <a16:creationId xmlns:a16="http://schemas.microsoft.com/office/drawing/2014/main" xmlns="" id="{681E4430-5399-4803-BE9E-317FECA73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2320" y="2960948"/>
            <a:ext cx="8595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 dirty="0"/>
              <a:t>Vietnam</a:t>
            </a:r>
            <a:endParaRPr lang="de-DE" altLang="de-DE" sz="1200" dirty="0">
              <a:latin typeface="Tahoma" panose="020B060403050404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9FA5CA31-1351-4833-94CE-997893ECB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99" y="1279814"/>
            <a:ext cx="8649063" cy="4376737"/>
          </a:xfrm>
          <a:prstGeom prst="rect">
            <a:avLst/>
          </a:prstGeom>
        </p:spPr>
      </p:pic>
      <p:sp>
        <p:nvSpPr>
          <p:cNvPr id="14" name="Rectangle 36">
            <a:extLst>
              <a:ext uri="{FF2B5EF4-FFF2-40B4-BE49-F238E27FC236}">
                <a16:creationId xmlns:a16="http://schemas.microsoft.com/office/drawing/2014/main" xmlns="" id="{968171E0-AAA3-4E81-88E4-256F29F42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74686"/>
            <a:ext cx="864235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	Vietnam	Deutschland</a:t>
            </a:r>
          </a:p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Fläche in km²</a:t>
            </a:r>
            <a:r>
              <a:rPr lang="de-DE" altLang="de-DE" sz="1200" b="0" dirty="0"/>
              <a:t>	331.210	357.022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 in Millionen </a:t>
            </a:r>
            <a:r>
              <a:rPr lang="de-DE" altLang="de-DE" sz="1200" b="0" dirty="0"/>
              <a:t>	97,04	80,5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Bevölkerungsdichte in Einwohner/km²	</a:t>
            </a:r>
            <a:r>
              <a:rPr lang="de-DE" altLang="de-DE" sz="1200" b="0" dirty="0"/>
              <a:t>293	225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Säuglingssterblichkeit in %	</a:t>
            </a:r>
            <a:r>
              <a:rPr lang="de-DE" altLang="de-DE" sz="1200" b="0" dirty="0"/>
              <a:t>1,67	0,3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Lebenserwartung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71,4	78,6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76,7	83,4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Analphabetenrate in % 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3,7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7,2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Bruttoinlandsprodukt in Dollar/Kopf</a:t>
            </a:r>
            <a:r>
              <a:rPr lang="de-DE" altLang="de-DE" sz="1200" b="0" dirty="0"/>
              <a:t>	6.900	50.800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 </a:t>
            </a:r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Quelle: CIA World </a:t>
            </a:r>
            <a:r>
              <a:rPr lang="de-DE" altLang="de-DE" sz="800" b="0" dirty="0" err="1"/>
              <a:t>Factbook</a:t>
            </a:r>
            <a:r>
              <a:rPr lang="de-DE" altLang="de-DE" sz="800" b="0" dirty="0"/>
              <a:t> (2019)</a:t>
            </a:r>
            <a:r>
              <a:rPr lang="de-DE" altLang="de-DE" sz="800" dirty="0"/>
              <a:t>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9B65AAAD-977F-4298-B09A-DF0218FA4C8D}"/>
              </a:ext>
            </a:extLst>
          </p:cNvPr>
          <p:cNvSpPr/>
          <p:nvPr/>
        </p:nvSpPr>
        <p:spPr>
          <a:xfrm>
            <a:off x="359024" y="1094350"/>
            <a:ext cx="8784976" cy="276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reihandform: Form 1">
            <a:extLst>
              <a:ext uri="{FF2B5EF4-FFF2-40B4-BE49-F238E27FC236}">
                <a16:creationId xmlns:a16="http://schemas.microsoft.com/office/drawing/2014/main" xmlns="" id="{A3D31B21-0A62-4320-82FA-10C39F0780D9}"/>
              </a:ext>
            </a:extLst>
          </p:cNvPr>
          <p:cNvSpPr/>
          <p:nvPr/>
        </p:nvSpPr>
        <p:spPr>
          <a:xfrm>
            <a:off x="6717512" y="2833687"/>
            <a:ext cx="223609" cy="414338"/>
          </a:xfrm>
          <a:custGeom>
            <a:avLst/>
            <a:gdLst>
              <a:gd name="connsiteX0" fmla="*/ 0 w 209550"/>
              <a:gd name="connsiteY0" fmla="*/ 26194 h 414338"/>
              <a:gd name="connsiteX1" fmla="*/ 50006 w 209550"/>
              <a:gd name="connsiteY1" fmla="*/ 23813 h 414338"/>
              <a:gd name="connsiteX2" fmla="*/ 64294 w 209550"/>
              <a:gd name="connsiteY2" fmla="*/ 16669 h 414338"/>
              <a:gd name="connsiteX3" fmla="*/ 73819 w 209550"/>
              <a:gd name="connsiteY3" fmla="*/ 0 h 414338"/>
              <a:gd name="connsiteX4" fmla="*/ 107156 w 209550"/>
              <a:gd name="connsiteY4" fmla="*/ 19050 h 414338"/>
              <a:gd name="connsiteX5" fmla="*/ 116681 w 209550"/>
              <a:gd name="connsiteY5" fmla="*/ 38100 h 414338"/>
              <a:gd name="connsiteX6" fmla="*/ 135731 w 209550"/>
              <a:gd name="connsiteY6" fmla="*/ 50006 h 414338"/>
              <a:gd name="connsiteX7" fmla="*/ 142875 w 209550"/>
              <a:gd name="connsiteY7" fmla="*/ 64294 h 414338"/>
              <a:gd name="connsiteX8" fmla="*/ 121444 w 209550"/>
              <a:gd name="connsiteY8" fmla="*/ 88106 h 414338"/>
              <a:gd name="connsiteX9" fmla="*/ 109538 w 209550"/>
              <a:gd name="connsiteY9" fmla="*/ 100013 h 414338"/>
              <a:gd name="connsiteX10" fmla="*/ 102394 w 209550"/>
              <a:gd name="connsiteY10" fmla="*/ 116681 h 414338"/>
              <a:gd name="connsiteX11" fmla="*/ 109538 w 209550"/>
              <a:gd name="connsiteY11" fmla="*/ 150019 h 414338"/>
              <a:gd name="connsiteX12" fmla="*/ 154781 w 209550"/>
              <a:gd name="connsiteY12" fmla="*/ 192881 h 414338"/>
              <a:gd name="connsiteX13" fmla="*/ 185738 w 209550"/>
              <a:gd name="connsiteY13" fmla="*/ 228600 h 414338"/>
              <a:gd name="connsiteX14" fmla="*/ 202406 w 209550"/>
              <a:gd name="connsiteY14" fmla="*/ 273844 h 414338"/>
              <a:gd name="connsiteX15" fmla="*/ 209550 w 209550"/>
              <a:gd name="connsiteY15" fmla="*/ 311944 h 414338"/>
              <a:gd name="connsiteX16" fmla="*/ 180975 w 209550"/>
              <a:gd name="connsiteY16" fmla="*/ 342900 h 414338"/>
              <a:gd name="connsiteX17" fmla="*/ 159544 w 209550"/>
              <a:gd name="connsiteY17" fmla="*/ 357188 h 414338"/>
              <a:gd name="connsiteX18" fmla="*/ 145256 w 209550"/>
              <a:gd name="connsiteY18" fmla="*/ 376238 h 414338"/>
              <a:gd name="connsiteX19" fmla="*/ 116681 w 209550"/>
              <a:gd name="connsiteY19" fmla="*/ 414338 h 414338"/>
              <a:gd name="connsiteX20" fmla="*/ 116681 w 209550"/>
              <a:gd name="connsiteY20" fmla="*/ 364331 h 414338"/>
              <a:gd name="connsiteX21" fmla="*/ 114300 w 209550"/>
              <a:gd name="connsiteY21" fmla="*/ 354806 h 414338"/>
              <a:gd name="connsiteX22" fmla="*/ 111919 w 209550"/>
              <a:gd name="connsiteY22" fmla="*/ 338138 h 414338"/>
              <a:gd name="connsiteX23" fmla="*/ 133350 w 209550"/>
              <a:gd name="connsiteY23" fmla="*/ 311944 h 414338"/>
              <a:gd name="connsiteX24" fmla="*/ 152400 w 209550"/>
              <a:gd name="connsiteY24" fmla="*/ 304800 h 414338"/>
              <a:gd name="connsiteX25" fmla="*/ 157163 w 209550"/>
              <a:gd name="connsiteY25" fmla="*/ 285750 h 414338"/>
              <a:gd name="connsiteX26" fmla="*/ 157163 w 209550"/>
              <a:gd name="connsiteY26" fmla="*/ 259556 h 414338"/>
              <a:gd name="connsiteX27" fmla="*/ 157163 w 209550"/>
              <a:gd name="connsiteY27" fmla="*/ 240506 h 414338"/>
              <a:gd name="connsiteX28" fmla="*/ 147638 w 209550"/>
              <a:gd name="connsiteY28" fmla="*/ 219075 h 414338"/>
              <a:gd name="connsiteX29" fmla="*/ 119063 w 209550"/>
              <a:gd name="connsiteY29" fmla="*/ 183356 h 414338"/>
              <a:gd name="connsiteX30" fmla="*/ 85725 w 209550"/>
              <a:gd name="connsiteY30" fmla="*/ 147638 h 414338"/>
              <a:gd name="connsiteX31" fmla="*/ 42863 w 209550"/>
              <a:gd name="connsiteY31" fmla="*/ 114300 h 414338"/>
              <a:gd name="connsiteX32" fmla="*/ 64294 w 209550"/>
              <a:gd name="connsiteY32" fmla="*/ 92869 h 414338"/>
              <a:gd name="connsiteX33" fmla="*/ 35719 w 209550"/>
              <a:gd name="connsiteY33" fmla="*/ 73819 h 414338"/>
              <a:gd name="connsiteX34" fmla="*/ 0 w 209550"/>
              <a:gd name="connsiteY34" fmla="*/ 26194 h 41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09550" h="414338">
                <a:moveTo>
                  <a:pt x="0" y="26194"/>
                </a:moveTo>
                <a:lnTo>
                  <a:pt x="50006" y="23813"/>
                </a:lnTo>
                <a:lnTo>
                  <a:pt x="64294" y="16669"/>
                </a:lnTo>
                <a:lnTo>
                  <a:pt x="73819" y="0"/>
                </a:lnTo>
                <a:lnTo>
                  <a:pt x="107156" y="19050"/>
                </a:lnTo>
                <a:lnTo>
                  <a:pt x="116681" y="38100"/>
                </a:lnTo>
                <a:lnTo>
                  <a:pt x="135731" y="50006"/>
                </a:lnTo>
                <a:lnTo>
                  <a:pt x="142875" y="64294"/>
                </a:lnTo>
                <a:lnTo>
                  <a:pt x="121444" y="88106"/>
                </a:lnTo>
                <a:lnTo>
                  <a:pt x="109538" y="100013"/>
                </a:lnTo>
                <a:lnTo>
                  <a:pt x="102394" y="116681"/>
                </a:lnTo>
                <a:lnTo>
                  <a:pt x="109538" y="150019"/>
                </a:lnTo>
                <a:lnTo>
                  <a:pt x="154781" y="192881"/>
                </a:lnTo>
                <a:lnTo>
                  <a:pt x="185738" y="228600"/>
                </a:lnTo>
                <a:lnTo>
                  <a:pt x="202406" y="273844"/>
                </a:lnTo>
                <a:lnTo>
                  <a:pt x="209550" y="311944"/>
                </a:lnTo>
                <a:lnTo>
                  <a:pt x="180975" y="342900"/>
                </a:lnTo>
                <a:lnTo>
                  <a:pt x="159544" y="357188"/>
                </a:lnTo>
                <a:lnTo>
                  <a:pt x="145256" y="376238"/>
                </a:lnTo>
                <a:lnTo>
                  <a:pt x="116681" y="414338"/>
                </a:lnTo>
                <a:lnTo>
                  <a:pt x="116681" y="364331"/>
                </a:lnTo>
                <a:lnTo>
                  <a:pt x="114300" y="354806"/>
                </a:lnTo>
                <a:lnTo>
                  <a:pt x="111919" y="338138"/>
                </a:lnTo>
                <a:lnTo>
                  <a:pt x="133350" y="311944"/>
                </a:lnTo>
                <a:lnTo>
                  <a:pt x="152400" y="304800"/>
                </a:lnTo>
                <a:lnTo>
                  <a:pt x="157163" y="285750"/>
                </a:lnTo>
                <a:lnTo>
                  <a:pt x="157163" y="259556"/>
                </a:lnTo>
                <a:lnTo>
                  <a:pt x="157163" y="240506"/>
                </a:lnTo>
                <a:lnTo>
                  <a:pt x="147638" y="219075"/>
                </a:lnTo>
                <a:lnTo>
                  <a:pt x="119063" y="183356"/>
                </a:lnTo>
                <a:lnTo>
                  <a:pt x="85725" y="147638"/>
                </a:lnTo>
                <a:lnTo>
                  <a:pt x="42863" y="114300"/>
                </a:lnTo>
                <a:lnTo>
                  <a:pt x="64294" y="92869"/>
                </a:lnTo>
                <a:lnTo>
                  <a:pt x="35719" y="73819"/>
                </a:lnTo>
                <a:lnTo>
                  <a:pt x="0" y="26194"/>
                </a:lnTo>
                <a:close/>
              </a:path>
            </a:pathLst>
          </a:custGeom>
          <a:solidFill>
            <a:srgbClr val="FA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83" name="Line 11">
            <a:extLst>
              <a:ext uri="{FF2B5EF4-FFF2-40B4-BE49-F238E27FC236}">
                <a16:creationId xmlns:a16="http://schemas.microsoft.com/office/drawing/2014/main" xmlns="" id="{F06521B2-2FCD-4C5F-9207-DC38B75B85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2260" y="3105150"/>
            <a:ext cx="5400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B94725DE-4826-44DE-9589-B0E4901785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49"/>
            <a:ext cx="8642350" cy="5545139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xmlns="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4097945"/>
            <a:ext cx="59404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IBAN: DE10 1006 1006 0500 5005 00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BIC: GENODED1KDB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xmlns="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566738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accent3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881674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xmlns="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Rolle </a:t>
            </a:r>
            <a:r>
              <a:rPr lang="de-DE" b="0" dirty="0" smtClean="0"/>
              <a:t>vieler </a:t>
            </a:r>
            <a:r>
              <a:rPr lang="de-DE" b="0" dirty="0"/>
              <a:t>Frauen </a:t>
            </a:r>
            <a:r>
              <a:rPr lang="de-DE" b="0" dirty="0" smtClean="0"/>
              <a:t>in Vietnam ist </a:t>
            </a:r>
            <a:r>
              <a:rPr lang="de-DE" b="0" dirty="0"/>
              <a:t>auf den Haushalt und die Kindererziehung </a:t>
            </a:r>
            <a:r>
              <a:rPr lang="de-DE" b="0" dirty="0" err="1"/>
              <a:t>be</a:t>
            </a:r>
            <a:r>
              <a:rPr lang="de-DE" b="0" dirty="0"/>
              <a:t>-schränkt. Nur wenige besuchen eine weiterführende Schule oder erlernen einen Beruf.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80896C1C-32FC-41CA-988A-D8CA2C9F2D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3111689"/>
            <a:ext cx="4260545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AF4CD0D6-98A8-4B08-BF6D-689E0CBA81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952" y="260350"/>
            <a:ext cx="4242612" cy="554513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D1C09876-E33A-47C9-B8E4-C66CA5CD68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450" y="260350"/>
            <a:ext cx="4253726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:a16="http://schemas.microsoft.com/office/drawing/2014/main" xmlns="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Organisation TWNU hilft Frauen, mit ökologisch angebauten Produkten ihr eigenes Einkommen zu sichern und die Entwicklung in ihren Dörfern voranzubringen.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BFFB80F5-0A57-4851-B8A9-0BABBD6335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" t="-4604"/>
          <a:stretch/>
        </p:blipFill>
        <p:spPr>
          <a:xfrm>
            <a:off x="261765" y="2980847"/>
            <a:ext cx="4238158" cy="282464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931A30DD-2E86-4E06-B7C2-6988D94E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9" y="3111281"/>
            <a:ext cx="4249736" cy="269420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0CBB571D-AF14-4931-B17C-DE6300E451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404" y="260350"/>
            <a:ext cx="4238159" cy="270033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073A94FA-5823-4A58-BD4D-BAECB84249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9346" y="260350"/>
            <a:ext cx="4243830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">
            <a:extLst>
              <a:ext uri="{FF2B5EF4-FFF2-40B4-BE49-F238E27FC236}">
                <a16:creationId xmlns:a16="http://schemas.microsoft.com/office/drawing/2014/main" xmlns="" id="{242B2A5A-2D11-4DF4-B462-FE070F39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52553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„Wir wollen eine bessere Zukunft für unsere Kinder und Enkel“, sagt Mai Nguyen Thi. Mit 41 weiteren Kleinbäuerinnen hat sie vor einem Jahr eine Kooperative gegründet.</a:t>
            </a:r>
          </a:p>
          <a:p>
            <a:endParaRPr lang="de-DE" b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61C3BC53-88BB-48A0-B8A9-BD1EB90E66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49"/>
            <a:ext cx="4249735" cy="554513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74D99107-FA41-4DE2-BB1C-04569AA167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9738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>
            <a:extLst>
              <a:ext uri="{FF2B5EF4-FFF2-40B4-BE49-F238E27FC236}">
                <a16:creationId xmlns:a16="http://schemas.microsoft.com/office/drawing/2014/main" xmlns="" id="{08D9AFF3-AF21-49F9-A29A-C2D051BD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hteck 2">
            <a:extLst>
              <a:ext uri="{FF2B5EF4-FFF2-40B4-BE49-F238E27FC236}">
                <a16:creationId xmlns:a16="http://schemas.microsoft.com/office/drawing/2014/main" xmlns="" id="{388F461C-DA00-491B-BB60-FD6271D1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Fast alle Mitglieder sind weiblich. Das ist neu. „Ich wusste gar nicht, dass man so etwas machen kann“, gesteht Mai. „Wir Frauen haben so gut wie nie das Haus verlassen.“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5C1BD18E-BA57-47A9-8516-D21A89F6B0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538" y="260852"/>
            <a:ext cx="2052637" cy="269983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B8647E8C-1688-43EB-B980-B3F361474D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3105150"/>
            <a:ext cx="2052638" cy="270331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BF30AC80-84AB-411B-947A-9DDD796756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7925" y="260350"/>
            <a:ext cx="2052638" cy="269983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xmlns="" id="{67AA9515-7397-48AC-87F9-D3C846F8A9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7925" y="3105150"/>
            <a:ext cx="2052638" cy="270033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xmlns="" id="{48E18AAA-93AF-42FA-896C-6BEC583A3F2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2052638" cy="2699836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xmlns="" id="{ABA9AF08-6DE7-443B-A62D-628AE08131A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260350"/>
            <a:ext cx="2052638" cy="269983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92E24E4A-46FC-4868-B1FC-45351E786AA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3105150"/>
            <a:ext cx="4249737" cy="270033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2">
            <a:extLst>
              <a:ext uri="{FF2B5EF4-FFF2-40B4-BE49-F238E27FC236}">
                <a16:creationId xmlns:a16="http://schemas.microsoft.com/office/drawing/2014/main" xmlns="" id="{9A99BB36-6687-455D-A0A2-C8CA582D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Als </a:t>
            </a:r>
            <a:r>
              <a:rPr lang="de-DE" b="0" dirty="0" smtClean="0"/>
              <a:t>TNWU </a:t>
            </a:r>
            <a:r>
              <a:rPr lang="de-DE" b="0" dirty="0"/>
              <a:t>das Konzept einer Bauern­kooperative in ihrem Dorf vorstellte, war Mai sofort dabei. Dass sie kurze Zeit später Direk­torin sein würde, hätte sie nie gedacht.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E0961E2F-AC0F-44E8-8791-422610DD81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8638495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2">
            <a:extLst>
              <a:ext uri="{FF2B5EF4-FFF2-40B4-BE49-F238E27FC236}">
                <a16:creationId xmlns:a16="http://schemas.microsoft.com/office/drawing/2014/main" xmlns="" id="{1F1B9265-4FBF-4D78-B232-4B6F5ACD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Frauen </a:t>
            </a:r>
            <a:r>
              <a:rPr lang="de-DE" b="0" dirty="0" smtClean="0"/>
              <a:t>besuchten Seminare in ökologischer Teeproduktion, Buchhaltung und Marketing. </a:t>
            </a:r>
            <a:r>
              <a:rPr lang="de-DE" b="0" dirty="0"/>
              <a:t>Jetzt </a:t>
            </a:r>
            <a:r>
              <a:rPr lang="de-DE" b="0" dirty="0" smtClean="0"/>
              <a:t>verarbeiten sie </a:t>
            </a:r>
            <a:r>
              <a:rPr lang="de-DE" b="0" dirty="0"/>
              <a:t>ihren Tee </a:t>
            </a:r>
            <a:r>
              <a:rPr lang="de-DE" b="0" dirty="0" smtClean="0"/>
              <a:t>selbst gewinnbringend </a:t>
            </a:r>
            <a:r>
              <a:rPr lang="de-DE" b="0" dirty="0"/>
              <a:t>weiter.</a:t>
            </a:r>
          </a:p>
          <a:p>
            <a:endParaRPr lang="de-DE" b="0" dirty="0"/>
          </a:p>
          <a:p>
            <a:endParaRPr lang="de-DE" b="0" dirty="0"/>
          </a:p>
        </p:txBody>
      </p:sp>
      <p:sp>
        <p:nvSpPr>
          <p:cNvPr id="15363" name="Grafik 3">
            <a:extLst>
              <a:ext uri="{FF2B5EF4-FFF2-40B4-BE49-F238E27FC236}">
                <a16:creationId xmlns:a16="http://schemas.microsoft.com/office/drawing/2014/main" xmlns="" id="{6013A331-3A1F-4F68-8389-3732BDFED732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3105150"/>
            <a:ext cx="42799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5364" name="Grafik 4">
            <a:extLst>
              <a:ext uri="{FF2B5EF4-FFF2-40B4-BE49-F238E27FC236}">
                <a16:creationId xmlns:a16="http://schemas.microsoft.com/office/drawing/2014/main" xmlns="" id="{CC93F7CA-D3F0-4148-B5B1-6207F3390D62}"/>
              </a:ext>
            </a:extLst>
          </p:cNvPr>
          <p:cNvSpPr>
            <a:spLocks noChangeAspect="1"/>
          </p:cNvSpPr>
          <p:nvPr/>
        </p:nvSpPr>
        <p:spPr bwMode="auto">
          <a:xfrm>
            <a:off x="261938" y="260350"/>
            <a:ext cx="4238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F19847A6-72CD-44F1-8493-3553BB474B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260350"/>
            <a:ext cx="4249739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5C8575F8-3158-4F72-A13F-D2A268491C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6" y="3105150"/>
            <a:ext cx="4249738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12B7B9A9-1639-4E5A-9C3B-0A78E34B38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31499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xmlns="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95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/>
              <a:t>Voller </a:t>
            </a:r>
            <a:r>
              <a:rPr lang="de-DE" b="0" dirty="0"/>
              <a:t>Stolz </a:t>
            </a:r>
            <a:r>
              <a:rPr lang="de-DE" b="0" dirty="0" smtClean="0"/>
              <a:t>demonstriert Mai die </a:t>
            </a:r>
            <a:r>
              <a:rPr lang="de-DE" b="0" dirty="0"/>
              <a:t>Schritte der Teeverarbeitung: Die über Nacht auf dem Trockenboden gelagerte Ernte wirft sie in die </a:t>
            </a:r>
            <a:r>
              <a:rPr lang="de-DE" b="0" dirty="0" smtClean="0"/>
              <a:t>vorgeheizte </a:t>
            </a:r>
            <a:r>
              <a:rPr lang="de-DE" b="0" dirty="0"/>
              <a:t>Trocknungsmaschine.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8ABB6820-480E-4187-AC9F-31B12D1C4C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56139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86AEE181-E2D5-4976-91A7-693BD8F664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3105150"/>
            <a:ext cx="4249737" cy="27003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A4447122-4E18-4BEA-B70B-36D0F3979F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49"/>
            <a:ext cx="4249738" cy="554513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566</Words>
  <Application>Microsoft Office PowerPoint</Application>
  <PresentationFormat>Bildschirmpräsentation (4:3)</PresentationFormat>
  <Paragraphs>86</Paragraphs>
  <Slides>20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Rechtsbeistand für die "Unberührbaren"</dc:title>
  <dc:creator>BfdW</dc:creator>
  <cp:lastModifiedBy>thorsten.lichtblau</cp:lastModifiedBy>
  <cp:revision>1086</cp:revision>
  <dcterms:created xsi:type="dcterms:W3CDTF">2005-03-02T11:53:12Z</dcterms:created>
  <dcterms:modified xsi:type="dcterms:W3CDTF">2019-06-21T11:26:39Z</dcterms:modified>
</cp:coreProperties>
</file>