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omments/modernComment_1B6_F69195F8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</p:sldMasterIdLst>
  <p:notesMasterIdLst>
    <p:notesMasterId r:id="rId22"/>
  </p:notesMasterIdLst>
  <p:handoutMasterIdLst>
    <p:handoutMasterId r:id="rId23"/>
  </p:handoutMasterIdLst>
  <p:sldIdLst>
    <p:sldId id="469" r:id="rId2"/>
    <p:sldId id="413" r:id="rId3"/>
    <p:sldId id="429" r:id="rId4"/>
    <p:sldId id="460" r:id="rId5"/>
    <p:sldId id="433" r:id="rId6"/>
    <p:sldId id="442" r:id="rId7"/>
    <p:sldId id="435" r:id="rId8"/>
    <p:sldId id="436" r:id="rId9"/>
    <p:sldId id="438" r:id="rId10"/>
    <p:sldId id="454" r:id="rId11"/>
    <p:sldId id="439" r:id="rId12"/>
    <p:sldId id="444" r:id="rId13"/>
    <p:sldId id="440" r:id="rId14"/>
    <p:sldId id="443" r:id="rId15"/>
    <p:sldId id="448" r:id="rId16"/>
    <p:sldId id="445" r:id="rId17"/>
    <p:sldId id="463" r:id="rId18"/>
    <p:sldId id="446" r:id="rId19"/>
    <p:sldId id="375" r:id="rId20"/>
    <p:sldId id="467" r:id="rId21"/>
  </p:sldIdLst>
  <p:sldSz cx="9144000" cy="6858000" type="screen4x3"/>
  <p:notesSz cx="6743700" cy="98933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6pPr>
    <a:lvl7pPr marL="27432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7pPr>
    <a:lvl8pPr marL="32004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8pPr>
    <a:lvl9pPr marL="36576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orient="horz" pos="4088" userDrawn="1">
          <p15:clr>
            <a:srgbClr val="A4A3A4"/>
          </p15:clr>
        </p15:guide>
        <p15:guide id="3" orient="horz" pos="2251" userDrawn="1">
          <p15:clr>
            <a:srgbClr val="A4A3A4"/>
          </p15:clr>
        </p15:guide>
        <p15:guide id="4" orient="horz" pos="3793" userDrawn="1">
          <p15:clr>
            <a:srgbClr val="A4A3A4"/>
          </p15:clr>
        </p15:guide>
        <p15:guide id="5" orient="horz" pos="1865" userDrawn="1">
          <p15:clr>
            <a:srgbClr val="A4A3A4"/>
          </p15:clr>
        </p15:guide>
        <p15:guide id="6" orient="horz" pos="3657" userDrawn="1">
          <p15:clr>
            <a:srgbClr val="A4A3A4"/>
          </p15:clr>
        </p15:guide>
        <p15:guide id="7" orient="horz" pos="1956" userDrawn="1">
          <p15:clr>
            <a:srgbClr val="A4A3A4"/>
          </p15:clr>
        </p15:guide>
        <p15:guide id="8" pos="158">
          <p15:clr>
            <a:srgbClr val="A4A3A4"/>
          </p15:clr>
        </p15:guide>
        <p15:guide id="9" pos="2835" userDrawn="1">
          <p15:clr>
            <a:srgbClr val="A4A3A4"/>
          </p15:clr>
        </p15:guide>
        <p15:guide id="10" pos="5602" userDrawn="1">
          <p15:clr>
            <a:srgbClr val="A4A3A4"/>
          </p15:clr>
        </p15:guide>
        <p15:guide id="11" pos="2925" userDrawn="1">
          <p15:clr>
            <a:srgbClr val="A4A3A4"/>
          </p15:clr>
        </p15:guide>
        <p15:guide id="12" pos="1542" userDrawn="1">
          <p15:clr>
            <a:srgbClr val="A4A3A4"/>
          </p15:clr>
        </p15:guide>
        <p15:guide id="13" pos="1451" userDrawn="1">
          <p15:clr>
            <a:srgbClr val="A4A3A4"/>
          </p15:clr>
        </p15:guide>
        <p15:guide id="14" pos="4218" userDrawn="1">
          <p15:clr>
            <a:srgbClr val="A4A3A4"/>
          </p15:clr>
        </p15:guide>
        <p15:guide id="15" pos="4309" userDrawn="1">
          <p15:clr>
            <a:srgbClr val="A4A3A4"/>
          </p15:clr>
        </p15:guide>
        <p15:guide id="18" pos="2494" userDrawn="1">
          <p15:clr>
            <a:srgbClr val="A4A3A4"/>
          </p15:clr>
        </p15:guide>
        <p15:guide id="19" pos="24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6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FEAC54B-2C8A-B566-B091-8CFDC5AFA7FC}" name="Lichtblau, Thorsten" initials="TL" userId="S::thorsten.lichtblau@ewde.de::06b5bcef-b0bc-4eee-8061-be09c4a233b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horsten.lichtblau" initials="tli" lastIdx="27" clrIdx="0"/>
  <p:cmAuthor id="1" name="Thomas" initials="T" lastIdx="1" clrIdx="1">
    <p:extLst>
      <p:ext uri="{19B8F6BF-5375-455C-9EA6-DF929625EA0E}">
        <p15:presenceInfo xmlns:p15="http://schemas.microsoft.com/office/powerpoint/2012/main" userId="Thoma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A690F"/>
    <a:srgbClr val="EB690F"/>
    <a:srgbClr val="EA690B"/>
    <a:srgbClr val="FAB482"/>
    <a:srgbClr val="FBB482"/>
    <a:srgbClr val="FFA365"/>
    <a:srgbClr val="E65D00"/>
    <a:srgbClr val="FF6600"/>
    <a:srgbClr val="539D49"/>
    <a:srgbClr val="7055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3216" autoAdjust="0"/>
  </p:normalViewPr>
  <p:slideViewPr>
    <p:cSldViewPr showGuides="1">
      <p:cViewPr varScale="1">
        <p:scale>
          <a:sx n="104" d="100"/>
          <a:sy n="104" d="100"/>
        </p:scale>
        <p:origin x="1704" y="102"/>
      </p:cViewPr>
      <p:guideLst>
        <p:guide orient="horz" pos="164"/>
        <p:guide orient="horz" pos="4088"/>
        <p:guide orient="horz" pos="2251"/>
        <p:guide orient="horz" pos="3793"/>
        <p:guide orient="horz" pos="1865"/>
        <p:guide orient="horz" pos="3657"/>
        <p:guide orient="horz" pos="1956"/>
        <p:guide pos="158"/>
        <p:guide pos="2835"/>
        <p:guide pos="5602"/>
        <p:guide pos="2925"/>
        <p:guide pos="1542"/>
        <p:guide pos="1451"/>
        <p:guide pos="4218"/>
        <p:guide pos="4309"/>
        <p:guide pos="2494"/>
        <p:guide pos="2449"/>
      </p:guideLst>
    </p:cSldViewPr>
  </p:slideViewPr>
  <p:outlineViewPr>
    <p:cViewPr>
      <p:scale>
        <a:sx n="75" d="100"/>
        <a:sy n="75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24"/>
    </p:cViewPr>
  </p:sorterViewPr>
  <p:notesViewPr>
    <p:cSldViewPr showGuides="1">
      <p:cViewPr>
        <p:scale>
          <a:sx n="100" d="100"/>
          <a:sy n="100" d="100"/>
        </p:scale>
        <p:origin x="-816" y="2658"/>
      </p:cViewPr>
      <p:guideLst>
        <p:guide orient="horz" pos="3116"/>
        <p:guide pos="212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5.xml"/><Relationship Id="rId3" Type="http://schemas.openxmlformats.org/officeDocument/2006/relationships/slide" Target="slides/slide5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2" Type="http://schemas.openxmlformats.org/officeDocument/2006/relationships/slide" Target="slides/slide4.xml"/><Relationship Id="rId16" Type="http://schemas.openxmlformats.org/officeDocument/2006/relationships/slide" Target="slides/slide18.xml"/><Relationship Id="rId1" Type="http://schemas.openxmlformats.org/officeDocument/2006/relationships/slide" Target="slides/slide3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5" Type="http://schemas.openxmlformats.org/officeDocument/2006/relationships/slide" Target="slides/slide7.xml"/><Relationship Id="rId15" Type="http://schemas.openxmlformats.org/officeDocument/2006/relationships/slide" Target="slides/slide17.xml"/><Relationship Id="rId10" Type="http://schemas.openxmlformats.org/officeDocument/2006/relationships/slide" Target="slides/slide12.xml"/><Relationship Id="rId4" Type="http://schemas.openxmlformats.org/officeDocument/2006/relationships/slide" Target="slides/slide6.xml"/><Relationship Id="rId9" Type="http://schemas.openxmlformats.org/officeDocument/2006/relationships/slide" Target="slides/slide11.xml"/><Relationship Id="rId14" Type="http://schemas.openxmlformats.org/officeDocument/2006/relationships/slide" Target="slides/slide16.xml"/></Relationships>
</file>

<file path=ppt/comments/modernComment_1B6_F69195F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F27D92F-20A6-405F-B62A-4D60766D7819}" authorId="{EFEAC54B-2C8A-B566-B091-8CFDC5AFA7FC}" created="2025-05-16T13:22:31.39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136736248" sldId="438"/>
      <ac:picMk id="3" creationId="{A3ADA10C-FEE0-E710-3D91-CBD38B0F39D5}"/>
    </ac:deMkLst>
    <p188:txBody>
      <a:bodyPr/>
      <a:lstStyle/>
      <a:p>
        <a:r>
          <a:rPr lang="de-DE"/>
          <a:t>Hier vielleicht eher ACCORD_Uanda-30?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4CC3D845-EF86-4C9A-BD85-32CB766E4C4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FDA7750E-38CF-4077-84BD-22925A30A30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6" name="Rectangle 4">
            <a:extLst>
              <a:ext uri="{FF2B5EF4-FFF2-40B4-BE49-F238E27FC236}">
                <a16:creationId xmlns:a16="http://schemas.microsoft.com/office/drawing/2014/main" id="{0BE0912C-60B1-4308-9B00-720758848B3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7" name="Rectangle 5">
            <a:extLst>
              <a:ext uri="{FF2B5EF4-FFF2-40B4-BE49-F238E27FC236}">
                <a16:creationId xmlns:a16="http://schemas.microsoft.com/office/drawing/2014/main" id="{0802C87B-326C-4C7A-B0D1-D52A514D4B4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FA6D9E-D31A-4851-8D01-DF10BBD9BAA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56657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03E5F736-49B1-4418-A4FA-A46286EEDBE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02B74E07-249F-4446-81ED-EE7DDA0FA95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E38B0320-37B9-46ED-9F39-757236D5C3D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8525" y="741363"/>
            <a:ext cx="4946650" cy="3709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C6265994-1232-4392-8F8F-FD75460C85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99000"/>
            <a:ext cx="4946650" cy="44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8B9B6185-461A-4A5C-A34E-1F64286F456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id="{7907591E-E0CC-4BE3-9BDA-F2261D3304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C2638A6-1EDF-4CCF-B4E6-95CC5BB0436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803691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E54AF6-CA68-3823-0FA8-B14EE802DD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F2A8F6F8-8F17-C43D-487C-B54AFEE247D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0322B0E-7B42-433D-95F1-0937F90D9369}" type="slidenum">
              <a:rPr lang="de-DE" altLang="de-DE" b="0"/>
              <a:pPr algn="r" eaLnBrk="1" hangingPunct="1">
                <a:spcBef>
                  <a:spcPct val="0"/>
                </a:spcBef>
              </a:pPr>
              <a:t>1</a:t>
            </a:fld>
            <a:endParaRPr lang="de-DE" altLang="de-DE" b="0" dirty="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91BA4180-9B2D-F3B8-EDD7-3141F98997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9700334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10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855778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11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5860906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12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5008076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13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18B264A7-AF50-25EF-96D3-5EF1F1F748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54142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14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98345005-2327-43A2-A7D3-D2A86C49DB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66225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15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2019172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16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279639BC-6DA1-4D18-A736-C4274662DA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94370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17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3195412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18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6380C141-4F40-D76A-C556-34837D05D8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60120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BF0FDEE1-5A4D-495A-9E00-709442856F1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083E32-22C9-42B2-B5F3-10E4914F2C29}" type="slidenum">
              <a:rPr lang="de-DE" altLang="de-DE" b="0"/>
              <a:pPr algn="r" eaLnBrk="1" hangingPunct="1">
                <a:spcBef>
                  <a:spcPct val="0"/>
                </a:spcBef>
              </a:pPr>
              <a:t>19</a:t>
            </a:fld>
            <a:endParaRPr lang="de-DE" altLang="de-DE" b="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AD6AD776-B9A4-4761-A95F-9099650A4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BF0FDEE1-5A4D-495A-9E00-709442856F1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083E32-22C9-42B2-B5F3-10E4914F2C29}" type="slidenum">
              <a:rPr lang="de-DE" altLang="de-DE" b="0"/>
              <a:pPr algn="r" eaLnBrk="1" hangingPunct="1">
                <a:spcBef>
                  <a:spcPct val="0"/>
                </a:spcBef>
              </a:pPr>
              <a:t>2</a:t>
            </a:fld>
            <a:endParaRPr lang="de-DE" altLang="de-DE" b="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AD6AD776-B9A4-4761-A95F-9099650A4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09E6C016-C9A9-D46E-A644-EE20F4FEB2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DAEF0A01-66B7-4583-8452-04ED4844FE7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EFDCC7D-2B29-4F8D-8005-0C7AC09872C6}" type="slidenum">
              <a:rPr lang="de-DE" altLang="de-DE" b="0"/>
              <a:pPr algn="r" eaLnBrk="1" hangingPunct="1">
                <a:spcBef>
                  <a:spcPct val="0"/>
                </a:spcBef>
              </a:pPr>
              <a:t>20</a:t>
            </a:fld>
            <a:endParaRPr lang="de-DE" altLang="de-DE" b="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1625A260-594D-4586-99B6-1EFD484E20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902315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3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143793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4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449E97EB-B148-6C57-0B3A-34371CE811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778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5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041017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6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798427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7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4121851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8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4091558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9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760186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BfdW_Marke_RGB_für bildschirm">
            <a:extLst>
              <a:ext uri="{FF2B5EF4-FFF2-40B4-BE49-F238E27FC236}">
                <a16:creationId xmlns:a16="http://schemas.microsoft.com/office/drawing/2014/main" id="{03D52FF8-0B14-422B-9130-3977A5A111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68219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0AD8CF5B-ABAE-43A0-9F62-3D1DC2C552DE}"/>
              </a:ext>
            </a:extLst>
          </p:cNvPr>
          <p:cNvSpPr/>
          <p:nvPr/>
        </p:nvSpPr>
        <p:spPr>
          <a:xfrm>
            <a:off x="7019925" y="0"/>
            <a:ext cx="2124075" cy="836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800"/>
          </a:p>
        </p:txBody>
      </p:sp>
      <p:sp>
        <p:nvSpPr>
          <p:cNvPr id="1027" name="Rectangle 20">
            <a:extLst>
              <a:ext uri="{FF2B5EF4-FFF2-40B4-BE49-F238E27FC236}">
                <a16:creationId xmlns:a16="http://schemas.microsoft.com/office/drawing/2014/main" id="{E3BD60A5-657C-4F43-A0DF-F84EEBB7A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38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8" name="Rectangle 22">
            <a:extLst>
              <a:ext uri="{FF2B5EF4-FFF2-40B4-BE49-F238E27FC236}">
                <a16:creationId xmlns:a16="http://schemas.microsoft.com/office/drawing/2014/main" id="{153917A1-E5CB-49F7-9A48-56E91D59F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57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9" name="Rectangle 24">
            <a:extLst>
              <a:ext uri="{FF2B5EF4-FFF2-40B4-BE49-F238E27FC236}">
                <a16:creationId xmlns:a16="http://schemas.microsoft.com/office/drawing/2014/main" id="{44EE0C67-DDC1-4A38-A28C-7A9BFA933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62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0" name="Rectangle 26">
            <a:extLst>
              <a:ext uri="{FF2B5EF4-FFF2-40B4-BE49-F238E27FC236}">
                <a16:creationId xmlns:a16="http://schemas.microsoft.com/office/drawing/2014/main" id="{20528F0D-9C3B-4A00-8640-B93F8CD8A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76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1" name="Rectangle 28">
            <a:extLst>
              <a:ext uri="{FF2B5EF4-FFF2-40B4-BE49-F238E27FC236}">
                <a16:creationId xmlns:a16="http://schemas.microsoft.com/office/drawing/2014/main" id="{10683064-09D9-4AD9-BA28-7ED4C33BC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90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2" name="Rectangle 35">
            <a:extLst>
              <a:ext uri="{FF2B5EF4-FFF2-40B4-BE49-F238E27FC236}">
                <a16:creationId xmlns:a16="http://schemas.microsoft.com/office/drawing/2014/main" id="{E5E2C703-4092-43F8-ABA0-4407163EF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275" y="2919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3" name="Rechteck 13">
            <a:extLst>
              <a:ext uri="{FF2B5EF4-FFF2-40B4-BE49-F238E27FC236}">
                <a16:creationId xmlns:a16="http://schemas.microsoft.com/office/drawing/2014/main" id="{59517E04-3398-457D-974B-A73C7BAFF8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0825" y="6429375"/>
            <a:ext cx="2286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endParaRPr lang="de-DE" altLang="de-DE" sz="4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de-DE" altLang="de-DE" sz="800" dirty="0">
                <a:solidFill>
                  <a:srgbClr val="000000"/>
                </a:solidFill>
              </a:rPr>
              <a:t>Seite </a:t>
            </a:r>
            <a:fld id="{8C88BE97-91FA-4FE4-A726-834C6A20CD32}" type="slidenum">
              <a:rPr lang="de-DE" altLang="de-DE" sz="800" smtClean="0">
                <a:solidFill>
                  <a:srgbClr val="000000"/>
                </a:solidFill>
              </a:rPr>
              <a:pPr eaLnBrk="1" hangingPunct="1">
                <a:defRPr/>
              </a:pPr>
              <a:t>‹Nr.›</a:t>
            </a:fld>
            <a:r>
              <a:rPr lang="de-DE" altLang="de-DE" sz="800" dirty="0">
                <a:solidFill>
                  <a:srgbClr val="000000"/>
                </a:solidFill>
              </a:rPr>
              <a:t>/20</a:t>
            </a:r>
          </a:p>
        </p:txBody>
      </p:sp>
      <p:sp>
        <p:nvSpPr>
          <p:cNvPr id="1034" name="Picture 11" descr="BfdW_Marke_RGB_für bildschirm">
            <a:extLst>
              <a:ext uri="{FF2B5EF4-FFF2-40B4-BE49-F238E27FC236}">
                <a16:creationId xmlns:a16="http://schemas.microsoft.com/office/drawing/2014/main" id="{5A615001-3DE5-4661-A3B7-21C021F9722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microsoft.com/office/2018/10/relationships/comments" Target="../comments/modernComment_1B6_F69195F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29FDA2-1C7A-199B-6212-D041499E3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D18D3A9-B086-CFF6-DFB7-A0C68CCDDD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8642350" cy="5545138"/>
          </a:xfrm>
          <a:prstGeom prst="rect">
            <a:avLst/>
          </a:prstGeom>
        </p:spPr>
      </p:pic>
      <p:sp>
        <p:nvSpPr>
          <p:cNvPr id="5122" name="Picture 12" descr="titel_17575_fs_126">
            <a:extLst>
              <a:ext uri="{FF2B5EF4-FFF2-40B4-BE49-F238E27FC236}">
                <a16:creationId xmlns:a16="http://schemas.microsoft.com/office/drawing/2014/main" id="{35FF4B41-C8E0-D72A-BDE6-0386C85C45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 dirty="0"/>
          </a:p>
        </p:txBody>
      </p:sp>
      <p:sp>
        <p:nvSpPr>
          <p:cNvPr id="5125" name="Rectangle 4">
            <a:extLst>
              <a:ext uri="{FF2B5EF4-FFF2-40B4-BE49-F238E27FC236}">
                <a16:creationId xmlns:a16="http://schemas.microsoft.com/office/drawing/2014/main" id="{D6095407-A033-876B-87AD-EC1014860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0052" y="2125748"/>
            <a:ext cx="6300700" cy="90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altLang="de-DE" sz="2500" dirty="0">
                <a:solidFill>
                  <a:schemeClr val="bg1"/>
                </a:solidFill>
              </a:rPr>
              <a:t>Sauberes Wasser </a:t>
            </a:r>
          </a:p>
          <a:p>
            <a:pPr eaLnBrk="1" hangingPunct="1">
              <a:lnSpc>
                <a:spcPct val="110000"/>
              </a:lnSpc>
            </a:pPr>
            <a:r>
              <a:rPr lang="de-DE" altLang="de-DE" sz="2500" dirty="0">
                <a:solidFill>
                  <a:schemeClr val="bg1"/>
                </a:solidFill>
              </a:rPr>
              <a:t>vor der Haustür</a:t>
            </a:r>
          </a:p>
        </p:txBody>
      </p:sp>
      <p:sp>
        <p:nvSpPr>
          <p:cNvPr id="5126" name="Rectangle 36">
            <a:extLst>
              <a:ext uri="{FF2B5EF4-FFF2-40B4-BE49-F238E27FC236}">
                <a16:creationId xmlns:a16="http://schemas.microsoft.com/office/drawing/2014/main" id="{F6CF2BCC-6007-3488-0528-D5957F72A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564" y="620688"/>
            <a:ext cx="48428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3600" dirty="0">
                <a:solidFill>
                  <a:schemeClr val="bg1"/>
                </a:solidFill>
                <a:cs typeface="Tahoma" panose="020B0604030504040204" pitchFamily="34" charset="0"/>
              </a:rPr>
              <a:t>Uganda</a:t>
            </a:r>
          </a:p>
        </p:txBody>
      </p:sp>
    </p:spTree>
    <p:extLst>
      <p:ext uri="{BB962C8B-B14F-4D97-AF65-F5344CB8AC3E}">
        <p14:creationId xmlns:p14="http://schemas.microsoft.com/office/powerpoint/2010/main" val="27758972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45352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Stattdessen ermutigt sie die Frauen, Gruppen zu bilden, gemeinsam zu sparen und dann jeweils einem Mitglied die Summe für einen Tank zur Verfügung zu stellen. 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3D99568-1338-48EA-2171-6F2DAF81D1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58227" y="260350"/>
            <a:ext cx="4242334" cy="55451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187E8D2-EFF7-E92F-D232-5A916F624B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3105150"/>
            <a:ext cx="4252172" cy="270033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0FA6B3C-1D6A-0CD6-3364-AADD16B91BA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643437" y="260350"/>
            <a:ext cx="4242333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0619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4895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Von dem Ersparten kaufen die Menschen Pfosten, Sand, Zement und Essen für die Arbeiter. ACORD zahlt den Lohn der Maurer und das Material für die Regenrinnen</a:t>
            </a:r>
            <a:r>
              <a:rPr lang="de-DE" b="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E7C0D85-8ABE-BE96-1F80-DBE60C4540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0350"/>
            <a:ext cx="4249737" cy="554513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D9E9215-E51E-3F56-C289-23A9EA14EE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71640"/>
            <a:ext cx="4249738" cy="553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4783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4895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Joy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Kamusiime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freut sich über das saubere Regenwasser. „Früher waren meine Kinder häufig krank, wir mussten viel Geld für Medikamente ausgeben“, erinnert sie sich.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7AFB665-7CB6-3424-D7A8-C6225447FD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8640190" cy="555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394804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4895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 13-jährige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Immaculate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musste ihre Mutter oft zur Quelle begleiten, kam zu spät in die Schule und war müde. „Jetzt ist sie sogar die Klassenbeste!“, sagt Joy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Kamusiime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CFB3433-126F-644E-C30F-B47872077F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2058418" cy="55451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5E70D36-FEC7-DB97-441E-C678014B653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7925" y="260350"/>
            <a:ext cx="6445250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36260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532" y="5798005"/>
            <a:ext cx="7467820" cy="58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Joy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Kamusiime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hat auch Tipps von ACORD bekommen, wie sie ihre Garten- und Feld-arbeit an den Klimawandel anpassen kann, um den Ertrag und die Vielfalt zu erhöhen.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B43B24E-37C0-7DDD-230F-7F4080A451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8640191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767561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56153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 hat sie ihre Rote Bete, den Kohl, Spinat, Karotten und Zwiebeln zwischen schattenspendende Pflanzen wie Bananen, Mais und Zuckerrohr gepflanzt.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DD7E3F1-7607-AF7B-522D-DF8750C855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6" y="260350"/>
            <a:ext cx="4249737" cy="55451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DD71131-4B87-FDF1-B7D9-65BAA242887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0350"/>
            <a:ext cx="4249736" cy="2700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1F7C35F-EBB5-4911-F17D-38A29B96546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3105149"/>
            <a:ext cx="4249736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124439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45352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„Früher gab es nur Kochbananen und Bohnen“, berichtet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Kamusiime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„Jetzt essen wir immer auch Gemüse.“ In einem kleinen Laden verkauft sie den Überschuss der Ernte.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52EA538-509E-F0E9-B507-3C0018FCA0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8642349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05764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45352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Sie will genug Geld haben, um den Kindern eine gute Bildung zu finanzieren. Sie selbst hat nur die Grundschule besucht. Ihren Kindern möchte sie bessere Chancen eröffnen.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3BABC58-9D16-D2A9-843F-F0BF3BA26B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417" y="270289"/>
            <a:ext cx="4212146" cy="269039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0252D37-2311-6475-B043-ADB9A8AB4B3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7" y="270289"/>
            <a:ext cx="4249737" cy="553519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E087828-46A7-ECA8-79B2-223D7D2FD40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0258" y="3113668"/>
            <a:ext cx="4240305" cy="269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030224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698547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Beide haben auch schon ein klares Ziel vor Augen: „Ich möchte Lehrerin werden“, sagt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Immaculate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„Und ich will Arzt werden“, ergänzt ihr Bruder Davis. </a:t>
            </a:r>
            <a:endParaRPr lang="de-DE" b="0" spc="-2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69C004E-0DC7-3152-DA27-3C1971C15D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636" y="260350"/>
            <a:ext cx="8642349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575958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3009C012-8511-4C6A-8D58-8F7A300D0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solidFill>
            <a:srgbClr val="EA690B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de-DE" sz="1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083" name="Rechteck 16">
            <a:extLst>
              <a:ext uri="{FF2B5EF4-FFF2-40B4-BE49-F238E27FC236}">
                <a16:creationId xmlns:a16="http://schemas.microsoft.com/office/drawing/2014/main" id="{4922C7DE-E225-473A-BD55-BA612DD84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76250"/>
            <a:ext cx="8424862" cy="515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Sie sahen eine Präsentation zum Projekt</a:t>
            </a:r>
            <a:r>
              <a:rPr lang="de-DE" altLang="de-DE" b="0" dirty="0">
                <a:cs typeface="Arial" panose="020B0604020202020204" pitchFamily="34" charset="0"/>
              </a:rPr>
              <a:t> der Partnerorganisation </a:t>
            </a:r>
          </a:p>
          <a:p>
            <a:r>
              <a:rPr lang="de-DE" b="0" spc="-1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Agency </a:t>
            </a:r>
            <a:r>
              <a:rPr lang="de-DE" b="0" spc="-1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de-DE" b="0" spc="-1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b="0" spc="-1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Cooperation</a:t>
            </a:r>
            <a:r>
              <a:rPr lang="de-DE" b="0" spc="-1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Research in Development (ACORD)</a:t>
            </a:r>
            <a:r>
              <a:rPr lang="de-DE" b="0" dirty="0"/>
              <a:t>.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>
                <a:solidFill>
                  <a:schemeClr val="bg1"/>
                </a:solidFill>
                <a:cs typeface="Tahoma" panose="020B0604030504040204" pitchFamily="34" charset="0"/>
              </a:rPr>
              <a:t>Sauberes Wasser vor der Haustür</a:t>
            </a:r>
            <a:endParaRPr lang="de-DE" altLang="de-DE" b="0" dirty="0">
              <a:solidFill>
                <a:schemeClr val="bg1"/>
              </a:solidFill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b="0" dirty="0">
                <a:cs typeface="Arial" panose="020B0604020202020204" pitchFamily="34" charset="0"/>
              </a:rPr>
              <a:t>www.brot-fuer-die-welt.de/projekte/uganda-wasser</a:t>
            </a: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Herausgeber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Brot für die Welt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Evangelisches Werk für Diakonie und Entwicklung e.V.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Caroline-Michaelis-Str. 1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10115 Berlin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Telefon 030 65211 4711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kontakt@brot-fuer-die-welt.de </a:t>
            </a:r>
          </a:p>
          <a:p>
            <a:pPr eaLnBrk="1" hangingPunct="1">
              <a:lnSpc>
                <a:spcPts val="2000"/>
              </a:lnSpc>
            </a:pPr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endParaRPr lang="de-DE" altLang="de-DE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Redaktion </a:t>
            </a:r>
            <a:r>
              <a:rPr lang="de-DE" b="0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Thorsten Lichtblau, Thomas Knödl</a:t>
            </a:r>
            <a:endParaRPr lang="de-DE" b="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Text </a:t>
            </a:r>
            <a:r>
              <a:rPr lang="de-DE" b="0" dirty="0">
                <a:ea typeface="GalaxieCopernicus-Book" panose="02000000000000000000" pitchFamily="50" charset="0"/>
                <a:cs typeface="GalaxieCopernicus-Book" panose="02000000000000000000" pitchFamily="50" charset="0"/>
              </a:rPr>
              <a:t>B</a:t>
            </a:r>
            <a:r>
              <a:rPr lang="de-DE" b="0" dirty="0">
                <a:effectLst/>
                <a:latin typeface="Georgia" panose="02040502050405020303" pitchFamily="18" charset="0"/>
                <a:ea typeface="GalaxieCopernicus-Book" panose="02000000000000000000" pitchFamily="50" charset="0"/>
                <a:cs typeface="GalaxieCopernicus-Book" panose="02000000000000000000" pitchFamily="50" charset="0"/>
              </a:rPr>
              <a:t>ettina Rühl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Fotos </a:t>
            </a:r>
            <a:r>
              <a:rPr lang="de-DE" b="0" dirty="0"/>
              <a:t>Siegfried </a:t>
            </a:r>
            <a:r>
              <a:rPr lang="de-DE" b="0" dirty="0" err="1" smtClean="0"/>
              <a:t>Modola</a:t>
            </a:r>
            <a:r>
              <a:rPr lang="de-DE" b="0" dirty="0" smtClean="0"/>
              <a:t>, Bettina Flitner (Seite 4)</a:t>
            </a:r>
            <a:endParaRPr 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Gestaltung </a:t>
            </a:r>
            <a:r>
              <a:rPr lang="de-DE" altLang="de-DE" b="0" dirty="0"/>
              <a:t>Thomas Knödl 					     </a:t>
            </a:r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Berlin, Mai 2025</a:t>
            </a:r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58D29788-2BA4-464C-9FA1-60788570A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9263" y="2543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88ECD0FB-6CFC-4E7B-AF7C-BD5349186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9608" y="260350"/>
            <a:ext cx="4933567" cy="3237063"/>
          </a:xfrm>
          <a:prstGeom prst="rect">
            <a:avLst/>
          </a:prstGeom>
          <a:solidFill>
            <a:srgbClr val="EB690F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de-DE" sz="1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083" name="Rechteck 16">
            <a:extLst>
              <a:ext uri="{FF2B5EF4-FFF2-40B4-BE49-F238E27FC236}">
                <a16:creationId xmlns:a16="http://schemas.microsoft.com/office/drawing/2014/main" id="{4922C7DE-E225-473A-BD55-BA612DD84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9814" y="373846"/>
            <a:ext cx="2448256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2000" dirty="0"/>
              <a:t>Uganda</a:t>
            </a:r>
            <a:endParaRPr lang="de-DE" altLang="de-DE" sz="2000" dirty="0">
              <a:cs typeface="Arial" panose="020B0604020202020204" pitchFamily="34" charset="0"/>
            </a:endParaRPr>
          </a:p>
        </p:txBody>
      </p:sp>
      <p:sp>
        <p:nvSpPr>
          <p:cNvPr id="9" name="Rechteck 16">
            <a:extLst>
              <a:ext uri="{FF2B5EF4-FFF2-40B4-BE49-F238E27FC236}">
                <a16:creationId xmlns:a16="http://schemas.microsoft.com/office/drawing/2014/main" id="{B5444D80-D2AA-427F-B883-A2115484A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1940" y="545655"/>
            <a:ext cx="4933567" cy="296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defTabSz="1885950" eaLnBrk="1" hangingPunct="1">
              <a:lnSpc>
                <a:spcPct val="101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/>
              <a:t>	Uganda 	Deutschland</a:t>
            </a:r>
          </a:p>
          <a:p>
            <a:pPr defTabSz="1885950" eaLnBrk="1" hangingPunct="1">
              <a:lnSpc>
                <a:spcPct val="101000"/>
              </a:lnSpc>
              <a:tabLst>
                <a:tab pos="3408363" algn="r"/>
                <a:tab pos="4572000" algn="r"/>
                <a:tab pos="4667250" algn="l"/>
              </a:tabLst>
            </a:pPr>
            <a:endParaRPr lang="de-DE" altLang="de-DE" sz="1200" b="0" dirty="0">
              <a:cs typeface="Arial" panose="020B0604020202020204" pitchFamily="34" charset="0"/>
            </a:endParaRP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Fläche</a:t>
            </a:r>
            <a:r>
              <a:rPr lang="de-DE" altLang="de-DE" sz="1200" b="0" dirty="0">
                <a:cs typeface="Arial" panose="020B0604020202020204" pitchFamily="34" charset="0"/>
              </a:rPr>
              <a:t> in km² 	 241.038 	357.022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Bevölkerung</a:t>
            </a:r>
            <a:r>
              <a:rPr lang="de-DE" altLang="de-DE" sz="1200" b="0" dirty="0">
                <a:cs typeface="Arial" panose="020B0604020202020204" pitchFamily="34" charset="0"/>
              </a:rPr>
              <a:t> in Millionen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49,3	84,1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Mittleres Alter </a:t>
            </a:r>
            <a:r>
              <a:rPr lang="de-DE" altLang="de-DE" sz="1200" b="0" dirty="0">
                <a:cs typeface="Arial" panose="020B0604020202020204" pitchFamily="34" charset="0"/>
              </a:rPr>
              <a:t>in Jahren	16,2	46,8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Anteil ländlicher Bevölkerung</a:t>
            </a:r>
            <a:r>
              <a:rPr lang="de-DE" altLang="de-DE" sz="1200" b="0" dirty="0">
                <a:cs typeface="Arial" panose="020B0604020202020204" pitchFamily="34" charset="0"/>
              </a:rPr>
              <a:t> in %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73,2	22,2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Säuglingssterblichkeit</a:t>
            </a:r>
            <a:r>
              <a:rPr lang="de-DE" altLang="de-DE" sz="1200" b="0" dirty="0">
                <a:cs typeface="Arial" panose="020B0604020202020204" pitchFamily="34" charset="0"/>
              </a:rPr>
              <a:t> in %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2,9	0,3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Kinder pro Frau </a:t>
            </a:r>
            <a:r>
              <a:rPr lang="de-DE" altLang="de-DE" sz="1200" b="0" dirty="0">
                <a:cs typeface="Arial" panose="020B0604020202020204" pitchFamily="34" charset="0"/>
              </a:rPr>
              <a:t>im Durchschnitt 	5,2	1,6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Ärztedichte </a:t>
            </a:r>
            <a:r>
              <a:rPr lang="de-DE" altLang="de-DE" sz="1200" b="0" dirty="0">
                <a:cs typeface="Arial" panose="020B0604020202020204" pitchFamily="34" charset="0"/>
              </a:rPr>
              <a:t>in </a:t>
            </a:r>
            <a:r>
              <a:rPr lang="de-DE" altLang="de-DE" sz="1200" b="0" dirty="0" err="1">
                <a:cs typeface="Arial" panose="020B0604020202020204" pitchFamily="34" charset="0"/>
              </a:rPr>
              <a:t>Ärzt:innen</a:t>
            </a:r>
            <a:r>
              <a:rPr lang="de-DE" altLang="de-DE" sz="1200" b="0" dirty="0">
                <a:cs typeface="Arial" panose="020B0604020202020204" pitchFamily="34" charset="0"/>
              </a:rPr>
              <a:t>/10.000 </a:t>
            </a:r>
            <a:r>
              <a:rPr lang="de-DE" altLang="de-DE" sz="1200" b="0" dirty="0" err="1">
                <a:cs typeface="Arial" panose="020B0604020202020204" pitchFamily="34" charset="0"/>
              </a:rPr>
              <a:t>Einw</a:t>
            </a:r>
            <a:r>
              <a:rPr lang="de-DE" altLang="de-DE" sz="1200" b="0" dirty="0">
                <a:cs typeface="Arial" panose="020B0604020202020204" pitchFamily="34" charset="0"/>
              </a:rPr>
              <a:t>.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2	45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Anteil untergewichtiger Kinder</a:t>
            </a:r>
            <a:r>
              <a:rPr lang="de-DE" altLang="de-DE" sz="1200" b="0" dirty="0">
                <a:cs typeface="Arial" panose="020B0604020202020204" pitchFamily="34" charset="0"/>
              </a:rPr>
              <a:t> in %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7,6	0,5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Analphabetenrate</a:t>
            </a:r>
            <a:r>
              <a:rPr lang="de-DE" altLang="de-DE" sz="1200" b="0" dirty="0">
                <a:cs typeface="Arial" panose="020B0604020202020204" pitchFamily="34" charset="0"/>
              </a:rPr>
              <a:t> in %	21,0	k. A.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Stromanschlussquote </a:t>
            </a:r>
            <a:r>
              <a:rPr lang="de-DE" altLang="de-DE" sz="1200" b="0" dirty="0">
                <a:cs typeface="Arial" panose="020B0604020202020204" pitchFamily="34" charset="0"/>
              </a:rPr>
              <a:t>in %	47,1	100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Bruttosozialprodukt </a:t>
            </a:r>
            <a:r>
              <a:rPr lang="de-DE" altLang="de-DE" sz="1200" b="0" dirty="0">
                <a:cs typeface="Arial" panose="020B0604020202020204" pitchFamily="34" charset="0"/>
              </a:rPr>
              <a:t>in $/Kopf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2.800	63.600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endParaRPr lang="de-DE" altLang="de-DE" sz="800" dirty="0">
              <a:cs typeface="Arial" panose="020B0604020202020204" pitchFamily="34" charset="0"/>
            </a:endParaRP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800" dirty="0">
                <a:cs typeface="Arial" panose="020B0604020202020204" pitchFamily="34" charset="0"/>
              </a:rPr>
              <a:t>Quelle: </a:t>
            </a:r>
            <a:r>
              <a:rPr lang="de-DE" altLang="de-DE" sz="800" b="0" dirty="0">
                <a:cs typeface="Arial" panose="020B0604020202020204" pitchFamily="34" charset="0"/>
              </a:rPr>
              <a:t>CIA World </a:t>
            </a:r>
            <a:r>
              <a:rPr lang="de-DE" altLang="de-DE" sz="800" b="0" dirty="0" err="1">
                <a:cs typeface="Arial" panose="020B0604020202020204" pitchFamily="34" charset="0"/>
              </a:rPr>
              <a:t>Factbook</a:t>
            </a:r>
            <a:r>
              <a:rPr lang="de-DE" altLang="de-DE" sz="800" b="0" dirty="0">
                <a:cs typeface="Arial" panose="020B0604020202020204" pitchFamily="34" charset="0"/>
              </a:rPr>
              <a:t> </a:t>
            </a:r>
            <a:r>
              <a:rPr lang="de-DE" altLang="de-DE" sz="800" b="0">
                <a:cs typeface="Arial" panose="020B0604020202020204" pitchFamily="34" charset="0"/>
              </a:rPr>
              <a:t>(2025)</a:t>
            </a:r>
            <a:endParaRPr lang="de-DE" altLang="de-DE" sz="800" b="0" dirty="0">
              <a:cs typeface="Arial" panose="020B0604020202020204" pitchFamily="34" charset="0"/>
            </a:endParaRP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7337B2FF-459A-403B-BD37-9BC275FBD0D8}"/>
              </a:ext>
            </a:extLst>
          </p:cNvPr>
          <p:cNvCxnSpPr>
            <a:cxnSpLocks/>
          </p:cNvCxnSpPr>
          <p:nvPr/>
        </p:nvCxnSpPr>
        <p:spPr>
          <a:xfrm>
            <a:off x="4031940" y="797683"/>
            <a:ext cx="47532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A4D06DFB-DFE7-2CCA-1370-98B917454D79}"/>
              </a:ext>
            </a:extLst>
          </p:cNvPr>
          <p:cNvCxnSpPr>
            <a:cxnSpLocks/>
          </p:cNvCxnSpPr>
          <p:nvPr/>
        </p:nvCxnSpPr>
        <p:spPr>
          <a:xfrm>
            <a:off x="9836334" y="2348880"/>
            <a:ext cx="252189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9C153292-E65E-4268-7B9A-807DB04BFE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3" y="260350"/>
            <a:ext cx="3652103" cy="5545138"/>
          </a:xfrm>
          <a:prstGeom prst="rect">
            <a:avLst/>
          </a:prstGeom>
        </p:spPr>
      </p:pic>
      <p:sp>
        <p:nvSpPr>
          <p:cNvPr id="10" name="Rechteck 16">
            <a:extLst>
              <a:ext uri="{FF2B5EF4-FFF2-40B4-BE49-F238E27FC236}">
                <a16:creationId xmlns:a16="http://schemas.microsoft.com/office/drawing/2014/main" id="{FEA5B604-7816-9135-59F5-2F6F683B5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2348880"/>
            <a:ext cx="2407242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2000" dirty="0"/>
              <a:t>UGANDA</a:t>
            </a:r>
            <a:endParaRPr lang="de-DE" altLang="de-DE" sz="2000" dirty="0">
              <a:cs typeface="Arial" panose="020B0604020202020204" pitchFamily="34" charset="0"/>
            </a:endParaRPr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493E2783-8529-4154-13B7-D5D5A7E16E28}"/>
              </a:ext>
            </a:extLst>
          </p:cNvPr>
          <p:cNvCxnSpPr>
            <a:cxnSpLocks/>
          </p:cNvCxnSpPr>
          <p:nvPr/>
        </p:nvCxnSpPr>
        <p:spPr>
          <a:xfrm flipH="1">
            <a:off x="1871700" y="2517976"/>
            <a:ext cx="431763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" name="Grafik 26">
            <a:extLst>
              <a:ext uri="{FF2B5EF4-FFF2-40B4-BE49-F238E27FC236}">
                <a16:creationId xmlns:a16="http://schemas.microsoft.com/office/drawing/2014/main" id="{8C056712-C93D-83FE-4527-B811973B168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6333" y="3572437"/>
            <a:ext cx="4885002" cy="2233051"/>
          </a:xfrm>
          <a:prstGeom prst="rect">
            <a:avLst/>
          </a:prstGeom>
        </p:spPr>
      </p:pic>
      <p:sp>
        <p:nvSpPr>
          <p:cNvPr id="28" name="Rechteck 27">
            <a:extLst>
              <a:ext uri="{FF2B5EF4-FFF2-40B4-BE49-F238E27FC236}">
                <a16:creationId xmlns:a16="http://schemas.microsoft.com/office/drawing/2014/main" id="{FAF64AB9-A09D-5524-1EBB-2569BEE33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3610" y="3540704"/>
            <a:ext cx="1250447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SÜDSUDAN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42606EF5-2CCE-6DBD-C474-D4F4C3030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8632" y="4731314"/>
            <a:ext cx="1250447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KENIA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82807421-24B1-6F35-96FE-E07CB5CB3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1873" y="5448916"/>
            <a:ext cx="1250447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TANSANIA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E7B10645-C8FC-B723-E3A4-E883CE153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1773" y="5337212"/>
            <a:ext cx="1250447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 smtClean="0"/>
              <a:t>RUANDA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46080" name="Rechteck 46079">
            <a:extLst>
              <a:ext uri="{FF2B5EF4-FFF2-40B4-BE49-F238E27FC236}">
                <a16:creationId xmlns:a16="http://schemas.microsoft.com/office/drawing/2014/main" id="{BA9AA1EF-EC3D-51C3-154B-C604F4EBD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972" y="4349596"/>
            <a:ext cx="1250447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DR KONGO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46081" name="Rechteck 16">
            <a:extLst>
              <a:ext uri="{FF2B5EF4-FFF2-40B4-BE49-F238E27FC236}">
                <a16:creationId xmlns:a16="http://schemas.microsoft.com/office/drawing/2014/main" id="{F4FB7E33-CFA2-3CBE-FF7B-6C9D5E2C9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3610" y="4048380"/>
            <a:ext cx="2407242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2000" dirty="0"/>
              <a:t>UGANDA</a:t>
            </a:r>
            <a:endParaRPr lang="de-DE" altLang="de-DE" sz="2000" dirty="0">
              <a:cs typeface="Arial" panose="020B0604020202020204" pitchFamily="34" charset="0"/>
            </a:endParaRPr>
          </a:p>
        </p:txBody>
      </p:sp>
      <p:grpSp>
        <p:nvGrpSpPr>
          <p:cNvPr id="46082" name="Gruppieren 46081">
            <a:extLst>
              <a:ext uri="{FF2B5EF4-FFF2-40B4-BE49-F238E27FC236}">
                <a16:creationId xmlns:a16="http://schemas.microsoft.com/office/drawing/2014/main" id="{459D9C6C-E64D-68AC-96D4-EE2CADDC95A9}"/>
              </a:ext>
            </a:extLst>
          </p:cNvPr>
          <p:cNvGrpSpPr/>
          <p:nvPr/>
        </p:nvGrpSpPr>
        <p:grpSpPr>
          <a:xfrm>
            <a:off x="6464663" y="4817340"/>
            <a:ext cx="90873" cy="90873"/>
            <a:chOff x="7058657" y="1304764"/>
            <a:chExt cx="90873" cy="90873"/>
          </a:xfrm>
        </p:grpSpPr>
        <p:sp>
          <p:nvSpPr>
            <p:cNvPr id="46084" name="Ellipse 46083">
              <a:extLst>
                <a:ext uri="{FF2B5EF4-FFF2-40B4-BE49-F238E27FC236}">
                  <a16:creationId xmlns:a16="http://schemas.microsoft.com/office/drawing/2014/main" id="{86D17CB0-6024-D5C7-0322-EB0735F93BBF}"/>
                </a:ext>
              </a:extLst>
            </p:cNvPr>
            <p:cNvSpPr/>
            <p:nvPr/>
          </p:nvSpPr>
          <p:spPr>
            <a:xfrm>
              <a:off x="7078886" y="1324932"/>
              <a:ext cx="51840" cy="518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085" name="Ellipse 46084">
              <a:extLst>
                <a:ext uri="{FF2B5EF4-FFF2-40B4-BE49-F238E27FC236}">
                  <a16:creationId xmlns:a16="http://schemas.microsoft.com/office/drawing/2014/main" id="{A41702AC-46DE-926D-28A9-735F4734E7E7}"/>
                </a:ext>
              </a:extLst>
            </p:cNvPr>
            <p:cNvSpPr/>
            <p:nvPr/>
          </p:nvSpPr>
          <p:spPr>
            <a:xfrm>
              <a:off x="7058657" y="1304764"/>
              <a:ext cx="90873" cy="9087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6086" name="Rechteck 46085">
            <a:extLst>
              <a:ext uri="{FF2B5EF4-FFF2-40B4-BE49-F238E27FC236}">
                <a16:creationId xmlns:a16="http://schemas.microsoft.com/office/drawing/2014/main" id="{5F1D274F-A85C-F691-6631-2C9ADAA6D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059" y="4674170"/>
            <a:ext cx="976771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sz="1200" dirty="0"/>
              <a:t>Kampala</a:t>
            </a:r>
            <a:endParaRPr lang="de-DE" altLang="de-DE" sz="1200" dirty="0">
              <a:cs typeface="Arial" panose="020B0604020202020204" pitchFamily="34" charset="0"/>
            </a:endParaRPr>
          </a:p>
        </p:txBody>
      </p:sp>
      <p:sp>
        <p:nvSpPr>
          <p:cNvPr id="46087" name="Ellipse 46086">
            <a:extLst>
              <a:ext uri="{FF2B5EF4-FFF2-40B4-BE49-F238E27FC236}">
                <a16:creationId xmlns:a16="http://schemas.microsoft.com/office/drawing/2014/main" id="{A32EE294-C1E1-D478-C839-1F7444C1818E}"/>
              </a:ext>
            </a:extLst>
          </p:cNvPr>
          <p:cNvSpPr/>
          <p:nvPr/>
        </p:nvSpPr>
        <p:spPr>
          <a:xfrm>
            <a:off x="5906576" y="5109952"/>
            <a:ext cx="51840" cy="518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088" name="Rechteck 46087">
            <a:extLst>
              <a:ext uri="{FF2B5EF4-FFF2-40B4-BE49-F238E27FC236}">
                <a16:creationId xmlns:a16="http://schemas.microsoft.com/office/drawing/2014/main" id="{32EDF1C8-1A18-A158-B952-CCF8DF9AC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2824" y="4932872"/>
            <a:ext cx="1439330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sz="12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Kikunda</a:t>
            </a:r>
            <a:endParaRPr lang="de-DE" altLang="de-DE" sz="12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F89123E-C3BB-5885-0AF5-DF9871249D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49"/>
            <a:ext cx="8642350" cy="5545139"/>
          </a:xfrm>
          <a:prstGeom prst="rect">
            <a:avLst/>
          </a:prstGeom>
        </p:spPr>
      </p:pic>
      <p:sp>
        <p:nvSpPr>
          <p:cNvPr id="47107" name="Rechteck 5">
            <a:extLst>
              <a:ext uri="{FF2B5EF4-FFF2-40B4-BE49-F238E27FC236}">
                <a16:creationId xmlns:a16="http://schemas.microsoft.com/office/drawing/2014/main" id="{23DF8E4A-19C3-41EF-AA33-E4ABD84CD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540" y="4581128"/>
            <a:ext cx="5940425" cy="86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2500" b="0" dirty="0">
                <a:solidFill>
                  <a:schemeClr val="bg1"/>
                </a:solidFill>
              </a:rPr>
              <a:t>Bank für Kirche und Diakonie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de-DE" altLang="de-DE" sz="2500" b="0" dirty="0">
                <a:solidFill>
                  <a:schemeClr val="bg1"/>
                </a:solidFill>
              </a:rPr>
              <a:t>IBAN: DE10 1006 1006 0500 5005 00</a:t>
            </a:r>
          </a:p>
        </p:txBody>
      </p:sp>
      <p:sp>
        <p:nvSpPr>
          <p:cNvPr id="47108" name="Rectangle 8">
            <a:extLst>
              <a:ext uri="{FF2B5EF4-FFF2-40B4-BE49-F238E27FC236}">
                <a16:creationId xmlns:a16="http://schemas.microsoft.com/office/drawing/2014/main" id="{C268FC0F-2711-4F56-B37A-062F90AE0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445" y="476672"/>
            <a:ext cx="42132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4000" dirty="0">
                <a:solidFill>
                  <a:schemeClr val="bg1"/>
                </a:solidFill>
              </a:rPr>
              <a:t>Spendenkonto</a:t>
            </a:r>
          </a:p>
        </p:txBody>
      </p:sp>
    </p:spTree>
    <p:extLst>
      <p:ext uri="{BB962C8B-B14F-4D97-AF65-F5344CB8AC3E}">
        <p14:creationId xmlns:p14="http://schemas.microsoft.com/office/powerpoint/2010/main" val="3282575816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612137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Uganda zählt zu den ärmsten Ländern der Welt. Mehr als 40 Prozent der Menschen müssen mit weniger als zwei Euro am Tag auskommen.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D85DDF2-F1C3-4735-5B1D-4763E45D35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490" y="260350"/>
            <a:ext cx="8630685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417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27350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Im trockenen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„Viehkorridor“ des Landes haben weniger als die Hälfte der Menschen Zugang zu sauberem Wasser. Der Klimawandel verschärft die Wassernot noch.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CCA9850-B820-29B6-308D-6CABE122A6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3105150"/>
            <a:ext cx="4249736" cy="2700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6B379C8-CCA3-4F0C-7EDB-A2F1934BE7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6" y="271202"/>
            <a:ext cx="4249736" cy="2689486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8BC6067-CA3F-69F7-874C-D45B0AD3DDA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4249738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987567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309506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Natürliche Wasserquellen sind hier 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rar</a:t>
            </a:r>
            <a:r>
              <a:rPr lang="de-DE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Oft sind sie 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zudem </a:t>
            </a:r>
            <a:r>
              <a:rPr lang="de-DE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verschmutzt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so dass die Gefahr groß ist, sich mit Krankheiten wie Durchfall, Cholera oder Ruhr anzustecken.</a:t>
            </a:r>
          </a:p>
          <a:p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62E602C-14BD-CDEC-36D7-962FB059DD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4" y="260350"/>
            <a:ext cx="8642349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350627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45352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spc="-1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Bis 2020 holte auch Joy </a:t>
            </a:r>
            <a:r>
              <a:rPr lang="de-DE" b="0" spc="-1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Kamusiime</a:t>
            </a:r>
            <a:r>
              <a:rPr lang="de-DE" b="0" spc="-1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aus </a:t>
            </a:r>
            <a:r>
              <a:rPr lang="de-DE" b="0" spc="-1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Kikunda</a:t>
            </a:r>
            <a:r>
              <a:rPr lang="de-DE" b="0" spc="-1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jeden Morgen Wasser an einer </a:t>
            </a:r>
            <a:r>
              <a:rPr lang="de-DE" b="0" spc="-10" dirty="0"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de-DE" b="0" spc="-1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uelle. Hin und zurück brauchte sie etwa drei Stunden – </a:t>
            </a:r>
            <a:r>
              <a:rPr lang="de-DE" b="0" spc="-10" dirty="0"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de-DE" b="0" spc="-1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nd am Abend noch einmal.</a:t>
            </a:r>
            <a:endParaRPr lang="de-DE" b="0" spc="-1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BCADB39-E0B9-3A38-4C5A-7833800E91B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4249738" cy="55451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A232C1F-3CBC-2ECE-AFB8-070C4F9C29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643436" y="270992"/>
            <a:ext cx="4249738" cy="553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928416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6769446" cy="601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lnSpc>
                <a:spcPct val="115000"/>
              </a:lnSpc>
            </a:pP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„Ich war oft so kaputt, dass ich viel weniger geschafft habe als heute“, sagt sie. 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Ihr jüngster Sohn </a:t>
            </a:r>
            <a:r>
              <a:rPr lang="de-DE" b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Levison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 hat diese Zeiten nicht miterlebt.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6CCC9D7-1176-0769-3D0D-422F2112207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8640190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42525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2930DB1-825A-4476-87AA-03B5B1BBA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489527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Ein Tank für Regenwasser, der seit 2020 auf ihrem Grundstück steht, hat ihr Leben verändert: „Ich spare mir die langen Wege und damit viel Zeit“, erklärt die Bäuerin. </a:t>
            </a:r>
          </a:p>
          <a:p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779DE1A-BC86-B2F9-6B4B-2EE5749766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70116"/>
            <a:ext cx="4249738" cy="553537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785F01A-9315-298D-C711-CFB773E8AB3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6" y="267682"/>
            <a:ext cx="4249738" cy="553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0346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52553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 Tank verdankt die Familie der Hilfsorganisation ACORD. „Doch die Familien bekommen diese nicht einfach geschenkt“, stellt 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itarbeiterin Olivia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Nakaweesa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klar. </a:t>
            </a:r>
            <a:endParaRPr lang="de-DE" b="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b="0" kern="0" spc="-2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6" y="263015"/>
            <a:ext cx="8642349" cy="554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7362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6950BFC3-D8DA-4A85-94F7-54DA5524770B}">
      <p188:commentRel xmlns="" xmlns:p188="http://schemas.microsoft.com/office/powerpoint/2018/8/main" r:id="rId4"/>
    </p:ext>
  </p:extLst>
</p:sld>
</file>

<file path=ppt/theme/theme1.xml><?xml version="1.0" encoding="utf-8"?>
<a:theme xmlns:a="http://schemas.openxmlformats.org/drawingml/2006/main" name="1_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588</Words>
  <Application>Microsoft Office PowerPoint</Application>
  <PresentationFormat>Bildschirmpräsentation (4:3)</PresentationFormat>
  <Paragraphs>87</Paragraphs>
  <Slides>20</Slides>
  <Notes>20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7" baseType="lpstr">
      <vt:lpstr>Arial</vt:lpstr>
      <vt:lpstr>Calibri</vt:lpstr>
      <vt:lpstr>GalaxieCopernicus-Book</vt:lpstr>
      <vt:lpstr>Georgia</vt:lpstr>
      <vt:lpstr>Tahoma</vt:lpstr>
      <vt:lpstr>Times New Roman</vt:lpstr>
      <vt:lpstr>1_Standarddesign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PPP - Rechtsbeistand für die "Unberührbaren"</dc:title>
  <dc:creator>BfdW</dc:creator>
  <cp:lastModifiedBy>Thomas Knödl</cp:lastModifiedBy>
  <cp:revision>1471</cp:revision>
  <dcterms:created xsi:type="dcterms:W3CDTF">2005-03-02T11:53:12Z</dcterms:created>
  <dcterms:modified xsi:type="dcterms:W3CDTF">2025-05-21T08:55:24Z</dcterms:modified>
</cp:coreProperties>
</file>