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408" r:id="rId19"/>
    <p:sldId id="375" r:id="rId20"/>
    <p:sldId id="407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9827" autoAdjust="0"/>
  </p:normalViewPr>
  <p:slideViewPr>
    <p:cSldViewPr showGuides="1">
      <p:cViewPr>
        <p:scale>
          <a:sx n="110" d="100"/>
          <a:sy n="110" d="100"/>
        </p:scale>
        <p:origin x="-1494" y="-72"/>
      </p:cViewPr>
      <p:guideLst>
        <p:guide orient="horz" pos="164"/>
        <p:guide orient="horz" pos="4110"/>
        <p:guide orient="horz" pos="1956"/>
        <p:guide orient="horz" pos="3748"/>
        <p:guide orient="horz" pos="1865"/>
        <p:guide orient="horz" pos="3657"/>
        <p:guide orient="horz" pos="822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19048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438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75813308-BBDC-43BE-A2B6-48A7A6F42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18" y="260350"/>
            <a:ext cx="8643846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74" y="3862236"/>
            <a:ext cx="421163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Mit </a:t>
            </a:r>
            <a:r>
              <a:rPr lang="de-DE" altLang="de-DE" sz="2500" dirty="0" smtClean="0">
                <a:solidFill>
                  <a:schemeClr val="bg1"/>
                </a:solidFill>
              </a:rPr>
              <a:t>Öko-Landbau</a:t>
            </a:r>
            <a:endParaRPr lang="de-DE" altLang="de-DE" sz="2500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gegen den Hunger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2" y="3091978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Tansania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37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Wende kam, als Mitarbeitende </a:t>
            </a:r>
            <a:r>
              <a:rPr lang="de-DE" b="0" dirty="0" smtClean="0"/>
              <a:t>von </a:t>
            </a:r>
            <a:r>
              <a:rPr lang="de-DE" b="0" dirty="0"/>
              <a:t>MFEC </a:t>
            </a:r>
            <a:r>
              <a:rPr lang="de-DE" b="0" dirty="0" smtClean="0"/>
              <a:t>ins Dorf kamen und den Bauern-familien Saatgut und </a:t>
            </a:r>
            <a:r>
              <a:rPr lang="de-DE" b="0" dirty="0"/>
              <a:t>Schulungen zu nachhaltigen Anbaumethoden anboten.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0BDB75E-9EBC-48AF-8403-1C164BC2F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54812"/>
            <a:ext cx="42497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AED1953-C770-4FE1-B4D6-6CB79279D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27B54D5-A565-4A80-850F-9139D03707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68" y="254812"/>
            <a:ext cx="4241795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02EEFB2-2E3F-4C92-8BD9-DB4EA151C1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„Am Anfang wählen wir einzelne </a:t>
            </a:r>
            <a:r>
              <a:rPr lang="de-DE" b="0" dirty="0" smtClean="0"/>
              <a:t>Bauern und Bäuerinnen </a:t>
            </a:r>
            <a:r>
              <a:rPr lang="de-DE" b="0" dirty="0"/>
              <a:t>aus. Deren Erfolge motiviert die anderen, Neues auszuprobieren“, erklärt Roselyne Mossama, Direktorin </a:t>
            </a:r>
            <a:r>
              <a:rPr lang="de-DE" b="0" dirty="0" smtClean="0"/>
              <a:t>von </a:t>
            </a:r>
            <a:r>
              <a:rPr lang="de-DE" b="0" dirty="0"/>
              <a:t>MFEC.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A6D3487-9839-4022-8307-DC6B8CB7A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wie </a:t>
            </a:r>
            <a:r>
              <a:rPr lang="de-DE" b="0" dirty="0" err="1" smtClean="0"/>
              <a:t>Isaya</a:t>
            </a:r>
            <a:r>
              <a:rPr lang="de-DE" b="0" dirty="0" smtClean="0"/>
              <a:t> </a:t>
            </a:r>
            <a:r>
              <a:rPr lang="de-DE" b="0" dirty="0" err="1"/>
              <a:t>Mwita</a:t>
            </a:r>
            <a:r>
              <a:rPr lang="de-DE" b="0" dirty="0"/>
              <a:t>: Die neue Vielfalt auf </a:t>
            </a:r>
            <a:r>
              <a:rPr lang="de-DE" b="0" dirty="0" smtClean="0"/>
              <a:t>seinen </a:t>
            </a:r>
            <a:r>
              <a:rPr lang="de-DE" b="0" dirty="0"/>
              <a:t>Feldern sichert </a:t>
            </a:r>
            <a:r>
              <a:rPr lang="de-DE" b="0" dirty="0" smtClean="0"/>
              <a:t>seine Familie </a:t>
            </a:r>
            <a:r>
              <a:rPr lang="de-DE" b="0" dirty="0"/>
              <a:t>bei Ernte-ausfällen, </a:t>
            </a:r>
            <a:r>
              <a:rPr lang="de-DE" b="0" dirty="0" smtClean="0"/>
              <a:t>Dürren oder Unwettern ab </a:t>
            </a:r>
            <a:r>
              <a:rPr lang="de-DE" b="0" dirty="0"/>
              <a:t>und ermöglicht </a:t>
            </a:r>
            <a:r>
              <a:rPr lang="de-DE" b="0" dirty="0" smtClean="0"/>
              <a:t>ihnen eine </a:t>
            </a:r>
            <a:r>
              <a:rPr lang="de-DE" b="0" dirty="0"/>
              <a:t>gesunde Ernährung.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7FFC5EC-8AE0-48AE-B077-B567A3D64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6743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F6D9D7F-BFD5-4033-A1A9-F76181303E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54278"/>
            <a:ext cx="4246743" cy="55512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A0791A8-4DB0-47D7-BB98-45DC6AF36F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20" y="260350"/>
            <a:ext cx="4246743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</a:t>
            </a:r>
            <a:r>
              <a:rPr lang="de-DE" b="0" dirty="0" smtClean="0"/>
              <a:t>langen Reihen pflanzt der Bauer nun </a:t>
            </a:r>
            <a:r>
              <a:rPr lang="de-DE" b="0" dirty="0"/>
              <a:t>bestimmte </a:t>
            </a:r>
            <a:r>
              <a:rPr lang="de-DE" b="0" dirty="0" smtClean="0"/>
              <a:t>Feldfrüchte </a:t>
            </a:r>
            <a:r>
              <a:rPr lang="de-DE" b="0" dirty="0"/>
              <a:t>nebeneinander, damit sie sich Schatten und Nährstoffe spenden </a:t>
            </a:r>
            <a:r>
              <a:rPr lang="de-DE" b="0" dirty="0" smtClean="0"/>
              <a:t>und </a:t>
            </a:r>
            <a:r>
              <a:rPr lang="de-DE" b="0" dirty="0"/>
              <a:t>das Erdreich auflockern.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417B8CF-252D-4EEA-B498-F89DE0CB4C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</a:t>
            </a:r>
            <a:r>
              <a:rPr lang="de-DE" b="0" dirty="0" smtClean="0"/>
              <a:t>Familie kann nun </a:t>
            </a:r>
            <a:r>
              <a:rPr lang="de-DE" b="0" dirty="0"/>
              <a:t>sogar Überschüsse auf dem Markt verkaufen. So </a:t>
            </a:r>
            <a:r>
              <a:rPr lang="de-DE" b="0" dirty="0" smtClean="0"/>
              <a:t>kann </a:t>
            </a:r>
            <a:r>
              <a:rPr lang="de-DE" b="0" dirty="0"/>
              <a:t>sie sich die Schulgebühren und vor allem täglich drei abwechslungsreiche Mahlzeiten leisten.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39F0768-7DDC-4249-9D60-71226D556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4559D12-BDFC-407E-9314-BA283C525E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51155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wie jetzt. Die Familie sitzt vor </a:t>
            </a:r>
            <a:r>
              <a:rPr lang="de-DE" b="0" dirty="0" smtClean="0"/>
              <a:t>einer </a:t>
            </a:r>
            <a:r>
              <a:rPr lang="de-DE" b="0" dirty="0"/>
              <a:t>Platte mit </a:t>
            </a:r>
            <a:r>
              <a:rPr lang="de-DE" b="0" dirty="0" smtClean="0"/>
              <a:t>Maisbrei </a:t>
            </a:r>
            <a:r>
              <a:rPr lang="de-DE" b="0" dirty="0"/>
              <a:t>und Schüsseln mit </a:t>
            </a:r>
            <a:r>
              <a:rPr lang="de-DE" b="0" dirty="0" err="1"/>
              <a:t>Okra</a:t>
            </a:r>
            <a:r>
              <a:rPr lang="de-DE" b="0" dirty="0"/>
              <a:t> </a:t>
            </a:r>
            <a:r>
              <a:rPr lang="de-DE" b="0" dirty="0" smtClean="0"/>
              <a:t>und </a:t>
            </a:r>
            <a:r>
              <a:rPr lang="de-DE" b="0" dirty="0"/>
              <a:t>Spinat. „Es macht Spaß, den Kindern beim Essen zuzusehen“, freut sich Grace.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EB7596E-B0CD-4019-BAA2-02520D14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81" y="260350"/>
            <a:ext cx="424188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9B75963-C2BC-40FA-909F-773BAD73A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49"/>
            <a:ext cx="4249736" cy="270936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E7D0B32-CEE8-4A9D-AF8B-3B13D4137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5150"/>
            <a:ext cx="4246092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3CC2A295-D051-443B-BA21-227F2F0419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81" y="3105150"/>
            <a:ext cx="4241881" cy="27054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Dann holt der Familienvater seine Sparbüchse. Für </a:t>
            </a:r>
            <a:r>
              <a:rPr lang="de-DE" b="0" dirty="0" smtClean="0"/>
              <a:t>Rücklagen</a:t>
            </a:r>
            <a:r>
              <a:rPr lang="de-DE" b="0" dirty="0"/>
              <a:t>, falls jemand krank wird oder die Ernte ausfällt. „Da kommen nur Scheine rein“, sagt </a:t>
            </a:r>
            <a:r>
              <a:rPr lang="de-DE" b="0" dirty="0" err="1"/>
              <a:t>Isaya</a:t>
            </a:r>
            <a:r>
              <a:rPr lang="de-DE" b="0" dirty="0"/>
              <a:t> </a:t>
            </a:r>
            <a:r>
              <a:rPr lang="de-DE" b="0" dirty="0" err="1"/>
              <a:t>Mwita</a:t>
            </a:r>
            <a:r>
              <a:rPr lang="de-DE" b="0" dirty="0"/>
              <a:t> </a:t>
            </a:r>
            <a:r>
              <a:rPr lang="de-DE" b="0" dirty="0" smtClean="0"/>
              <a:t>und lacht.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230757B-4AEB-4A65-AD6E-753D6689B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14" y="260350"/>
            <a:ext cx="423764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CB0C336-F547-43B5-871C-8A772665CF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941" y="260350"/>
            <a:ext cx="4246233" cy="55453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92C9C10-EAEB-4391-8096-BC3568E43E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9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Abend läuft die Familie mit Wassereimern zu </a:t>
            </a:r>
            <a:r>
              <a:rPr lang="de-DE" b="0" dirty="0" smtClean="0"/>
              <a:t>ihrem Feld, </a:t>
            </a:r>
            <a:r>
              <a:rPr lang="de-DE" b="0" dirty="0"/>
              <a:t>um mit einem durch-löcherten Blech die Pflanzen zu bewässern. Die Kinder spielen derweil Feldarbeit.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F8ECD90-FB04-4AC4-825B-0359BF092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79" y="260349"/>
            <a:ext cx="4249738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D4A5AC3-D48B-4544-9B32-614D15814A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48"/>
            <a:ext cx="4249737" cy="27129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1254E4D1-A52C-4212-85FD-6C844B157D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49"/>
            <a:ext cx="4249738" cy="27129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4DB18F1A-9521-426F-A681-4E6B4835AA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1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Daran, dass die Kinder einmal ihre Familien von der Landwirtschaft ernähren können, haben die </a:t>
            </a:r>
            <a:r>
              <a:rPr lang="de-DE" b="0" dirty="0" err="1"/>
              <a:t>Mwitas</a:t>
            </a:r>
            <a:r>
              <a:rPr lang="de-DE" b="0" dirty="0"/>
              <a:t> keinen Zweifel. Das haben sie ihnen ja erfolgreich vorgemacht.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2A58A87-124F-42DD-BC1A-C3F907EE1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1359" y="260350"/>
            <a:ext cx="864181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5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Mogabiri</a:t>
            </a:r>
            <a:r>
              <a:rPr lang="de-DE" b="0" dirty="0"/>
              <a:t> Farm Extension </a:t>
            </a:r>
            <a:r>
              <a:rPr lang="de-DE" b="0" dirty="0" smtClean="0"/>
              <a:t>Centre </a:t>
            </a:r>
            <a:r>
              <a:rPr lang="de-DE" b="0" dirty="0"/>
              <a:t>(MFEC) </a:t>
            </a:r>
            <a:r>
              <a:rPr lang="de-DE" altLang="de-DE" b="0" dirty="0"/>
              <a:t>aus Tansania.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Mit </a:t>
            </a:r>
            <a:r>
              <a:rPr lang="de-DE" altLang="de-DE" dirty="0" smtClean="0">
                <a:solidFill>
                  <a:schemeClr val="bg1"/>
                </a:solidFill>
                <a:cs typeface="Tahoma" panose="020B0604030504040204" pitchFamily="34" charset="0"/>
              </a:rPr>
              <a:t>Öko-Landbau </a:t>
            </a: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gegen den Hunger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www.brot-fuer-die-welt.de/projekte/tansania-hunger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Klaus Sieg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Jörg </a:t>
            </a:r>
            <a:r>
              <a:rPr lang="de-DE" altLang="de-DE" b="0" dirty="0" smtClean="0">
                <a:cs typeface="Times New Roman" panose="02020603050405020304" pitchFamily="18" charset="0"/>
              </a:rPr>
              <a:t>Böthling</a:t>
            </a:r>
            <a:r>
              <a:rPr lang="de-DE" altLang="de-DE" b="0" dirty="0">
                <a:cs typeface="Times New Roman" panose="02020603050405020304" pitchFamily="18" charset="0"/>
              </a:rPr>
              <a:t>, Muhammad Mahdi </a:t>
            </a:r>
            <a:r>
              <a:rPr lang="de-DE" altLang="de-DE" b="0" dirty="0" smtClean="0">
                <a:cs typeface="Times New Roman" panose="02020603050405020304" pitchFamily="18" charset="0"/>
              </a:rPr>
              <a:t>Karim (</a:t>
            </a:r>
            <a:r>
              <a:rPr lang="de-DE" altLang="de-DE" b="0" dirty="0">
                <a:cs typeface="Times New Roman" panose="02020603050405020304" pitchFamily="18" charset="0"/>
              </a:rPr>
              <a:t>Folie 8 unten)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April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Tansania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91" y="3479891"/>
            <a:ext cx="9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Tansania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74820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8760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Tansania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947.300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55,5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59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3,9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61,6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64,6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16,8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26,9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3.200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="" xmlns:a16="http://schemas.microsoft.com/office/drawing/2014/main" id="{6C096226-1003-487B-BBA1-8A9AE915B5A3}"/>
              </a:ext>
            </a:extLst>
          </p:cNvPr>
          <p:cNvSpPr/>
          <p:nvPr/>
        </p:nvSpPr>
        <p:spPr>
          <a:xfrm>
            <a:off x="5033963" y="3500438"/>
            <a:ext cx="259556" cy="292893"/>
          </a:xfrm>
          <a:custGeom>
            <a:avLst/>
            <a:gdLst>
              <a:gd name="connsiteX0" fmla="*/ 116681 w 259556"/>
              <a:gd name="connsiteY0" fmla="*/ 4762 h 292893"/>
              <a:gd name="connsiteX1" fmla="*/ 164306 w 259556"/>
              <a:gd name="connsiteY1" fmla="*/ 33337 h 292893"/>
              <a:gd name="connsiteX2" fmla="*/ 190500 w 259556"/>
              <a:gd name="connsiteY2" fmla="*/ 52387 h 292893"/>
              <a:gd name="connsiteX3" fmla="*/ 200025 w 259556"/>
              <a:gd name="connsiteY3" fmla="*/ 64293 h 292893"/>
              <a:gd name="connsiteX4" fmla="*/ 200025 w 259556"/>
              <a:gd name="connsiteY4" fmla="*/ 85725 h 292893"/>
              <a:gd name="connsiteX5" fmla="*/ 235743 w 259556"/>
              <a:gd name="connsiteY5" fmla="*/ 97631 h 292893"/>
              <a:gd name="connsiteX6" fmla="*/ 221456 w 259556"/>
              <a:gd name="connsiteY6" fmla="*/ 126206 h 292893"/>
              <a:gd name="connsiteX7" fmla="*/ 233362 w 259556"/>
              <a:gd name="connsiteY7" fmla="*/ 157162 h 292893"/>
              <a:gd name="connsiteX8" fmla="*/ 240506 w 259556"/>
              <a:gd name="connsiteY8" fmla="*/ 171450 h 292893"/>
              <a:gd name="connsiteX9" fmla="*/ 233362 w 259556"/>
              <a:gd name="connsiteY9" fmla="*/ 185737 h 292893"/>
              <a:gd name="connsiteX10" fmla="*/ 240506 w 259556"/>
              <a:gd name="connsiteY10" fmla="*/ 207168 h 292893"/>
              <a:gd name="connsiteX11" fmla="*/ 242887 w 259556"/>
              <a:gd name="connsiteY11" fmla="*/ 238125 h 292893"/>
              <a:gd name="connsiteX12" fmla="*/ 259556 w 259556"/>
              <a:gd name="connsiteY12" fmla="*/ 271462 h 292893"/>
              <a:gd name="connsiteX13" fmla="*/ 238125 w 259556"/>
              <a:gd name="connsiteY13" fmla="*/ 280987 h 292893"/>
              <a:gd name="connsiteX14" fmla="*/ 204787 w 259556"/>
              <a:gd name="connsiteY14" fmla="*/ 283368 h 292893"/>
              <a:gd name="connsiteX15" fmla="*/ 180975 w 259556"/>
              <a:gd name="connsiteY15" fmla="*/ 292893 h 292893"/>
              <a:gd name="connsiteX16" fmla="*/ 157162 w 259556"/>
              <a:gd name="connsiteY16" fmla="*/ 290512 h 292893"/>
              <a:gd name="connsiteX17" fmla="*/ 133350 w 259556"/>
              <a:gd name="connsiteY17" fmla="*/ 290512 h 292893"/>
              <a:gd name="connsiteX18" fmla="*/ 114300 w 259556"/>
              <a:gd name="connsiteY18" fmla="*/ 285750 h 292893"/>
              <a:gd name="connsiteX19" fmla="*/ 114300 w 259556"/>
              <a:gd name="connsiteY19" fmla="*/ 247650 h 292893"/>
              <a:gd name="connsiteX20" fmla="*/ 100012 w 259556"/>
              <a:gd name="connsiteY20" fmla="*/ 235743 h 292893"/>
              <a:gd name="connsiteX21" fmla="*/ 76200 w 259556"/>
              <a:gd name="connsiteY21" fmla="*/ 226218 h 292893"/>
              <a:gd name="connsiteX22" fmla="*/ 42862 w 259556"/>
              <a:gd name="connsiteY22" fmla="*/ 209550 h 292893"/>
              <a:gd name="connsiteX23" fmla="*/ 23812 w 259556"/>
              <a:gd name="connsiteY23" fmla="*/ 195262 h 292893"/>
              <a:gd name="connsiteX24" fmla="*/ 16668 w 259556"/>
              <a:gd name="connsiteY24" fmla="*/ 169068 h 292893"/>
              <a:gd name="connsiteX25" fmla="*/ 4762 w 259556"/>
              <a:gd name="connsiteY25" fmla="*/ 142875 h 292893"/>
              <a:gd name="connsiteX26" fmla="*/ 4762 w 259556"/>
              <a:gd name="connsiteY26" fmla="*/ 119062 h 292893"/>
              <a:gd name="connsiteX27" fmla="*/ 0 w 259556"/>
              <a:gd name="connsiteY27" fmla="*/ 92868 h 292893"/>
              <a:gd name="connsiteX28" fmla="*/ 23812 w 259556"/>
              <a:gd name="connsiteY28" fmla="*/ 88106 h 292893"/>
              <a:gd name="connsiteX29" fmla="*/ 38100 w 259556"/>
              <a:gd name="connsiteY29" fmla="*/ 64293 h 292893"/>
              <a:gd name="connsiteX30" fmla="*/ 30956 w 259556"/>
              <a:gd name="connsiteY30" fmla="*/ 47625 h 292893"/>
              <a:gd name="connsiteX31" fmla="*/ 40481 w 259556"/>
              <a:gd name="connsiteY31" fmla="*/ 11906 h 292893"/>
              <a:gd name="connsiteX32" fmla="*/ 52387 w 259556"/>
              <a:gd name="connsiteY32" fmla="*/ 0 h 292893"/>
              <a:gd name="connsiteX33" fmla="*/ 57150 w 259556"/>
              <a:gd name="connsiteY33" fmla="*/ 19050 h 292893"/>
              <a:gd name="connsiteX34" fmla="*/ 57150 w 259556"/>
              <a:gd name="connsiteY34" fmla="*/ 47625 h 292893"/>
              <a:gd name="connsiteX35" fmla="*/ 76200 w 259556"/>
              <a:gd name="connsiteY35" fmla="*/ 45243 h 292893"/>
              <a:gd name="connsiteX36" fmla="*/ 116681 w 259556"/>
              <a:gd name="connsiteY36" fmla="*/ 4762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556" h="292893">
                <a:moveTo>
                  <a:pt x="116681" y="4762"/>
                </a:moveTo>
                <a:lnTo>
                  <a:pt x="164306" y="33337"/>
                </a:lnTo>
                <a:lnTo>
                  <a:pt x="190500" y="52387"/>
                </a:lnTo>
                <a:lnTo>
                  <a:pt x="200025" y="64293"/>
                </a:lnTo>
                <a:lnTo>
                  <a:pt x="200025" y="85725"/>
                </a:lnTo>
                <a:lnTo>
                  <a:pt x="235743" y="97631"/>
                </a:lnTo>
                <a:lnTo>
                  <a:pt x="221456" y="126206"/>
                </a:lnTo>
                <a:lnTo>
                  <a:pt x="233362" y="157162"/>
                </a:lnTo>
                <a:lnTo>
                  <a:pt x="240506" y="171450"/>
                </a:lnTo>
                <a:lnTo>
                  <a:pt x="233362" y="185737"/>
                </a:lnTo>
                <a:lnTo>
                  <a:pt x="240506" y="207168"/>
                </a:lnTo>
                <a:lnTo>
                  <a:pt x="242887" y="238125"/>
                </a:lnTo>
                <a:lnTo>
                  <a:pt x="259556" y="271462"/>
                </a:lnTo>
                <a:lnTo>
                  <a:pt x="238125" y="280987"/>
                </a:lnTo>
                <a:lnTo>
                  <a:pt x="204787" y="283368"/>
                </a:lnTo>
                <a:lnTo>
                  <a:pt x="180975" y="292893"/>
                </a:lnTo>
                <a:lnTo>
                  <a:pt x="157162" y="290512"/>
                </a:lnTo>
                <a:lnTo>
                  <a:pt x="133350" y="290512"/>
                </a:lnTo>
                <a:lnTo>
                  <a:pt x="114300" y="285750"/>
                </a:lnTo>
                <a:lnTo>
                  <a:pt x="114300" y="247650"/>
                </a:lnTo>
                <a:lnTo>
                  <a:pt x="100012" y="235743"/>
                </a:lnTo>
                <a:lnTo>
                  <a:pt x="76200" y="226218"/>
                </a:lnTo>
                <a:lnTo>
                  <a:pt x="42862" y="209550"/>
                </a:lnTo>
                <a:lnTo>
                  <a:pt x="23812" y="195262"/>
                </a:lnTo>
                <a:lnTo>
                  <a:pt x="16668" y="169068"/>
                </a:lnTo>
                <a:lnTo>
                  <a:pt x="4762" y="142875"/>
                </a:lnTo>
                <a:lnTo>
                  <a:pt x="4762" y="119062"/>
                </a:lnTo>
                <a:lnTo>
                  <a:pt x="0" y="92868"/>
                </a:lnTo>
                <a:lnTo>
                  <a:pt x="23812" y="88106"/>
                </a:lnTo>
                <a:lnTo>
                  <a:pt x="38100" y="64293"/>
                </a:lnTo>
                <a:lnTo>
                  <a:pt x="30956" y="47625"/>
                </a:lnTo>
                <a:lnTo>
                  <a:pt x="40481" y="11906"/>
                </a:lnTo>
                <a:lnTo>
                  <a:pt x="52387" y="0"/>
                </a:lnTo>
                <a:lnTo>
                  <a:pt x="57150" y="19050"/>
                </a:lnTo>
                <a:lnTo>
                  <a:pt x="57150" y="47625"/>
                </a:lnTo>
                <a:lnTo>
                  <a:pt x="76200" y="45243"/>
                </a:lnTo>
                <a:lnTo>
                  <a:pt x="116681" y="4762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068" y="3625255"/>
            <a:ext cx="492832" cy="13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A187BDFE-225B-4C90-AC28-E5A71C2C6D4C}"/>
              </a:ext>
            </a:extLst>
          </p:cNvPr>
          <p:cNvSpPr/>
          <p:nvPr/>
        </p:nvSpPr>
        <p:spPr>
          <a:xfrm>
            <a:off x="431540" y="1176290"/>
            <a:ext cx="8244916" cy="18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8432CB8-1CD1-46E9-87EA-89D4AB450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3846" cy="555612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43" y="1844824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76" y="83671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173672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meisten Menschen in Tansania leben von der Landwirtschaft. </a:t>
            </a:r>
          </a:p>
          <a:p>
            <a:r>
              <a:rPr lang="de-DE" b="0" dirty="0"/>
              <a:t>Doch die Produktivität ist </a:t>
            </a:r>
            <a:r>
              <a:rPr lang="de-DE" b="0" dirty="0" smtClean="0"/>
              <a:t>oft nur </a:t>
            </a:r>
            <a:r>
              <a:rPr lang="de-DE" b="0" dirty="0"/>
              <a:t>gering.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BFC7BD6-A6FE-494A-975B-099747EBD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Eine der Ursachen ist die Trockenheit. Infolge des Klimawandels regnet es nur noch selten. Und die Abholzung der Wälder hat die Böden ausgelaugt. Armut ist die Folge.</a:t>
            </a:r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6175DFF-E901-4365-860F-1A9AA2F1D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3513"/>
            <a:ext cx="4249562" cy="55419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3899648-592F-4461-9221-3D99B3F28E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80DC33D-6918-4C1B-B763-D03FC0C95C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613" y="260350"/>
            <a:ext cx="4249562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MFEC unterstützt Kleinbauernfamilien im Nordwesten des Landes. Sie erhalten u.a. Schulungen zu nachhaltigen Anbau- und Bewässerungstechniken.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C3FC6A7-2172-4F9B-B632-49A242F500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45" y="260351"/>
            <a:ext cx="423901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128B9D8-45FE-4CAA-9AF8-D6BE53961E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49"/>
            <a:ext cx="4249737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670870B-A33E-4768-871C-7884FE80F7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10" y="3105150"/>
            <a:ext cx="4239018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9A3C713-B23F-400C-8EE5-96E11A620B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Zufrieden </a:t>
            </a:r>
            <a:r>
              <a:rPr lang="de-DE" b="0" dirty="0" smtClean="0"/>
              <a:t>blickt </a:t>
            </a:r>
            <a:r>
              <a:rPr lang="de-DE" b="0" dirty="0" err="1"/>
              <a:t>Isaya</a:t>
            </a:r>
            <a:r>
              <a:rPr lang="de-DE" b="0" dirty="0"/>
              <a:t> </a:t>
            </a:r>
            <a:r>
              <a:rPr lang="de-DE" b="0" dirty="0" err="1" smtClean="0"/>
              <a:t>Mwita</a:t>
            </a:r>
            <a:r>
              <a:rPr lang="de-DE" b="0" dirty="0" smtClean="0"/>
              <a:t> über </a:t>
            </a:r>
            <a:r>
              <a:rPr lang="de-DE" b="0" dirty="0"/>
              <a:t>seinen Hof. Zwischen Hühnern und kleinen Beeten spielen die Kinder und aus der Kochhütte steigt der Rauch: Familienleben pur.</a:t>
            </a:r>
          </a:p>
          <a:p>
            <a:endParaRPr lang="de-DE" b="0" dirty="0"/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230B735-722E-462F-848D-A2661BB87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8563"/>
            <a:ext cx="4249738" cy="55486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4143801-C95A-4E18-B844-71F95E067C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8562"/>
            <a:ext cx="4262928" cy="27003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BC89322F-F72D-4F28-A26B-37015EDB8D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37" y="3105149"/>
            <a:ext cx="4250126" cy="27120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Noch vor sechs Jahren waren die Erträge </a:t>
            </a:r>
            <a:r>
              <a:rPr lang="de-DE" b="0" dirty="0" smtClean="0"/>
              <a:t>seiner </a:t>
            </a:r>
            <a:r>
              <a:rPr lang="de-DE" b="0" dirty="0"/>
              <a:t>Felder sehr niedrig. „Wir hatten gerade genug, um nicht zu verhungern“, erinnert sich der Kleinbauer.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4CC199C-81F4-4A1B-9565-F142FE81A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seiner Familie zog er in die Hauptstadt Daressalam. Doch das Leben dort ist teuer, gute Arbeit knapp und die Löhne niedrig. Der Traum von einem besseren Leben platzte.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D5F8D1A-CA85-431F-B257-9812D5ACB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49"/>
            <a:ext cx="8642351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80EA4EB7-B1CD-44CF-8441-98775AC75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3105150"/>
            <a:ext cx="864235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Desillusioniert kehrte die Familie in ihr Dorf zurück. Aber auch hier war es für </a:t>
            </a:r>
            <a:r>
              <a:rPr lang="de-DE" b="0" dirty="0" smtClean="0"/>
              <a:t>Grace und </a:t>
            </a:r>
            <a:r>
              <a:rPr lang="de-DE" b="0" dirty="0" err="1" smtClean="0"/>
              <a:t>Isaya</a:t>
            </a:r>
            <a:r>
              <a:rPr lang="de-DE" b="0" dirty="0" smtClean="0"/>
              <a:t> </a:t>
            </a:r>
            <a:r>
              <a:rPr lang="de-DE" b="0" dirty="0" err="1" smtClean="0"/>
              <a:t>Mwita</a:t>
            </a:r>
            <a:r>
              <a:rPr lang="de-DE" b="0" dirty="0" smtClean="0"/>
              <a:t> </a:t>
            </a:r>
            <a:r>
              <a:rPr lang="de-DE" b="0" dirty="0"/>
              <a:t>nicht leicht, ihre Kinder einigermaßen satt zu bekommen.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B7C5BE8-0491-43AE-A1DF-A29357149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548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BFBA60B-BC12-4176-89AB-968464098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Bildschirmpräsentation (4:3)</PresentationFormat>
  <Paragraphs>88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Mit Öko-Landbau gegen den Hunger</dc:title>
  <dc:creator>BfdW</dc:creator>
  <cp:lastModifiedBy>thorsten.lichtblau</cp:lastModifiedBy>
  <cp:revision>942</cp:revision>
  <dcterms:created xsi:type="dcterms:W3CDTF">2005-03-02T11:53:12Z</dcterms:created>
  <dcterms:modified xsi:type="dcterms:W3CDTF">2019-04-15T12:39:09Z</dcterms:modified>
</cp:coreProperties>
</file>