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28" r:id="rId2"/>
    <p:sldId id="413" r:id="rId3"/>
    <p:sldId id="392" r:id="rId4"/>
    <p:sldId id="422" r:id="rId5"/>
    <p:sldId id="447" r:id="rId6"/>
    <p:sldId id="449" r:id="rId7"/>
    <p:sldId id="448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375" r:id="rId20"/>
    <p:sldId id="430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088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51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orient="horz" pos="2205" userDrawn="1">
          <p15:clr>
            <a:srgbClr val="A4A3A4"/>
          </p15:clr>
        </p15:guide>
        <p15:guide id="18" pos="24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90F"/>
    <a:srgbClr val="EA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3554" autoAdjust="0"/>
  </p:normalViewPr>
  <p:slideViewPr>
    <p:cSldViewPr showGuides="1">
      <p:cViewPr varScale="1">
        <p:scale>
          <a:sx n="103" d="100"/>
          <a:sy n="103" d="100"/>
        </p:scale>
        <p:origin x="1608" y="102"/>
      </p:cViewPr>
      <p:guideLst>
        <p:guide orient="horz" pos="164"/>
        <p:guide orient="horz" pos="4088"/>
        <p:guide orient="horz" pos="1956"/>
        <p:guide orient="horz" pos="3770"/>
        <p:guide orient="horz" pos="1865"/>
        <p:guide orient="horz" pos="3657"/>
        <p:guide orient="horz" pos="2251"/>
        <p:guide pos="158"/>
        <p:guide pos="2835"/>
        <p:guide pos="5602"/>
        <p:guide pos="2925"/>
        <p:guide pos="1542"/>
        <p:guide pos="1451"/>
        <p:guide pos="4218"/>
        <p:guide pos="4309"/>
        <p:guide orient="horz" pos="2205"/>
        <p:guide pos="244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65179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559690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28894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081979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97831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83361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00450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51988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11758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25859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0935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522221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81057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8117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8323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698319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3719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F9640F9-C3E9-D64D-BFE4-6A61567EB1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345" y="1520788"/>
            <a:ext cx="4013459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Bergwerkkonzernen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auf die Finger schauen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12" y="584684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Südafrika</a:t>
            </a:r>
          </a:p>
        </p:txBody>
      </p:sp>
    </p:spTree>
    <p:extLst>
      <p:ext uri="{BB962C8B-B14F-4D97-AF65-F5344CB8AC3E}">
        <p14:creationId xmlns:p14="http://schemas.microsoft.com/office/powerpoint/2010/main" val="516026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junge Frau ist eine von derzeit 60 „Community Monitors“ der Stiftung. Die Gemeindebeobachterinnen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und -beobachter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geben den Betroffenen eine Stimme.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591CD4-6F0E-523C-2A33-49A40A48ED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63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Oftmals trauen sich die Menschen nicht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die Bergwerksunternehmen zu kritisieren.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Denn w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öffentlich Kritik übt, muss damit rechnen, entlassen zu werden.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D8B495-2B94-E995-0D5F-F56B45905E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3487"/>
            <a:ext cx="8642350" cy="55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04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„Wir benennen Missstände und versuchen, gemeinsam mit allen Beteiligten nach Lösungen zu suchen“, erklärt David </a:t>
            </a:r>
            <a:r>
              <a:rPr lang="de-DE" b="0" dirty="0" smtClean="0">
                <a:solidFill>
                  <a:srgbClr val="000000"/>
                </a:solidFill>
                <a:ea typeface="Arial Unicode MS"/>
                <a:cs typeface="Arial Unicode MS"/>
              </a:rPr>
              <a:t>van</a:t>
            </a:r>
            <a:r>
              <a:rPr lang="de-DE" b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Wyk, leitender Mitarbeiter der Stiftung.</a:t>
            </a:r>
            <a:endParaRPr lang="de-DE" b="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5F1621-9AF5-885B-FC05-4361BA0D3C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24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Angelina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Motshwanes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Sohn ist ohne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linken Fuß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zur Welt gekommen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Kein Einzelfall. Die hohe Chemie- und Staubbelastung könnte dafür verantwortlich sein.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9E7675-49E4-13D0-EBB8-7EA199251C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109" y="260350"/>
            <a:ext cx="4244461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3C21AEF-BD9E-5FD0-B276-4CE5138A98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714" y="260350"/>
            <a:ext cx="4244461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997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Die 33-Jährige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arbeitet als Reinigungskraft für das Bergwerk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und wünscht sich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dass endlich den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Ursachen der Missbildungen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auf den Grund gegangen wird.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4A7367-0DC0-A520-5E66-9F3AD98220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06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Aubrey Winfried kämpfte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in einer anderen Bergbaugegend erfolgreich für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Entschä-digungen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. Das dortige Bergwerksunternehmen hatte das Wasser verseucht.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D65D85-647C-F150-9114-60636BA07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227" y="260350"/>
            <a:ext cx="4242335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2CAAEC9-46CD-6687-3FEA-99355688C2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2335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79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975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Jetzt geht sein Kampf in </a:t>
            </a:r>
            <a:r>
              <a:rPr lang="de-DE" b="0" spc="-2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Maditlokwa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weiter. 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Der Aktivist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plant Vorträge vor den Schulen, </a:t>
            </a:r>
          </a:p>
          <a:p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führt Gespräche mit Bewohnerinnen und Bewohnern in jedem einzelnen Haus.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16E269-CB62-3930-D319-7C65EA845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942" y="260350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71B4EC4-BEB5-0F0A-3446-3F596727F3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2322" y="260350"/>
            <a:ext cx="4249737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4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Gemeinsam mit 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Mitarbeitenden der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Bench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 Marks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Foundation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 sammeln Christina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Mdau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und Aubrey Winfried 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Belege für </a:t>
            </a:r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das Fehlverhalten des </a:t>
            </a:r>
            <a:r>
              <a:rPr lang="de-DE" b="0" dirty="0" err="1">
                <a:solidFill>
                  <a:srgbClr val="000000"/>
                </a:solidFill>
                <a:ea typeface="Arial Unicode MS"/>
                <a:cs typeface="Arial Unicode MS"/>
              </a:rPr>
              <a:t>Tharisa</a:t>
            </a:r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-Konzerns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. </a:t>
            </a:r>
            <a:endParaRPr lang="de-DE" b="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D805FB-670D-FC35-579B-70DB5155FC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461" y="260350"/>
            <a:ext cx="4247102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1F229E7-CD32-590E-02CA-6A897F3D23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762" y="3105149"/>
            <a:ext cx="4240800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E6F6E81-094E-86AE-C160-B514F352E1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1"/>
            <a:ext cx="4240800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E89692D-FED6-37EA-2E4E-27004BCDBF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695" y="260351"/>
            <a:ext cx="423848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8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Aubrey Winfried sieht „Licht am Ende des Tunnels“. Seitdem die Stiftung vor Ort sei, halte sich der Konzern an </a:t>
            </a:r>
            <a:r>
              <a:rPr lang="de-DE" b="0" spc="2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b="0" spc="20">
                <a:ea typeface="Times New Roman" panose="02020603050405020304" pitchFamily="18" charset="0"/>
                <a:cs typeface="Times New Roman" panose="02020603050405020304" pitchFamily="18" charset="0"/>
              </a:rPr>
              <a:t>Bestimmungen</a:t>
            </a:r>
            <a:r>
              <a:rPr lang="de-DE" b="0" spc="2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b="0" spc="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„Sie wissen, dass wir sie beobachten</a:t>
            </a:r>
            <a:r>
              <a:rPr lang="de-DE" b="0" spc="20" dirty="0">
                <a:ea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endParaRPr lang="de-DE" b="0" spc="2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F5ABEF-EFAD-5669-AB21-D4CE22582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70873"/>
            <a:ext cx="8642350" cy="55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3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2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spc="-2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Bench Marks </a:t>
            </a:r>
            <a:r>
              <a:rPr lang="de-DE" b="0" spc="-2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r>
              <a:rPr lang="de-DE" b="0" spc="-2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aus Südafrika</a:t>
            </a:r>
            <a:r>
              <a:rPr 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Bergwerkkonzernen auf die Finger schauen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www.brot-fuer-die-welt.de/projekte/suedafrika-bergwerke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</a:t>
            </a:r>
            <a:endParaRPr lang="de-DE" b="0" dirty="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i="0" u="none" strike="noStrike" baseline="0" dirty="0"/>
              <a:t>Christian Putsch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Karin </a:t>
            </a:r>
            <a:r>
              <a:rPr lang="de-DE" altLang="de-DE" b="0" dirty="0" err="1">
                <a:cs typeface="Times New Roman" panose="02020603050405020304" pitchFamily="18" charset="0"/>
              </a:rPr>
              <a:t>Schermbrucker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Mai 2022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608" y="260350"/>
            <a:ext cx="4933567" cy="3237063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Südafrika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Südafrika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sz="12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1.219.090</a:t>
            </a:r>
            <a:r>
              <a:rPr lang="de-DE" altLang="de-DE" sz="1200" b="0" dirty="0">
                <a:cs typeface="Arial" panose="020B0604020202020204" pitchFamily="34" charset="0"/>
              </a:rPr>
              <a:t>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57,5	79,9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</a:t>
            </a:r>
            <a:r>
              <a:rPr lang="de-DE" altLang="de-DE" sz="1200" b="0" dirty="0">
                <a:cs typeface="Arial" panose="020B0604020202020204" pitchFamily="34" charset="0"/>
              </a:rPr>
              <a:t> in Jahren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28,0	47,8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sz="12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Lebenserwartung </a:t>
            </a:r>
            <a:r>
              <a:rPr lang="de-DE" sz="12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Jahren</a:t>
            </a:r>
            <a:r>
              <a:rPr lang="de-DE" altLang="de-DE" sz="1200" b="0" dirty="0">
                <a:cs typeface="Arial" panose="020B0604020202020204" pitchFamily="34" charset="0"/>
              </a:rPr>
              <a:t>	65,3	81,3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sz="12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Kinder pro Frau </a:t>
            </a:r>
            <a:r>
              <a:rPr lang="de-DE" sz="12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Durchschnitt	2,2	1,5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sz="12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Säuglingssterblichkeit</a:t>
            </a:r>
            <a:r>
              <a:rPr lang="de-DE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%</a:t>
            </a:r>
            <a:r>
              <a:rPr lang="de-DE" altLang="de-DE" sz="1200" b="0" dirty="0">
                <a:cs typeface="Arial" panose="020B0604020202020204" pitchFamily="34" charset="0"/>
              </a:rPr>
              <a:t>	2,6	0,3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	9	43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HIV-Rate </a:t>
            </a:r>
            <a:r>
              <a:rPr lang="de-DE" altLang="de-DE" sz="1200" b="0" dirty="0">
                <a:cs typeface="Arial" panose="020B0604020202020204" pitchFamily="34" charset="0"/>
              </a:rPr>
              <a:t>in % 	19,1	0,1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Anteil untergewichtiger Kinder </a:t>
            </a:r>
            <a:r>
              <a:rPr lang="de-DE" sz="12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%	5,5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Jugendarbeitslosigkeit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59,4	7,2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11.500	50.900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(2022)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28766142-C055-40D6-ADEC-CD9BA1AE0E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3649505" cy="5545138"/>
          </a:xfrm>
          <a:prstGeom prst="rect">
            <a:avLst/>
          </a:prstGeom>
        </p:spPr>
      </p:pic>
      <p:sp>
        <p:nvSpPr>
          <p:cNvPr id="22" name="Rechteck 16">
            <a:extLst>
              <a:ext uri="{FF2B5EF4-FFF2-40B4-BE49-F238E27FC236}">
                <a16:creationId xmlns:a16="http://schemas.microsoft.com/office/drawing/2014/main" id="{0E7A0185-6232-4F81-B4EB-A4C426DFC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104" y="4489517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SÜDAFRIKA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75030BA-7F8B-4EAE-9393-AB160CF04B0C}"/>
              </a:ext>
            </a:extLst>
          </p:cNvPr>
          <p:cNvCxnSpPr/>
          <p:nvPr/>
        </p:nvCxnSpPr>
        <p:spPr>
          <a:xfrm>
            <a:off x="2123728" y="4797152"/>
            <a:ext cx="0" cy="3908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CF662202-F9FE-4B27-9517-4552E1101D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608" y="3573463"/>
            <a:ext cx="4933951" cy="2232025"/>
          </a:xfrm>
          <a:prstGeom prst="rect">
            <a:avLst/>
          </a:prstGeom>
        </p:spPr>
      </p:pic>
      <p:sp>
        <p:nvSpPr>
          <p:cNvPr id="27" name="Rechteck 16">
            <a:extLst>
              <a:ext uri="{FF2B5EF4-FFF2-40B4-BE49-F238E27FC236}">
                <a16:creationId xmlns:a16="http://schemas.microsoft.com/office/drawing/2014/main" id="{41F9EFE4-965A-4816-8E38-DF68A05A7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4886" y="5329771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SÜDAFRIKA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24888DB-0390-4D08-9FD4-41A5876A2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063" y="4760077"/>
            <a:ext cx="165921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LESOTHO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2B6D191-3C5F-43C8-B2BA-79F2AB0B14C3}"/>
              </a:ext>
            </a:extLst>
          </p:cNvPr>
          <p:cNvCxnSpPr>
            <a:cxnSpLocks/>
          </p:cNvCxnSpPr>
          <p:nvPr/>
        </p:nvCxnSpPr>
        <p:spPr>
          <a:xfrm>
            <a:off x="7092280" y="4941168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23D9B36D-C109-44E6-A1B3-F792DF2C5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6175" y="4260784"/>
            <a:ext cx="117795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SWAZILAND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56C4B125-D7A1-49FE-A15D-5620C2E5A63C}"/>
              </a:ext>
            </a:extLst>
          </p:cNvPr>
          <p:cNvCxnSpPr>
            <a:cxnSpLocks/>
          </p:cNvCxnSpPr>
          <p:nvPr/>
        </p:nvCxnSpPr>
        <p:spPr>
          <a:xfrm>
            <a:off x="7562063" y="4456690"/>
            <a:ext cx="3223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id="{AFFC931A-1A54-4952-B8DB-FF57EF298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340" y="3864740"/>
            <a:ext cx="165921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MOZAMBIQUE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50AAB44D-6807-4694-960C-206F1925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3484003"/>
            <a:ext cx="165921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SIMBABWE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648B8612-E913-4DF1-9B13-00BF02525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618" y="3721751"/>
            <a:ext cx="165921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BOTSWANA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2E784BD-3CE1-4CC7-B9F0-1B8AE9994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010" y="3870039"/>
            <a:ext cx="165921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NAMIBIA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13DEA1C-0414-4F87-9CD3-FB5BFDCF8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034" y="4113076"/>
            <a:ext cx="877262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Pretoria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5B3353B-64C2-4E6F-9913-CC83E89AFBB2}"/>
              </a:ext>
            </a:extLst>
          </p:cNvPr>
          <p:cNvGrpSpPr/>
          <p:nvPr/>
        </p:nvGrpSpPr>
        <p:grpSpPr>
          <a:xfrm>
            <a:off x="7141389" y="4262364"/>
            <a:ext cx="90873" cy="90873"/>
            <a:chOff x="7058657" y="1304764"/>
            <a:chExt cx="90873" cy="90873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34DEEA59-2429-4301-9724-437AA2F39709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4D9724A5-AFBD-4023-8604-702BE0BF2203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9" name="Rechteck 48">
            <a:extLst>
              <a:ext uri="{FF2B5EF4-FFF2-40B4-BE49-F238E27FC236}">
                <a16:creationId xmlns:a16="http://schemas.microsoft.com/office/drawing/2014/main" id="{20B65E2E-0728-41B3-9A45-89CBE7BF8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5789" y="4750551"/>
            <a:ext cx="1279843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Bloemfontein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071037E5-5092-4640-A372-C94AB560C99D}"/>
              </a:ext>
            </a:extLst>
          </p:cNvPr>
          <p:cNvGrpSpPr/>
          <p:nvPr/>
        </p:nvGrpSpPr>
        <p:grpSpPr>
          <a:xfrm>
            <a:off x="6771094" y="4899839"/>
            <a:ext cx="90873" cy="90873"/>
            <a:chOff x="7058657" y="1304764"/>
            <a:chExt cx="90873" cy="90873"/>
          </a:xfrm>
        </p:grpSpPr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E09032AF-8EF7-4ADF-A6B2-6EA7795BA341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B7EA63F5-4CEE-4279-AE46-245C65461AD5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3" name="Rechteck 52">
            <a:extLst>
              <a:ext uri="{FF2B5EF4-FFF2-40B4-BE49-F238E27FC236}">
                <a16:creationId xmlns:a16="http://schemas.microsoft.com/office/drawing/2014/main" id="{BB1CB80B-B4A3-47CC-AD86-77779039A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1923" y="5423051"/>
            <a:ext cx="1177956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Kapstadt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4127C0C8-0DF7-47F6-B9B2-A112428142A6}"/>
              </a:ext>
            </a:extLst>
          </p:cNvPr>
          <p:cNvGrpSpPr/>
          <p:nvPr/>
        </p:nvGrpSpPr>
        <p:grpSpPr>
          <a:xfrm>
            <a:off x="5728628" y="5558050"/>
            <a:ext cx="90873" cy="90873"/>
            <a:chOff x="7058657" y="1304764"/>
            <a:chExt cx="90873" cy="90873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6ECC636C-6678-474D-AF09-8819C377178B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8B1F6BC7-9255-43F0-9DE5-63D962EBBCB2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3" name="Ellipse 32">
            <a:extLst>
              <a:ext uri="{FF2B5EF4-FFF2-40B4-BE49-F238E27FC236}">
                <a16:creationId xmlns:a16="http://schemas.microsoft.com/office/drawing/2014/main" id="{E76237FD-8E39-4A85-964D-6B7ED6F75087}"/>
              </a:ext>
            </a:extLst>
          </p:cNvPr>
          <p:cNvSpPr/>
          <p:nvPr/>
        </p:nvSpPr>
        <p:spPr>
          <a:xfrm>
            <a:off x="7135091" y="4430058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DBB1454B-CC49-4579-B707-B293D1D90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011" y="4260784"/>
            <a:ext cx="112611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dirty="0" err="1">
                <a:cs typeface="Arial" panose="020B0604020202020204" pitchFamily="34" charset="0"/>
              </a:rPr>
              <a:t>Maditlokwa</a:t>
            </a:r>
            <a:r>
              <a:rPr lang="de-DE" altLang="de-DE" sz="1200" dirty="0"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9FA3CC7-DDB0-74C1-1587-EA54259762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49"/>
            <a:ext cx="8642351" cy="5545137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19" y="4792549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19" y="4090874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2785001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Fast drei Jahrzehnte nach dem Ende der Apartheid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leben zwei Drittel der Bevölkerung Südafrikas nach wie vor in Armut. Millionen Menschen kämpfen ums Überleben.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C123E03-FE62-AB20-401B-DF228CAA51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8642350" cy="27003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8FD7118-060E-B440-9DE9-695D5D4F2A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49"/>
            <a:ext cx="4249738" cy="27003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743FA1-654F-16BF-55EC-274B96828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6" cy="27178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a typeface="Calibri" panose="020F0502020204030204" pitchFamily="34" charset="0"/>
                <a:cs typeface="Times New Roman" panose="02020603050405020304" pitchFamily="18" charset="0"/>
              </a:rPr>
              <a:t>Dabei ist das Land</a:t>
            </a:r>
            <a:r>
              <a:rPr lang="de-DE" b="0" spc="-2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reich an Bodenschätzen. </a:t>
            </a:r>
            <a:r>
              <a:rPr lang="de-DE" b="0" dirty="0">
                <a:ea typeface="Calibri" panose="020F0502020204030204" pitchFamily="34" charset="0"/>
                <a:cs typeface="Times New Roman" panose="02020603050405020304" pitchFamily="18" charset="0"/>
              </a:rPr>
              <a:t>Doch für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Menschen in den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Bergbau-regionen ist das kein Segen. Denn </a:t>
            </a:r>
            <a:r>
              <a:rPr lang="de-DE" b="0" spc="-2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Abbau </a:t>
            </a:r>
            <a:r>
              <a:rPr lang="de-DE" b="0" spc="-20" dirty="0">
                <a:ea typeface="Calibri" panose="020F0502020204030204" pitchFamily="34" charset="0"/>
                <a:cs typeface="Times New Roman" panose="02020603050405020304" pitchFamily="18" charset="0"/>
              </a:rPr>
              <a:t>schadet der Umwelt und ihrer Gesundheit</a:t>
            </a:r>
            <a:r>
              <a:rPr lang="de-DE" b="0" spc="-2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6AC1E8-F805-F84D-7306-2699B4069C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21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Die Bench Marks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Foundation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 (BMF) unterstützt Aktivistinnen und Aktivisten, die die Rechte der lokalen Bevölkerung gegenüber den Bergwerksunternehmen verteidigen. </a:t>
            </a:r>
          </a:p>
          <a:p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99368D-8238-A47A-4B04-AB6E0481B6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84DCE87-1923-83F2-FCEE-100DC954EC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554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A51C146-0442-29B0-1F4D-0A68AC7045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0825" y="3105149"/>
            <a:ext cx="4249738" cy="27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03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615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e-DE" b="0" spc="-2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Maditlokwa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ist die Diskrepanz zwischen Konzernprofiten und Lebensumständen der </a:t>
            </a:r>
            <a:r>
              <a:rPr lang="de-DE" b="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Menschen</a:t>
            </a:r>
            <a:r>
              <a:rPr lang="de-DE" b="0" spc="-2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besonders </a:t>
            </a:r>
            <a:r>
              <a:rPr lang="de-DE" b="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groß. 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70 Prozent des </a:t>
            </a:r>
            <a:r>
              <a:rPr lang="de-DE" b="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weltweit geförderten 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Platins stammen von hier. 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60CB6A-D300-7768-EC5D-533F0BFE5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908" y="260350"/>
            <a:ext cx="8629774" cy="55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63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 einer Plakatwand stehen die Zeiten der täglichen Sprengungen im Bergwerk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Tharisa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Christina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Mdau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schaut jeden Morgen darauf und prägt sich die Zeit ein.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4D5700-F24F-FBB0-631C-EDFCA15F06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03C3940-C7BF-B538-C03D-A434E5D2FC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52338"/>
            <a:ext cx="4249737" cy="55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0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Kurz vor der Sprengung scheucht sie ihre Kinder dann in die Hütte. Steine landeten bislang noch nicht auf ihrem Grundstück, aber der Staub erreicht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das Haus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jedes Mal.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2D9A87-05BB-6D06-A2EA-A135E2E343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44" y="260350"/>
            <a:ext cx="8640931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„Wir haben uns das lange genug gefallen lassen. Jetzt ist es Zeit zu handeln.“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Christina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Mdau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geht von Haus zu Haus und klärt die Menschen über ihre Rechte auf.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34CBC08-3962-0835-4134-609944054C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551" y="260350"/>
            <a:ext cx="4255012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D2ACD77-3168-50E0-64CB-307C5183D3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5687D13-A2EF-C1B1-32D7-08BF0AF21B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621" y="267449"/>
            <a:ext cx="4236554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827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637</Words>
  <Application>Microsoft Office PowerPoint</Application>
  <PresentationFormat>Bildschirmpräsentation (4:3)</PresentationFormat>
  <Paragraphs>91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30" baseType="lpstr">
      <vt:lpstr>Arial</vt:lpstr>
      <vt:lpstr>Arial Unicode MS</vt:lpstr>
      <vt:lpstr>Calibri</vt:lpstr>
      <vt:lpstr>GalaxieCopernicus-Book</vt:lpstr>
      <vt:lpstr>Georgia</vt:lpstr>
      <vt:lpstr>Helvetica Neue</vt:lpstr>
      <vt:lpstr>MS Mincho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1284</cp:revision>
  <dcterms:created xsi:type="dcterms:W3CDTF">2005-03-02T11:53:12Z</dcterms:created>
  <dcterms:modified xsi:type="dcterms:W3CDTF">2022-07-29T13:00:43Z</dcterms:modified>
</cp:coreProperties>
</file>