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428" r:id="rId2"/>
    <p:sldId id="413" r:id="rId3"/>
    <p:sldId id="392" r:id="rId4"/>
    <p:sldId id="422" r:id="rId5"/>
    <p:sldId id="354" r:id="rId6"/>
    <p:sldId id="391" r:id="rId7"/>
    <p:sldId id="423" r:id="rId8"/>
    <p:sldId id="326" r:id="rId9"/>
    <p:sldId id="382" r:id="rId10"/>
    <p:sldId id="334" r:id="rId11"/>
    <p:sldId id="385" r:id="rId12"/>
    <p:sldId id="376" r:id="rId13"/>
    <p:sldId id="330" r:id="rId14"/>
    <p:sldId id="386" r:id="rId15"/>
    <p:sldId id="320" r:id="rId16"/>
    <p:sldId id="429" r:id="rId17"/>
    <p:sldId id="384" r:id="rId18"/>
    <p:sldId id="375" r:id="rId19"/>
    <p:sldId id="430" r:id="rId20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183" userDrawn="1">
          <p15:clr>
            <a:srgbClr val="A4A3A4"/>
          </p15:clr>
        </p15:guide>
        <p15:guide id="18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1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3554" autoAdjust="0"/>
  </p:normalViewPr>
  <p:slideViewPr>
    <p:cSldViewPr showGuides="1">
      <p:cViewPr varScale="1">
        <p:scale>
          <a:sx n="93" d="100"/>
          <a:sy n="93" d="100"/>
        </p:scale>
        <p:origin x="1038" y="90"/>
      </p:cViewPr>
      <p:guideLst>
        <p:guide orient="horz" pos="164"/>
        <p:guide orient="horz" pos="4088"/>
        <p:guide orient="horz" pos="1956"/>
        <p:guide orient="horz" pos="3770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183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6517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3097A276-8572-4C1E-9F96-D7E95C2F7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AD63F1EB-8006-46D1-8AE8-13A709A7C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61371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935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22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8970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 smtClean="0">
                <a:solidFill>
                  <a:srgbClr val="000000"/>
                </a:solidFill>
              </a:rPr>
              <a:t>/19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94592D-2199-4F81-9583-203B75805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9007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79" y="4610061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Eine Ausbildung für die Ausgegrenzten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93" y="3821781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Südafrika</a:t>
            </a:r>
          </a:p>
        </p:txBody>
      </p:sp>
    </p:spTree>
    <p:extLst>
      <p:ext uri="{BB962C8B-B14F-4D97-AF65-F5344CB8AC3E}">
        <p14:creationId xmlns:p14="http://schemas.microsoft.com/office/powerpoint/2010/main" val="516026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Mit den anderen </a:t>
            </a:r>
            <a:r>
              <a:rPr lang="de-DE" sz="1800" b="0" spc="-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Azubis </a:t>
            </a:r>
            <a:r>
              <a:rPr lang="de-DE" sz="1800" b="0" spc="-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versteht Stevie sich gut</a:t>
            </a:r>
            <a:r>
              <a:rPr lang="de-DE" sz="1800" b="0" spc="-3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b="0" spc="-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„Wenn ich mal berühmt bin, werde ich </a:t>
            </a:r>
            <a:r>
              <a:rPr lang="de-DE" sz="1800" b="0" spc="-3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dich </a:t>
            </a:r>
            <a:r>
              <a:rPr lang="de-DE" sz="1800" b="0" spc="-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als Näher anstellen“, </a:t>
            </a:r>
            <a:r>
              <a:rPr lang="de-DE" sz="1800" b="0" spc="-3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sagt </a:t>
            </a:r>
            <a:r>
              <a:rPr lang="de-DE" sz="1800" b="0" spc="-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sie zu</a:t>
            </a:r>
            <a:r>
              <a:rPr lang="de-DE" sz="1800" b="0" spc="-3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spc="-3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Newman und lacht.</a:t>
            </a:r>
            <a:endParaRPr lang="de-DE" sz="1800" b="0" spc="-3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BEED3E-343F-4419-8791-427CD73E4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712CA7-F150-4D21-9353-B376062F3E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R="27305">
              <a:tabLst>
                <a:tab pos="3060700" algn="l"/>
              </a:tabLs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Raum hängen die ersten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Produktionen des Kurses: 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Kochschürzen, Hosen, Röcke. Heute stehen Hemden auf dem Programm.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8B8F43-D719-4670-A1D8-19826DB38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Nebenan lernt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mehr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ein Dutzend junger Frauen, wie Fingernägel richtig zu pflegen und Makeup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perfekt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aufzutragen ist.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FEEB8F-5A2A-4F6A-A823-4D7F7C5CD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C9C233-E152-402E-B0AE-66E8EDDED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BA4E1A-96C1-4908-87DA-37E741B0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 einem weiteren Raum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sitzen junge Leute vor dem Computer. Kurs-leiter </a:t>
            </a:r>
            <a:r>
              <a:rPr lang="de-DE" sz="1800" b="0" spc="-2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Musawenkosi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Tishabalala</a:t>
            </a: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hat hier selbst eine Ausbildung gemacht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AA216F-82B8-4648-9B5B-A35C7CB6C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591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37023C3-D90B-4826-B93E-F63DAB962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585" y="263613"/>
            <a:ext cx="4249738" cy="55418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R="27305">
              <a:tabLst>
                <a:tab pos="3060700" algn="l"/>
              </a:tabLst>
            </a:pP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Eine Lehrküche gibt es auch. </a:t>
            </a:r>
            <a:r>
              <a:rPr lang="de-DE" sz="1800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Sizalobuhle</a:t>
            </a: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Nyathi</a:t>
            </a: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hat ihr Kochdiplom bereits in der Tasche. Heute führt sie ein kleines Catering-Unternehmen</a:t>
            </a:r>
            <a:r>
              <a:rPr lang="de-DE" sz="1800" b="0" spc="-2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800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107C33-6EBF-40A9-A7E8-280C8725E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71366"/>
            <a:ext cx="4249737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9D6288-90ED-45C9-91C7-0848619FA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250825" y="3105151"/>
            <a:ext cx="4249737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463A4D1-E0D3-415D-9BFC-B424EF730A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71366"/>
            <a:ext cx="4249738" cy="55341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R="27305">
              <a:tabLst>
                <a:tab pos="3060700" algn="l"/>
              </a:tabLs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Auch Maurerkurse bietet die Outreach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an. In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rei Monaten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lernen die Teilnehmenden die Grundlagen des Handwerks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232437-463C-4E20-9C9F-75DE92B87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125" y="3105150"/>
            <a:ext cx="4235438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F3198B-0C57-4821-9543-167D78814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35FA1A-46C2-4128-8829-56FD497B9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92" y="266847"/>
            <a:ext cx="4251571" cy="26938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„Gewiss ist man danach kein Maurer­­meister“, sagt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Direktor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Michel. „Aber man kann sich hocharbeiten oder selbständig machen.“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41A31A-E147-494F-913B-62F9A6EEC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5A8574F-1044-4A4F-8CDF-2AADFE09F5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104" y="260351"/>
            <a:ext cx="4237071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E431E7-FCFF-442D-9748-6AF6A23C0C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104" y="3105150"/>
            <a:ext cx="424973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7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Sich selbständig zu machen, das ist auch Stevies größter Wunsch. „Irgendwann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werde ich mein eigenes Modegeschäft eröffnen“, sagt sie.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F43B9D-FF90-48F8-B330-54721D8F4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1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Outreach </a:t>
            </a:r>
            <a:r>
              <a:rPr lang="de-DE" b="0" dirty="0" err="1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Foundation</a:t>
            </a:r>
            <a:r>
              <a:rPr lang="de-DE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aus Südafrika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Eine Ausbildung für die Ausgegrenzten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www.brot-fuer-die-welt.de/projekte/suedafrika-ausbildung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Knödl, 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Franziska Reich (</a:t>
            </a:r>
            <a:r>
              <a:rPr lang="de-DE" b="0" dirty="0" err="1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V.i.S.d.P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.)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i="0" u="none" strike="noStrike" baseline="0" dirty="0"/>
              <a:t>Johannes Dieterich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Mark Lewis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2021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57F0B5-27FE-4B37-A8EC-6EB3F07ED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92" y="261447"/>
            <a:ext cx="8642350" cy="5544041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19" y="479254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19" y="3987465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785001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Südafrika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30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Südafrika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1.219.090</a:t>
            </a:r>
            <a:r>
              <a:rPr lang="de-DE" altLang="de-DE" sz="1200" b="0" dirty="0">
                <a:cs typeface="Arial" panose="020B0604020202020204" pitchFamily="34" charset="0"/>
              </a:rPr>
              <a:t>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57,0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28,0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Geburtenrate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Geburten/1.000 </a:t>
            </a:r>
            <a:r>
              <a:rPr lang="de-DE" sz="12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Einw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12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1200" b="0" dirty="0">
                <a:ea typeface="Times New Roman" panose="02020603050405020304" pitchFamily="18" charset="0"/>
                <a:cs typeface="Arial" panose="020B0604020202020204" pitchFamily="34" charset="0"/>
              </a:rPr>
              <a:t>18,9</a:t>
            </a:r>
            <a:r>
              <a:rPr lang="de-DE" altLang="de-DE" sz="1200" b="0" dirty="0">
                <a:cs typeface="Arial" panose="020B0604020202020204" pitchFamily="34" charset="0"/>
              </a:rPr>
              <a:t>	8,6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Säuglingssterblichkeit</a:t>
            </a:r>
            <a:r>
              <a:rPr lang="de-DE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%</a:t>
            </a:r>
            <a:r>
              <a:rPr lang="de-DE" altLang="de-DE" sz="1200" b="0" dirty="0">
                <a:cs typeface="Arial" panose="020B0604020202020204" pitchFamily="34" charset="0"/>
              </a:rPr>
              <a:t>	2,7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Lebenserwartung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Jahren</a:t>
            </a:r>
            <a:r>
              <a:rPr lang="de-DE" altLang="de-DE" sz="1200" b="0" dirty="0">
                <a:cs typeface="Arial" panose="020B0604020202020204" pitchFamily="34" charset="0"/>
              </a:rPr>
              <a:t>	65,0	81,3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HIV-Rate </a:t>
            </a:r>
            <a:r>
              <a:rPr lang="de-DE" altLang="de-DE" sz="1200" b="0" dirty="0">
                <a:cs typeface="Arial" panose="020B0604020202020204" pitchFamily="34" charset="0"/>
              </a:rPr>
              <a:t>in % 	17,3	0,1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Anteil untergewichtiger Kinder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%	5,5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Analphabetenrate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%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13,0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57,0	6,2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12.703	53.919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(2021)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28766142-C055-40D6-ADEC-CD9BA1AE0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3649505" cy="5545138"/>
          </a:xfrm>
          <a:prstGeom prst="rect">
            <a:avLst/>
          </a:prstGeom>
        </p:spPr>
      </p:pic>
      <p:sp>
        <p:nvSpPr>
          <p:cNvPr id="22" name="Rechteck 16">
            <a:extLst>
              <a:ext uri="{FF2B5EF4-FFF2-40B4-BE49-F238E27FC236}">
                <a16:creationId xmlns:a16="http://schemas.microsoft.com/office/drawing/2014/main" id="{0E7A0185-6232-4F81-B4EB-A4C426DF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4520347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SÜDAFRIKA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75030BA-7F8B-4EAE-9393-AB160CF04B0C}"/>
              </a:ext>
            </a:extLst>
          </p:cNvPr>
          <p:cNvCxnSpPr/>
          <p:nvPr/>
        </p:nvCxnSpPr>
        <p:spPr>
          <a:xfrm>
            <a:off x="1979712" y="4838330"/>
            <a:ext cx="0" cy="390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CF662202-F9FE-4B27-9517-4552E1101D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3463"/>
            <a:ext cx="4933951" cy="2232025"/>
          </a:xfrm>
          <a:prstGeom prst="rect">
            <a:avLst/>
          </a:prstGeom>
        </p:spPr>
      </p:pic>
      <p:sp>
        <p:nvSpPr>
          <p:cNvPr id="27" name="Rechteck 16">
            <a:extLst>
              <a:ext uri="{FF2B5EF4-FFF2-40B4-BE49-F238E27FC236}">
                <a16:creationId xmlns:a16="http://schemas.microsoft.com/office/drawing/2014/main" id="{41F9EFE4-965A-4816-8E38-DF68A05A7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886" y="5329771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SÜDAFRIKA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4888DB-0390-4D08-9FD4-41A5876A2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063" y="4760077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LESOTHO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2B6D191-3C5F-43C8-B2BA-79F2AB0B14C3}"/>
              </a:ext>
            </a:extLst>
          </p:cNvPr>
          <p:cNvCxnSpPr>
            <a:cxnSpLocks/>
          </p:cNvCxnSpPr>
          <p:nvPr/>
        </p:nvCxnSpPr>
        <p:spPr>
          <a:xfrm>
            <a:off x="7092280" y="4941168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23D9B36D-C109-44E6-A1B3-F792DF2C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175" y="4260784"/>
            <a:ext cx="117795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SWAZILAND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6C4B125-D7A1-49FE-A15D-5620C2E5A63C}"/>
              </a:ext>
            </a:extLst>
          </p:cNvPr>
          <p:cNvCxnSpPr>
            <a:cxnSpLocks/>
          </p:cNvCxnSpPr>
          <p:nvPr/>
        </p:nvCxnSpPr>
        <p:spPr>
          <a:xfrm>
            <a:off x="7562063" y="4456690"/>
            <a:ext cx="322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AFFC931A-1A54-4952-B8DB-FF57EF298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340" y="3864740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MOZAMBIQUE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0AAB44D-6807-4694-960C-206F1925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3484003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SIMBABWE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48B8612-E913-4DF1-9B13-00BF0252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618" y="3721751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BOTSWANA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2E784BD-3CE1-4CC7-B9F0-1B8AE999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010" y="3870039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NAMIBIA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13DEA1C-0414-4F87-9CD3-FB5BFDCF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034" y="4113076"/>
            <a:ext cx="87726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Pretoria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5B3353B-64C2-4E6F-9913-CC83E89AFBB2}"/>
              </a:ext>
            </a:extLst>
          </p:cNvPr>
          <p:cNvGrpSpPr/>
          <p:nvPr/>
        </p:nvGrpSpPr>
        <p:grpSpPr>
          <a:xfrm>
            <a:off x="7141389" y="4262364"/>
            <a:ext cx="90873" cy="90873"/>
            <a:chOff x="7058657" y="1304764"/>
            <a:chExt cx="90873" cy="90873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4DEEA59-2429-4301-9724-437AA2F39709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4D9724A5-AFBD-4023-8604-702BE0BF2203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20B65E2E-0728-41B3-9A45-89CBE7BF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789" y="4750551"/>
            <a:ext cx="127984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Bloemfontein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71037E5-5092-4640-A372-C94AB560C99D}"/>
              </a:ext>
            </a:extLst>
          </p:cNvPr>
          <p:cNvGrpSpPr/>
          <p:nvPr/>
        </p:nvGrpSpPr>
        <p:grpSpPr>
          <a:xfrm>
            <a:off x="6771094" y="4899839"/>
            <a:ext cx="90873" cy="90873"/>
            <a:chOff x="7058657" y="1304764"/>
            <a:chExt cx="90873" cy="90873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09032AF-8EF7-4ADF-A6B2-6EA7795BA341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B7EA63F5-4CEE-4279-AE46-245C65461AD5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Rechteck 52">
            <a:extLst>
              <a:ext uri="{FF2B5EF4-FFF2-40B4-BE49-F238E27FC236}">
                <a16:creationId xmlns:a16="http://schemas.microsoft.com/office/drawing/2014/main" id="{BB1CB80B-B4A3-47CC-AD86-77779039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923" y="5423051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Kapstadt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4127C0C8-0DF7-47F6-B9B2-A112428142A6}"/>
              </a:ext>
            </a:extLst>
          </p:cNvPr>
          <p:cNvGrpSpPr/>
          <p:nvPr/>
        </p:nvGrpSpPr>
        <p:grpSpPr>
          <a:xfrm>
            <a:off x="5728628" y="5558050"/>
            <a:ext cx="90873" cy="90873"/>
            <a:chOff x="7058657" y="1304764"/>
            <a:chExt cx="90873" cy="90873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ECC636C-6678-474D-AF09-8819C377178B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8B1F6BC7-9255-43F0-9DE5-63D962EBBCB2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E76237FD-8E39-4A85-964D-6B7ED6F75087}"/>
              </a:ext>
            </a:extLst>
          </p:cNvPr>
          <p:cNvSpPr/>
          <p:nvPr/>
        </p:nvSpPr>
        <p:spPr>
          <a:xfrm>
            <a:off x="7132865" y="4434088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BB1454B-CC49-4579-B707-B293D1D90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128" y="4257092"/>
            <a:ext cx="156818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>
                <a:cs typeface="Arial" panose="020B0604020202020204" pitchFamily="34" charset="0"/>
              </a:rPr>
              <a:t>Johannesburg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Südafrika hat die drittgrößte Volkswirtschaft des afrikanischen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Kontinents.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ennoch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leben zwei Drittel der Bevölkerung in Armut.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030387-D623-49F0-9927-B952B8B7C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5150"/>
            <a:ext cx="4260249" cy="27025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57ADB2-753C-4461-96C5-950902B8B8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749" y="3105150"/>
            <a:ext cx="426024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5B7379-50CE-4053-9903-DB559FBC21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02" y="247760"/>
            <a:ext cx="4260249" cy="27129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0ED7B7-C382-4118-91C6-79B8E2FD2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749" y="260350"/>
            <a:ext cx="426024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Jugendarbeitslosigkeit zählt zu den höchsten weltweit. </a:t>
            </a:r>
            <a:r>
              <a:rPr lang="de-DE" sz="1800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Besonders trostlos ist die Lage im Johannesburger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Stadtteil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Hillbrow</a:t>
            </a:r>
            <a:r>
              <a:rPr lang="de-DE" sz="1800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AA4151-6047-4CC8-AB88-7227D28E50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675" y="260349"/>
            <a:ext cx="4248150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9B1F5B-375F-449E-9538-52CE77315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3AC8097-BE74-495B-BA44-8507738370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424" y="260350"/>
            <a:ext cx="4247139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Outreach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bietet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Jugendlichen Perspektiven. 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Sie können im Zentrum der Stiftung verschiedene Ausbildungen absolvieren.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D4C37A-5D4E-418C-91ED-8A862F441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/>
          <a:stretch/>
        </p:blipFill>
        <p:spPr>
          <a:xfrm>
            <a:off x="250825" y="3105150"/>
            <a:ext cx="4246098" cy="27051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C710B9-4847-4579-B1FA-8E216B0CD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7" y="253494"/>
            <a:ext cx="4249736" cy="55519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3804C0-1948-40FA-AF81-718DEA482A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3495"/>
            <a:ext cx="4246098" cy="27071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R="27305">
              <a:tabLst>
                <a:tab pos="3060700" algn="l"/>
              </a:tabLst>
            </a:pPr>
            <a:r>
              <a:rPr lang="de-DE" sz="1800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Stevie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Mbourangon</a:t>
            </a:r>
            <a:r>
              <a:rPr lang="de-DE" sz="1800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träumte </a:t>
            </a:r>
            <a:r>
              <a:rPr lang="de-DE" sz="1800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schon </a:t>
            </a:r>
            <a:r>
              <a:rPr lang="de-DE" sz="18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lange davon, nähen zu lernen. Jetzt </a:t>
            </a:r>
            <a:r>
              <a:rPr lang="de-DE" sz="1800" b="0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besucht sie den Nähkurs der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Outreach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1800" b="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2FFB1B-5E0A-4E3A-92AA-6E7320850E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795"/>
            <a:ext cx="4249738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7F19EF-45E2-4AF4-B9D2-B97E26755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4249739" cy="55525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30" dirty="0">
                <a:ea typeface="Times New Roman" panose="02020603050405020304" pitchFamily="18" charset="0"/>
              </a:rPr>
              <a:t>Z</a:t>
            </a:r>
            <a:r>
              <a:rPr lang="de-DE" sz="1800" b="0" spc="-30" dirty="0">
                <a:effectLst/>
                <a:ea typeface="Times New Roman" panose="02020603050405020304" pitchFamily="18" charset="0"/>
              </a:rPr>
              <a:t>uvor hatte sie ihr Abitur gemacht. Wer sich aber wie Stevie </a:t>
            </a:r>
            <a:r>
              <a:rPr lang="de-DE" sz="1800" b="0" spc="-30" dirty="0" smtClean="0">
                <a:effectLst/>
                <a:ea typeface="Times New Roman" panose="02020603050405020304" pitchFamily="18" charset="0"/>
              </a:rPr>
              <a:t>kein Studium </a:t>
            </a:r>
            <a:r>
              <a:rPr lang="de-DE" sz="1800" b="0" spc="-30" dirty="0">
                <a:effectLst/>
                <a:ea typeface="Times New Roman" panose="02020603050405020304" pitchFamily="18" charset="0"/>
              </a:rPr>
              <a:t>leisten kann, muss </a:t>
            </a:r>
            <a:r>
              <a:rPr lang="de-DE" sz="1800" b="0" spc="-30" dirty="0" smtClean="0">
                <a:effectLst/>
                <a:ea typeface="Times New Roman" panose="02020603050405020304" pitchFamily="18" charset="0"/>
              </a:rPr>
              <a:t>einen Job </a:t>
            </a:r>
            <a:r>
              <a:rPr lang="de-DE" sz="1800" b="0" spc="-30" dirty="0">
                <a:effectLst/>
                <a:ea typeface="Times New Roman" panose="02020603050405020304" pitchFamily="18" charset="0"/>
              </a:rPr>
              <a:t>finden </a:t>
            </a:r>
            <a:r>
              <a:rPr lang="de-DE" sz="1800" b="0" spc="-30" dirty="0" smtClean="0">
                <a:effectLst/>
                <a:ea typeface="Times New Roman" panose="02020603050405020304" pitchFamily="18" charset="0"/>
              </a:rPr>
              <a:t>– die </a:t>
            </a:r>
            <a:r>
              <a:rPr lang="de-DE" sz="1800" b="0" spc="-30" dirty="0" smtClean="0">
                <a:ea typeface="Times New Roman" panose="02020603050405020304" pitchFamily="18" charset="0"/>
              </a:rPr>
              <a:t>sind rar gesät.</a:t>
            </a:r>
            <a:endParaRPr lang="de-DE" sz="1800" b="0" spc="-3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79B8B0-FE8D-4DFE-BF36-F2FC2F49E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ihrer Tante Audrey und deren Kindern wohnt Stevie in einer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kaum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Quadratmeter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großen Wohnung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Rand von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Hillbrow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2F194C-749F-4381-9532-57F1E9EA0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3865"/>
            <a:ext cx="4249738" cy="27177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D59C71-3FBF-4361-A3D9-49D6D455C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096919"/>
            <a:ext cx="4249737" cy="27085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43C731-C848-4BA3-8322-8A0BECD3D8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1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C99F8B9-9493-4339-A8DA-8E9E6B6634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Audrey hat in einem heruntergekommenen Geschäftsgebäude einen Stuhl vor einem Spiegel gemietet: „Mein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Friseursalon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“, sagt sie verlegen.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BEF55A-7450-4EA6-9255-0DB0D8867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9E7337-F521-42F5-8378-CACECF056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Bildschirmpräsentation (4:3)</PresentationFormat>
  <Paragraphs>87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GalaxieCopernicus-Book</vt:lpstr>
      <vt:lpstr>Georgia</vt:lpstr>
      <vt:lpstr>MS Mincho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1255</cp:revision>
  <dcterms:created xsi:type="dcterms:W3CDTF">2005-03-02T11:53:12Z</dcterms:created>
  <dcterms:modified xsi:type="dcterms:W3CDTF">2021-08-04T16:19:05Z</dcterms:modified>
</cp:coreProperties>
</file>