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77" r:id="rId2"/>
    <p:sldId id="266" r:id="rId3"/>
    <p:sldId id="278" r:id="rId4"/>
    <p:sldId id="280" r:id="rId5"/>
    <p:sldId id="279" r:id="rId6"/>
    <p:sldId id="281" r:id="rId7"/>
    <p:sldId id="282" r:id="rId8"/>
    <p:sldId id="285" r:id="rId9"/>
    <p:sldId id="287" r:id="rId10"/>
    <p:sldId id="284" r:id="rId11"/>
    <p:sldId id="298" r:id="rId12"/>
    <p:sldId id="289" r:id="rId13"/>
    <p:sldId id="296" r:id="rId14"/>
    <p:sldId id="295" r:id="rId15"/>
    <p:sldId id="297" r:id="rId16"/>
    <p:sldId id="292" r:id="rId17"/>
    <p:sldId id="293" r:id="rId18"/>
    <p:sldId id="294" r:id="rId19"/>
    <p:sldId id="299" r:id="rId20"/>
    <p:sldId id="262"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 pos="257" userDrawn="1">
          <p15:clr>
            <a:srgbClr val="A4A3A4"/>
          </p15:clr>
        </p15:guide>
        <p15:guide id="12" pos="3681" userDrawn="1">
          <p15:clr>
            <a:srgbClr val="A4A3A4"/>
          </p15:clr>
        </p15:guide>
        <p15:guide id="14" pos="2955" userDrawn="1">
          <p15:clr>
            <a:srgbClr val="A4A3A4"/>
          </p15:clr>
        </p15:guide>
        <p15:guide id="16" orient="horz" pos="3634" userDrawn="1">
          <p15:clr>
            <a:srgbClr val="A4A3A4"/>
          </p15:clr>
        </p15:guide>
        <p15:guide id="17" orient="horz" pos="2840" userDrawn="1">
          <p15:clr>
            <a:srgbClr val="A4A3A4"/>
          </p15:clr>
        </p15:guide>
        <p15:guide id="18" orient="horz" pos="4320" userDrawn="1">
          <p15:clr>
            <a:srgbClr val="A4A3A4"/>
          </p15:clr>
        </p15:guide>
        <p15:guide id="19" orient="horz" pos="2682" userDrawn="1">
          <p15:clr>
            <a:srgbClr val="A4A3A4"/>
          </p15:clr>
        </p15:guide>
        <p15:guide id="20" orient="horz" pos="2455" userDrawn="1">
          <p15:clr>
            <a:srgbClr val="A4A3A4"/>
          </p15:clr>
        </p15:guide>
        <p15:guide id="21" pos="4861" userDrawn="1">
          <p15:clr>
            <a:srgbClr val="A4A3A4"/>
          </p15:clr>
        </p15:guide>
        <p15:guide id="22" orient="horz" pos="211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448BCD-455F-8927-C562-E6281751C25A}" name="Beckmann, Thomas" initials="TB" userId="S::thomas.beckmann@ewde.de::a97f7a84-1dc7-4ca1-93ad-dba0fe243f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chtblau, Thorsten" initials="TL" lastIdx="3" clrIdx="0">
    <p:extLst>
      <p:ext uri="{19B8F6BF-5375-455C-9EA6-DF929625EA0E}">
        <p15:presenceInfo xmlns:p15="http://schemas.microsoft.com/office/powerpoint/2012/main" userId="S::thorsten.lichtblau@brot-fuer-die-welt.de::06b5bcef-b0bc-4eee-8061-be09c4a23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00"/>
    <a:srgbClr val="005F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8" autoAdjust="0"/>
    <p:restoredTop sz="94660"/>
  </p:normalViewPr>
  <p:slideViewPr>
    <p:cSldViewPr snapToGrid="0" showGuides="1">
      <p:cViewPr varScale="1">
        <p:scale>
          <a:sx n="81" d="100"/>
          <a:sy n="81" d="100"/>
        </p:scale>
        <p:origin x="91" y="132"/>
      </p:cViewPr>
      <p:guideLst>
        <p:guide pos="257"/>
        <p:guide pos="3681"/>
        <p:guide pos="2955"/>
        <p:guide orient="horz" pos="3634"/>
        <p:guide orient="horz" pos="2840"/>
        <p:guide orient="horz" pos="4320"/>
        <p:guide orient="horz" pos="2682"/>
        <p:guide orient="horz" pos="2455"/>
        <p:guide pos="4861"/>
        <p:guide orient="horz" pos="2115"/>
      </p:guideLst>
    </p:cSldViewPr>
  </p:slideViewPr>
  <p:notesTextViewPr>
    <p:cViewPr>
      <p:scale>
        <a:sx n="1" d="1"/>
        <a:sy n="1" d="1"/>
      </p:scale>
      <p:origin x="0" y="0"/>
    </p:cViewPr>
  </p:notesTextViewPr>
  <p:notesViewPr>
    <p:cSldViewPr snapToGrid="0" showGuides="1">
      <p:cViewPr varScale="1">
        <p:scale>
          <a:sx n="84" d="100"/>
          <a:sy n="84" d="100"/>
        </p:scale>
        <p:origin x="38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42D095-F5D9-4149-B2F4-7955A48EA0EB}" type="datetimeFigureOut">
              <a:rPr lang="de-DE" smtClean="0"/>
              <a:t>07.08.2026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4F14A0-1652-4F96-8436-9398C429B103}" type="slidenum">
              <a:rPr lang="de-DE" smtClean="0"/>
              <a:t>‹Nr.›</a:t>
            </a:fld>
            <a:endParaRPr lang="de-DE"/>
          </a:p>
        </p:txBody>
      </p:sp>
    </p:spTree>
    <p:extLst>
      <p:ext uri="{BB962C8B-B14F-4D97-AF65-F5344CB8AC3E}">
        <p14:creationId xmlns:p14="http://schemas.microsoft.com/office/powerpoint/2010/main" val="2245264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33875-AE6C-490A-AED6-DF3AB1F813CC}" type="datetimeFigureOut">
              <a:rPr lang="de-DE" smtClean="0"/>
              <a:t>07.08.2026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CE77A-4BAE-46CA-95D1-C06FE33479B7}" type="slidenum">
              <a:rPr lang="de-DE" smtClean="0"/>
              <a:t>‹Nr.›</a:t>
            </a:fld>
            <a:endParaRPr lang="de-DE"/>
          </a:p>
        </p:txBody>
      </p:sp>
    </p:spTree>
    <p:extLst>
      <p:ext uri="{BB962C8B-B14F-4D97-AF65-F5344CB8AC3E}">
        <p14:creationId xmlns:p14="http://schemas.microsoft.com/office/powerpoint/2010/main" val="2761930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A6CE77A-4BAE-46CA-95D1-C06FE33479B7}" type="slidenum">
              <a:rPr lang="de-DE" smtClean="0"/>
              <a:t>2</a:t>
            </a:fld>
            <a:endParaRPr lang="de-DE"/>
          </a:p>
        </p:txBody>
      </p:sp>
    </p:spTree>
    <p:extLst>
      <p:ext uri="{BB962C8B-B14F-4D97-AF65-F5344CB8AC3E}">
        <p14:creationId xmlns:p14="http://schemas.microsoft.com/office/powerpoint/2010/main" val="2313439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
    <p:spTree>
      <p:nvGrpSpPr>
        <p:cNvPr id="1" name=""/>
        <p:cNvGrpSpPr/>
        <p:nvPr/>
      </p:nvGrpSpPr>
      <p:grpSpPr>
        <a:xfrm>
          <a:off x="0" y="0"/>
          <a:ext cx="0" cy="0"/>
          <a:chOff x="0" y="0"/>
          <a:chExt cx="0" cy="0"/>
        </a:xfrm>
      </p:grpSpPr>
      <p:sp>
        <p:nvSpPr>
          <p:cNvPr id="3"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81823" y="5808493"/>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1070381848"/>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pos="1300" userDrawn="1">
          <p15:clr>
            <a:srgbClr val="FBAE40"/>
          </p15:clr>
        </p15:guide>
        <p15:guide id="4" pos="1481" userDrawn="1">
          <p15:clr>
            <a:srgbClr val="FBAE40"/>
          </p15:clr>
        </p15:guide>
        <p15:guide id="5" pos="2525" userDrawn="1">
          <p15:clr>
            <a:srgbClr val="FBAE40"/>
          </p15:clr>
        </p15:guide>
        <p15:guide id="6" pos="2706" userDrawn="1">
          <p15:clr>
            <a:srgbClr val="FBAE40"/>
          </p15:clr>
        </p15:guide>
        <p15:guide id="7" pos="3749" userDrawn="1">
          <p15:clr>
            <a:srgbClr val="FBAE40"/>
          </p15:clr>
        </p15:guide>
        <p15:guide id="8" pos="3931" userDrawn="1">
          <p15:clr>
            <a:srgbClr val="FBAE40"/>
          </p15:clr>
        </p15:guide>
        <p15:guide id="9" pos="4974" userDrawn="1">
          <p15:clr>
            <a:srgbClr val="FBAE40"/>
          </p15:clr>
        </p15:guide>
        <p15:guide id="10" pos="5155" userDrawn="1">
          <p15:clr>
            <a:srgbClr val="FBAE40"/>
          </p15:clr>
        </p15:guide>
        <p15:guide id="11" pos="6199" userDrawn="1">
          <p15:clr>
            <a:srgbClr val="FBAE40"/>
          </p15:clr>
        </p15:guide>
        <p15:guide id="12" pos="63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Innenseiten">
    <p:spTree>
      <p:nvGrpSpPr>
        <p:cNvPr id="1" name=""/>
        <p:cNvGrpSpPr/>
        <p:nvPr/>
      </p:nvGrpSpPr>
      <p:grpSpPr>
        <a:xfrm>
          <a:off x="0" y="0"/>
          <a:ext cx="0" cy="0"/>
          <a:chOff x="0" y="0"/>
          <a:chExt cx="0" cy="0"/>
        </a:xfrm>
      </p:grpSpPr>
      <p:sp>
        <p:nvSpPr>
          <p:cNvPr id="2" name="Textfeld 1"/>
          <p:cNvSpPr txBox="1"/>
          <p:nvPr userDrawn="1"/>
        </p:nvSpPr>
        <p:spPr>
          <a:xfrm>
            <a:off x="322263" y="6326109"/>
            <a:ext cx="3000375" cy="230832"/>
          </a:xfrm>
          <a:prstGeom prst="rect">
            <a:avLst/>
          </a:prstGeom>
          <a:noFill/>
        </p:spPr>
        <p:txBody>
          <a:bodyPr wrap="square" rtlCol="0">
            <a:spAutoFit/>
          </a:bodyPr>
          <a:lstStyle/>
          <a:p>
            <a:r>
              <a:rPr lang="de-DE" sz="900" dirty="0">
                <a:latin typeface="Aptos" panose="020B0004020202020204" pitchFamily="34" charset="0"/>
              </a:rPr>
              <a:t>Seite </a:t>
            </a:r>
            <a:fld id="{4A5E4876-0560-4B9D-AB1A-54ACABD3C841}" type="slidenum">
              <a:rPr lang="de-DE" sz="900" smtClean="0">
                <a:latin typeface="Aptos" panose="020B0004020202020204" pitchFamily="34" charset="0"/>
              </a:rPr>
              <a:t>‹Nr.›</a:t>
            </a:fld>
            <a:r>
              <a:rPr lang="de-DE" sz="900" dirty="0">
                <a:latin typeface="Aptos" panose="020B0004020202020204" pitchFamily="34" charset="0"/>
              </a:rPr>
              <a:t> / 20 </a:t>
            </a:r>
          </a:p>
        </p:txBody>
      </p:sp>
      <p:sp>
        <p:nvSpPr>
          <p:cNvPr id="5" name="Fußzeilenplatzhalter 4">
            <a:extLst>
              <a:ext uri="{FF2B5EF4-FFF2-40B4-BE49-F238E27FC236}">
                <a16:creationId xmlns:a16="http://schemas.microsoft.com/office/drawing/2014/main" id="{908B2770-9429-7BEB-3D69-C185A01F5A00}"/>
              </a:ext>
            </a:extLst>
          </p:cNvPr>
          <p:cNvSpPr txBox="1">
            <a:spLocks/>
          </p:cNvSpPr>
          <p:nvPr userDrawn="1"/>
        </p:nvSpPr>
        <p:spPr bwMode="gray">
          <a:xfrm>
            <a:off x="1343924" y="6383800"/>
            <a:ext cx="8850313" cy="144000"/>
          </a:xfrm>
          <a:prstGeom prst="rect">
            <a:avLst/>
          </a:prstGeom>
        </p:spPr>
        <p:txBody>
          <a:bodyPr vert="horz" lIns="0" tIns="0" rIns="0" bIns="0" rtlCol="0" anchor="t" anchorCtr="0">
            <a:noAutofit/>
          </a:bodyPr>
          <a:lstStyle>
            <a:defPPr>
              <a:defRPr lang="de-DE"/>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1343025" algn="l"/>
                <a:tab pos="1885950" algn="l"/>
              </a:tabLst>
            </a:pPr>
            <a:r>
              <a:rPr lang="de-DE" dirty="0">
                <a:latin typeface="Aptos" panose="020B0004020202020204" pitchFamily="34" charset="0"/>
              </a:rPr>
              <a:t>Brunnen sichern Leben	</a:t>
            </a:r>
            <a:fld id="{8FDCE851-9313-436B-BCF2-C4F020A7E3E0}" type="datetime1">
              <a:rPr lang="de-DE" smtClean="0">
                <a:latin typeface="Aptos" panose="020B0004020202020204" pitchFamily="34" charset="0"/>
              </a:rPr>
              <a:t>07.08.2026</a:t>
            </a:fld>
            <a:endParaRPr lang="de-DE" dirty="0">
              <a:latin typeface="Aptos" panose="020B0004020202020204" pitchFamily="34" charset="0"/>
            </a:endParaRPr>
          </a:p>
        </p:txBody>
      </p:sp>
      <p:sp>
        <p:nvSpPr>
          <p:cNvPr id="7"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73196" y="5799866"/>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62024550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381036"/>
      </p:ext>
    </p:extLst>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orient="horz" pos="527" userDrawn="1">
          <p15:clr>
            <a:srgbClr val="F26B43"/>
          </p15:clr>
        </p15:guide>
        <p15:guide id="3" orient="horz" pos="1071" userDrawn="1">
          <p15:clr>
            <a:srgbClr val="F26B43"/>
          </p15:clr>
        </p15:guide>
        <p15:guide id="4" orient="horz" pos="2160" userDrawn="1">
          <p15:clr>
            <a:srgbClr val="F26B43"/>
          </p15:clr>
        </p15:guide>
        <p15:guide id="5" orient="horz" pos="1616" userDrawn="1">
          <p15:clr>
            <a:srgbClr val="F26B43"/>
          </p15:clr>
        </p15:guide>
        <p15:guide id="6" orient="horz" pos="2704" userDrawn="1">
          <p15:clr>
            <a:srgbClr val="F26B43"/>
          </p15:clr>
        </p15:guide>
        <p15:guide id="7" orient="horz" pos="3271" userDrawn="1">
          <p15:clr>
            <a:srgbClr val="F26B43"/>
          </p15:clr>
        </p15:guide>
        <p15:guide id="8" orient="horz" pos="3770" userDrawn="1">
          <p15:clr>
            <a:srgbClr val="F26B43"/>
          </p15:clr>
        </p15:guide>
        <p15:guide id="9" orient="horz" pos="4088" userDrawn="1">
          <p15:clr>
            <a:srgbClr val="F26B43"/>
          </p15:clr>
        </p15:guide>
        <p15:guide id="10" pos="257" userDrawn="1">
          <p15:clr>
            <a:srgbClr val="F26B43"/>
          </p15:clr>
        </p15:guide>
        <p15:guide id="11" pos="7423" userDrawn="1">
          <p15:clr>
            <a:srgbClr val="F26B43"/>
          </p15:clr>
        </p15:guide>
        <p15:guide id="12" pos="1300" userDrawn="1">
          <p15:clr>
            <a:srgbClr val="F26B43"/>
          </p15:clr>
        </p15:guide>
        <p15:guide id="13" pos="1481" userDrawn="1">
          <p15:clr>
            <a:srgbClr val="F26B43"/>
          </p15:clr>
        </p15:guide>
        <p15:guide id="14" pos="2525" userDrawn="1">
          <p15:clr>
            <a:srgbClr val="F26B43"/>
          </p15:clr>
        </p15:guide>
        <p15:guide id="15" pos="2706" userDrawn="1">
          <p15:clr>
            <a:srgbClr val="F26B43"/>
          </p15:clr>
        </p15:guide>
        <p15:guide id="16" pos="3749" userDrawn="1">
          <p15:clr>
            <a:srgbClr val="F26B43"/>
          </p15:clr>
        </p15:guide>
        <p15:guide id="17" pos="3931" userDrawn="1">
          <p15:clr>
            <a:srgbClr val="F26B43"/>
          </p15:clr>
        </p15:guide>
        <p15:guide id="18" pos="5155" userDrawn="1">
          <p15:clr>
            <a:srgbClr val="F26B43"/>
          </p15:clr>
        </p15:guide>
        <p15:guide id="19" pos="4974" userDrawn="1">
          <p15:clr>
            <a:srgbClr val="F26B43"/>
          </p15:clr>
        </p15:guide>
        <p15:guide id="20" pos="6199" userDrawn="1">
          <p15:clr>
            <a:srgbClr val="F26B43"/>
          </p15:clr>
        </p15:guide>
        <p15:guide id="21" pos="6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502C-A44A-42B8-E21C-8D7A25A488AD}"/>
            </a:ext>
          </a:extLst>
        </p:cNvPr>
        <p:cNvGrpSpPr/>
        <p:nvPr/>
      </p:nvGrpSpPr>
      <p:grpSpPr>
        <a:xfrm>
          <a:off x="0" y="0"/>
          <a:ext cx="0" cy="0"/>
          <a:chOff x="0" y="0"/>
          <a:chExt cx="0" cy="0"/>
        </a:xfrm>
      </p:grpSpPr>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10815" b="4804"/>
          <a:stretch/>
        </p:blipFill>
        <p:spPr>
          <a:xfrm>
            <a:off x="0" y="1"/>
            <a:ext cx="12192000" cy="6884840"/>
          </a:xfrm>
          <a:prstGeom prst="rect">
            <a:avLst/>
          </a:prstGeom>
        </p:spPr>
      </p:pic>
      <p:sp>
        <p:nvSpPr>
          <p:cNvPr id="8" name="Textplatzhalter 7">
            <a:extLst>
              <a:ext uri="{FF2B5EF4-FFF2-40B4-BE49-F238E27FC236}">
                <a16:creationId xmlns:a16="http://schemas.microsoft.com/office/drawing/2014/main" id="{B37EC34C-DE5A-5960-0974-63D7BCA23134}"/>
              </a:ext>
            </a:extLst>
          </p:cNvPr>
          <p:cNvSpPr>
            <a:spLocks noGrp="1" noRot="1" noMove="1" noResize="1" noEditPoints="1" noAdjustHandles="1" noChangeArrowheads="1" noChangeShapeType="1"/>
          </p:cNvSpPr>
          <p:nvPr>
            <p:ph type="body" sz="quarter" idx="12"/>
          </p:nvPr>
        </p:nvSpPr>
        <p:spPr>
          <a:prstGeom prst="rect">
            <a:avLst/>
          </a:prstGeom>
        </p:spPr>
        <p:txBody>
          <a:bodyPr/>
          <a:lstStyle/>
          <a:p>
            <a:pPr marL="0" indent="0">
              <a:buNone/>
            </a:pPr>
            <a:r>
              <a:rPr lang="de-DE" dirty="0"/>
              <a:t> </a:t>
            </a:r>
          </a:p>
        </p:txBody>
      </p:sp>
      <p:sp>
        <p:nvSpPr>
          <p:cNvPr id="7" name="Titel 1">
            <a:extLst>
              <a:ext uri="{FF2B5EF4-FFF2-40B4-BE49-F238E27FC236}">
                <a16:creationId xmlns:a16="http://schemas.microsoft.com/office/drawing/2014/main" id="{750CA07D-FCB9-B418-E3B4-1989EEAACF16}"/>
              </a:ext>
            </a:extLst>
          </p:cNvPr>
          <p:cNvSpPr txBox="1">
            <a:spLocks/>
          </p:cNvSpPr>
          <p:nvPr/>
        </p:nvSpPr>
        <p:spPr>
          <a:xfrm>
            <a:off x="330994" y="350141"/>
            <a:ext cx="11376025" cy="1049337"/>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Brunnen sichern Leben</a:t>
            </a:r>
          </a:p>
        </p:txBody>
      </p:sp>
      <p:sp>
        <p:nvSpPr>
          <p:cNvPr id="10" name="Untertitel 2">
            <a:extLst>
              <a:ext uri="{FF2B5EF4-FFF2-40B4-BE49-F238E27FC236}">
                <a16:creationId xmlns:a16="http://schemas.microsoft.com/office/drawing/2014/main" id="{0A571F66-8764-B932-BDFC-5FAB502DCC9A}"/>
              </a:ext>
            </a:extLst>
          </p:cNvPr>
          <p:cNvSpPr txBox="1">
            <a:spLocks/>
          </p:cNvSpPr>
          <p:nvPr/>
        </p:nvSpPr>
        <p:spPr>
          <a:xfrm>
            <a:off x="407986" y="1590383"/>
            <a:ext cx="11376025" cy="76445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000" b="1" dirty="0">
                <a:solidFill>
                  <a:schemeClr val="bg1"/>
                </a:solidFill>
                <a:latin typeface="Aptos Narrow" panose="020B0004020202020204" pitchFamily="34" charset="0"/>
              </a:rPr>
              <a:t>Simbabwe</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994" y="6135036"/>
            <a:ext cx="1021353" cy="428400"/>
          </a:xfrm>
          <a:prstGeom prst="rect">
            <a:avLst/>
          </a:prstGeom>
        </p:spPr>
      </p:pic>
    </p:spTree>
    <p:extLst>
      <p:ext uri="{BB962C8B-B14F-4D97-AF65-F5344CB8AC3E}">
        <p14:creationId xmlns:p14="http://schemas.microsoft.com/office/powerpoint/2010/main" val="427133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endParaRPr lang="de-DE"/>
          </a:p>
        </p:txBody>
      </p:sp>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t="27727"/>
          <a:stretch/>
        </p:blipFill>
        <p:spPr>
          <a:xfrm>
            <a:off x="407988" y="368300"/>
            <a:ext cx="5183784" cy="5616575"/>
          </a:xfrm>
          <a:prstGeom prst="rect">
            <a:avLst/>
          </a:prstGeom>
        </p:spPr>
      </p:pic>
      <p:sp>
        <p:nvSpPr>
          <p:cNvPr id="6" name="Textplatzhalter 4">
            <a:extLst>
              <a:ext uri="{FF2B5EF4-FFF2-40B4-BE49-F238E27FC236}">
                <a16:creationId xmlns:a16="http://schemas.microsoft.com/office/drawing/2014/main" id="{6E88900F-37AE-90BA-B90F-7611E5953E72}"/>
              </a:ext>
            </a:extLst>
          </p:cNvPr>
          <p:cNvSpPr txBox="1">
            <a:spLocks/>
          </p:cNvSpPr>
          <p:nvPr/>
        </p:nvSpPr>
        <p:spPr>
          <a:xfrm>
            <a:off x="5735639" y="1244827"/>
            <a:ext cx="5613679" cy="211111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Im neu angelegten Dorfgemeinschaftsgarten klärt MEDRA-Mitarbeiter </a:t>
            </a:r>
            <a:r>
              <a:rPr lang="de-DE" sz="1800" dirty="0" err="1">
                <a:latin typeface="Aptos" panose="020B0004020202020204" pitchFamily="34" charset="0"/>
              </a:rPr>
              <a:t>Giyani</a:t>
            </a:r>
            <a:r>
              <a:rPr lang="de-DE" sz="1800" dirty="0">
                <a:latin typeface="Aptos" panose="020B0004020202020204" pitchFamily="34" charset="0"/>
              </a:rPr>
              <a:t> Siwela über die Vorteile der Tröpfchenbewässerung auf. „Euer Wasser kommt aus der Tiefe der Erde“, betont der Fachmann. „Ihr müsst vorsichtig damit umgehen.“</a:t>
            </a:r>
          </a:p>
          <a:p>
            <a:pPr marL="0" indent="0">
              <a:lnSpc>
                <a:spcPct val="100000"/>
              </a:lnSpc>
              <a:spcBef>
                <a:spcPts val="0"/>
              </a:spcBef>
              <a:buNone/>
            </a:pPr>
            <a:endParaRPr lang="de-DE" sz="1800" dirty="0">
              <a:latin typeface="Aptos" panose="020B0004020202020204" pitchFamily="34" charset="0"/>
            </a:endParaRPr>
          </a:p>
          <a:p>
            <a:pPr marL="0" indent="0">
              <a:lnSpc>
                <a:spcPct val="100000"/>
              </a:lnSpc>
              <a:buNone/>
            </a:pPr>
            <a:r>
              <a:rPr lang="de-DE" sz="1800" dirty="0">
                <a:latin typeface="Aptos" panose="020B0004020202020204" pitchFamily="34" charset="0"/>
              </a:rPr>
              <a:t> </a:t>
            </a:r>
          </a:p>
        </p:txBody>
      </p:sp>
    </p:spTree>
    <p:extLst>
      <p:ext uri="{BB962C8B-B14F-4D97-AF65-F5344CB8AC3E}">
        <p14:creationId xmlns:p14="http://schemas.microsoft.com/office/powerpoint/2010/main" val="4256825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endParaRPr lang="de-DE"/>
          </a:p>
        </p:txBody>
      </p:sp>
      <p:sp>
        <p:nvSpPr>
          <p:cNvPr id="6" name="Textplatzhalter 4">
            <a:extLst>
              <a:ext uri="{FF2B5EF4-FFF2-40B4-BE49-F238E27FC236}">
                <a16:creationId xmlns:a16="http://schemas.microsoft.com/office/drawing/2014/main" id="{6E88900F-37AE-90BA-B90F-7611E5953E72}"/>
              </a:ext>
            </a:extLst>
          </p:cNvPr>
          <p:cNvSpPr txBox="1">
            <a:spLocks/>
          </p:cNvSpPr>
          <p:nvPr/>
        </p:nvSpPr>
        <p:spPr>
          <a:xfrm>
            <a:off x="6529388" y="3429000"/>
            <a:ext cx="5254625" cy="368929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err="1">
                <a:latin typeface="Aptos" panose="020B0004020202020204" pitchFamily="34" charset="0"/>
              </a:rPr>
              <a:t>Giyani</a:t>
            </a:r>
            <a:r>
              <a:rPr lang="de-DE" sz="1800" dirty="0">
                <a:latin typeface="Aptos" panose="020B0004020202020204" pitchFamily="34" charset="0"/>
              </a:rPr>
              <a:t> Siwela und die andere </a:t>
            </a:r>
            <a:r>
              <a:rPr lang="de-DE" sz="1800">
                <a:latin typeface="Aptos" panose="020B0004020202020204" pitchFamily="34" charset="0"/>
              </a:rPr>
              <a:t>Mitarbeitenden </a:t>
            </a:r>
            <a:br>
              <a:rPr lang="de-DE" sz="1800">
                <a:latin typeface="Aptos" panose="020B0004020202020204" pitchFamily="34" charset="0"/>
              </a:rPr>
            </a:br>
            <a:r>
              <a:rPr lang="de-DE" sz="1800">
                <a:latin typeface="Aptos" panose="020B0004020202020204" pitchFamily="34" charset="0"/>
              </a:rPr>
              <a:t>von </a:t>
            </a:r>
            <a:r>
              <a:rPr lang="de-DE" sz="1800" dirty="0">
                <a:latin typeface="Aptos" panose="020B0004020202020204" pitchFamily="34" charset="0"/>
              </a:rPr>
              <a:t>MEDRA haben die Menschen in nachhaltiger Landwirtschaft, Viehzucht und Gemüseanbau geschult, ebenso wie in Wassermanagement, Hygiene, Gesundheitsfragen, Klimaschutz, </a:t>
            </a:r>
            <a:r>
              <a:rPr lang="de-DE" sz="1800">
                <a:latin typeface="Aptos" panose="020B0004020202020204" pitchFamily="34" charset="0"/>
              </a:rPr>
              <a:t>Spar- </a:t>
            </a:r>
            <a:br>
              <a:rPr lang="de-DE" sz="1800">
                <a:latin typeface="Aptos" panose="020B0004020202020204" pitchFamily="34" charset="0"/>
              </a:rPr>
            </a:br>
            <a:r>
              <a:rPr lang="de-DE" sz="1800">
                <a:latin typeface="Aptos" panose="020B0004020202020204" pitchFamily="34" charset="0"/>
              </a:rPr>
              <a:t>und </a:t>
            </a:r>
            <a:r>
              <a:rPr lang="de-DE" sz="1800" dirty="0">
                <a:latin typeface="Aptos" panose="020B0004020202020204" pitchFamily="34" charset="0"/>
              </a:rPr>
              <a:t>Kreditwesen. Und vor allem haben sie </a:t>
            </a:r>
            <a:r>
              <a:rPr lang="de-DE" sz="1800">
                <a:latin typeface="Aptos" panose="020B0004020202020204" pitchFamily="34" charset="0"/>
              </a:rPr>
              <a:t>sie </a:t>
            </a:r>
            <a:br>
              <a:rPr lang="de-DE" sz="1800">
                <a:latin typeface="Aptos" panose="020B0004020202020204" pitchFamily="34" charset="0"/>
              </a:rPr>
            </a:br>
            <a:r>
              <a:rPr lang="de-DE" sz="1800">
                <a:latin typeface="Aptos" panose="020B0004020202020204" pitchFamily="34" charset="0"/>
              </a:rPr>
              <a:t>dabei </a:t>
            </a:r>
            <a:r>
              <a:rPr lang="de-DE" sz="1800" dirty="0">
                <a:latin typeface="Aptos" panose="020B0004020202020204" pitchFamily="34" charset="0"/>
              </a:rPr>
              <a:t>unterstützt, sich selbst zu organisieren. </a:t>
            </a:r>
          </a:p>
          <a:p>
            <a:pPr marL="0" indent="0">
              <a:lnSpc>
                <a:spcPct val="100000"/>
              </a:lnSpc>
              <a:spcBef>
                <a:spcPts val="0"/>
              </a:spcBef>
              <a:buNone/>
            </a:pPr>
            <a:endParaRPr lang="de-DE" sz="1800" dirty="0">
              <a:latin typeface="Aptos" panose="020B0004020202020204" pitchFamily="34" charset="0"/>
            </a:endParaRPr>
          </a:p>
          <a:p>
            <a:pPr marL="0" indent="0">
              <a:lnSpc>
                <a:spcPct val="100000"/>
              </a:lnSpc>
              <a:spcBef>
                <a:spcPts val="0"/>
              </a:spcBef>
              <a:buNone/>
            </a:pPr>
            <a:endParaRPr lang="de-DE" sz="1800" dirty="0">
              <a:latin typeface="Aptos" panose="020B0004020202020204" pitchFamily="34" charset="0"/>
            </a:endParaRPr>
          </a:p>
          <a:p>
            <a:pPr marL="0" indent="0">
              <a:lnSpc>
                <a:spcPct val="100000"/>
              </a:lnSpc>
              <a:buNone/>
            </a:pPr>
            <a:r>
              <a:rPr lang="de-DE" sz="1800" dirty="0">
                <a:latin typeface="Aptos" panose="020B0004020202020204" pitchFamily="34" charset="0"/>
              </a:rPr>
              <a:t> </a:t>
            </a: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7466"/>
          <a:stretch/>
        </p:blipFill>
        <p:spPr>
          <a:xfrm>
            <a:off x="407987" y="1174443"/>
            <a:ext cx="3887787" cy="4810432"/>
          </a:xfrm>
          <a:prstGeom prst="rect">
            <a:avLst/>
          </a:prstGeom>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43255" b="4682"/>
          <a:stretch/>
        </p:blipFill>
        <p:spPr>
          <a:xfrm>
            <a:off x="4440237" y="368300"/>
            <a:ext cx="3743326" cy="2921655"/>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r="4978"/>
          <a:stretch/>
        </p:blipFill>
        <p:spPr>
          <a:xfrm>
            <a:off x="4440236" y="3429000"/>
            <a:ext cx="1938703" cy="3060700"/>
          </a:xfrm>
          <a:prstGeom prst="rect">
            <a:avLst/>
          </a:prstGeom>
        </p:spPr>
      </p:pic>
    </p:spTree>
    <p:extLst>
      <p:ext uri="{BB962C8B-B14F-4D97-AF65-F5344CB8AC3E}">
        <p14:creationId xmlns:p14="http://schemas.microsoft.com/office/powerpoint/2010/main" val="207614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8040688" y="3716338"/>
            <a:ext cx="3743325" cy="330038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„MEDRA hat uns gezeigt: Gemeinsam sind wir stark!“, sagt Beauty </a:t>
            </a:r>
            <a:r>
              <a:rPr lang="de-DE" sz="1800" dirty="0" err="1">
                <a:latin typeface="Aptos" panose="020B0004020202020204" pitchFamily="34" charset="0"/>
              </a:rPr>
              <a:t>Nyathi</a:t>
            </a:r>
            <a:r>
              <a:rPr lang="de-DE" sz="1800" dirty="0">
                <a:latin typeface="Aptos" panose="020B0004020202020204" pitchFamily="34" charset="0"/>
              </a:rPr>
              <a:t>.</a:t>
            </a:r>
          </a:p>
          <a:p>
            <a:pPr marL="0" indent="0">
              <a:lnSpc>
                <a:spcPct val="100000"/>
              </a:lnSpc>
              <a:spcBef>
                <a:spcPts val="0"/>
              </a:spcBef>
              <a:spcAft>
                <a:spcPts val="600"/>
              </a:spcAft>
              <a:buNone/>
            </a:pPr>
            <a:r>
              <a:rPr lang="de-DE" sz="1800" dirty="0">
                <a:latin typeface="Aptos" panose="020B0004020202020204" pitchFamily="34" charset="0"/>
              </a:rPr>
              <a:t>49 Dorfbewohnerinnen und -</a:t>
            </a:r>
            <a:r>
              <a:rPr lang="de-DE" sz="1800" dirty="0" err="1">
                <a:latin typeface="Aptos" panose="020B0004020202020204" pitchFamily="34" charset="0"/>
              </a:rPr>
              <a:t>bewoh-ner</a:t>
            </a:r>
            <a:r>
              <a:rPr lang="de-DE" sz="1800" dirty="0">
                <a:latin typeface="Aptos" panose="020B0004020202020204" pitchFamily="34" charset="0"/>
              </a:rPr>
              <a:t> haben sich in fünf Gruppen zusammengeschlossen. </a:t>
            </a:r>
            <a:r>
              <a:rPr lang="de-DE" sz="1800" dirty="0" err="1">
                <a:latin typeface="Aptos" panose="020B0004020202020204" pitchFamily="34" charset="0"/>
              </a:rPr>
              <a:t>Nyathi</a:t>
            </a:r>
            <a:r>
              <a:rPr lang="de-DE" sz="1800" dirty="0">
                <a:latin typeface="Aptos" panose="020B0004020202020204" pitchFamily="34" charset="0"/>
              </a:rPr>
              <a:t> leitet eine der Gruppen.</a:t>
            </a: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0237" y="3716338"/>
            <a:ext cx="3455987" cy="2268537"/>
          </a:xfrm>
          <a:prstGeom prst="rect">
            <a:avLst/>
          </a:prstGeom>
        </p:spPr>
      </p:pic>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t="23458" r="12781"/>
          <a:stretch/>
        </p:blipFill>
        <p:spPr>
          <a:xfrm>
            <a:off x="419196" y="836613"/>
            <a:ext cx="3876580" cy="5148262"/>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0238" y="368300"/>
            <a:ext cx="2122978" cy="3205163"/>
          </a:xfrm>
          <a:prstGeom prst="rect">
            <a:avLst/>
          </a:prstGeom>
        </p:spPr>
      </p:pic>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7678" y="368301"/>
            <a:ext cx="2161114" cy="3205162"/>
          </a:xfrm>
          <a:prstGeom prst="rect">
            <a:avLst/>
          </a:prstGeom>
        </p:spPr>
      </p:pic>
    </p:spTree>
    <p:extLst>
      <p:ext uri="{BB962C8B-B14F-4D97-AF65-F5344CB8AC3E}">
        <p14:creationId xmlns:p14="http://schemas.microsoft.com/office/powerpoint/2010/main" val="399066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18944" y="3240581"/>
            <a:ext cx="4085289" cy="2682224"/>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Inzwischen erwirtschaften Beauty </a:t>
            </a:r>
            <a:r>
              <a:rPr lang="de-DE" sz="1800" dirty="0" err="1">
                <a:latin typeface="Aptos" panose="020B0004020202020204" pitchFamily="34" charset="0"/>
              </a:rPr>
              <a:t>Nyathi</a:t>
            </a:r>
            <a:r>
              <a:rPr lang="de-DE" sz="1800" dirty="0">
                <a:latin typeface="Aptos" panose="020B0004020202020204" pitchFamily="34" charset="0"/>
              </a:rPr>
              <a:t> und ihre Kolleginnen mit Tierhaltung und Gartenbau ein Einkommen.</a:t>
            </a:r>
          </a:p>
          <a:p>
            <a:pPr marL="0" indent="0">
              <a:lnSpc>
                <a:spcPct val="100000"/>
              </a:lnSpc>
              <a:spcBef>
                <a:spcPts val="0"/>
              </a:spcBef>
              <a:spcAft>
                <a:spcPts val="600"/>
              </a:spcAft>
              <a:buNone/>
            </a:pPr>
            <a:r>
              <a:rPr lang="de-DE" sz="1800" dirty="0">
                <a:latin typeface="Aptos" panose="020B0004020202020204" pitchFamily="34" charset="0"/>
              </a:rPr>
              <a:t>Die Gruppen treffen sich nicht nur zu Workshops; sie besuchen sich gegen-seitig, teilen ihr Wissen, spornen sich gegenseitig an: „Jede möchte die Beste sein“, bekennt </a:t>
            </a:r>
            <a:r>
              <a:rPr lang="de-DE" sz="1800" dirty="0" err="1">
                <a:latin typeface="Aptos" panose="020B0004020202020204" pitchFamily="34" charset="0"/>
              </a:rPr>
              <a:t>Nyathi</a:t>
            </a:r>
            <a:r>
              <a:rPr lang="de-DE" sz="1800" dirty="0">
                <a:latin typeface="Aptos" panose="020B0004020202020204" pitchFamily="34" charset="0"/>
              </a:rPr>
              <a:t>.</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l="11084"/>
          <a:stretch/>
        </p:blipFill>
        <p:spPr>
          <a:xfrm>
            <a:off x="4685210" y="4257675"/>
            <a:ext cx="2977787" cy="2232025"/>
          </a:xfrm>
          <a:prstGeom prst="rect">
            <a:avLst/>
          </a:prstGeom>
        </p:spPr>
      </p:pic>
      <p:pic>
        <p:nvPicPr>
          <p:cNvPr id="12" name="Grafik 11"/>
          <p:cNvPicPr>
            <a:picLocks noChangeAspect="1"/>
          </p:cNvPicPr>
          <p:nvPr/>
        </p:nvPicPr>
        <p:blipFill rotWithShape="1">
          <a:blip r:embed="rId3" cstate="print">
            <a:extLst>
              <a:ext uri="{28A0092B-C50C-407E-A947-70E740481C1C}">
                <a14:useLocalDpi xmlns:a14="http://schemas.microsoft.com/office/drawing/2010/main" val="0"/>
              </a:ext>
            </a:extLst>
          </a:blip>
          <a:srcRect t="25605" b="27025"/>
          <a:stretch/>
        </p:blipFill>
        <p:spPr>
          <a:xfrm>
            <a:off x="7797146" y="629769"/>
            <a:ext cx="3999221" cy="2799231"/>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987" y="376282"/>
            <a:ext cx="4148927" cy="2767512"/>
          </a:xfrm>
          <a:prstGeom prst="rect">
            <a:avLst/>
          </a:prstGeom>
        </p:spPr>
      </p:pic>
      <p:pic>
        <p:nvPicPr>
          <p:cNvPr id="15" name="Grafik 14"/>
          <p:cNvPicPr>
            <a:picLocks noChangeAspect="1"/>
          </p:cNvPicPr>
          <p:nvPr/>
        </p:nvPicPr>
        <p:blipFill rotWithShape="1">
          <a:blip r:embed="rId5" cstate="print">
            <a:extLst>
              <a:ext uri="{28A0092B-C50C-407E-A947-70E740481C1C}">
                <a14:useLocalDpi xmlns:a14="http://schemas.microsoft.com/office/drawing/2010/main" val="0"/>
              </a:ext>
            </a:extLst>
          </a:blip>
          <a:srcRect t="16326"/>
          <a:stretch/>
        </p:blipFill>
        <p:spPr>
          <a:xfrm>
            <a:off x="4691935" y="376282"/>
            <a:ext cx="2977787" cy="3735315"/>
          </a:xfrm>
          <a:prstGeom prst="rect">
            <a:avLst/>
          </a:prstGeom>
        </p:spPr>
      </p:pic>
      <p:pic>
        <p:nvPicPr>
          <p:cNvPr id="17" name="Grafik 16"/>
          <p:cNvPicPr>
            <a:picLocks noChangeAspect="1"/>
          </p:cNvPicPr>
          <p:nvPr/>
        </p:nvPicPr>
        <p:blipFill rotWithShape="1">
          <a:blip r:embed="rId6" cstate="print">
            <a:extLst>
              <a:ext uri="{28A0092B-C50C-407E-A947-70E740481C1C}">
                <a14:useLocalDpi xmlns:a14="http://schemas.microsoft.com/office/drawing/2010/main" val="0"/>
              </a:ext>
            </a:extLst>
          </a:blip>
          <a:srcRect t="17816"/>
          <a:stretch/>
        </p:blipFill>
        <p:spPr>
          <a:xfrm>
            <a:off x="7788275" y="3573463"/>
            <a:ext cx="2366960" cy="2916236"/>
          </a:xfrm>
          <a:prstGeom prst="rect">
            <a:avLst/>
          </a:prstGeom>
        </p:spPr>
      </p:pic>
    </p:spTree>
    <p:extLst>
      <p:ext uri="{BB962C8B-B14F-4D97-AF65-F5344CB8AC3E}">
        <p14:creationId xmlns:p14="http://schemas.microsoft.com/office/powerpoint/2010/main" val="2698437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9" y="836613"/>
            <a:ext cx="3453504" cy="4789124"/>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„Es inspiriert mich sehr, die Selbst-ermächtigung der Frauen zu beobachten. Wir leben in einer Gesellschaft, in der Frauen oft als minderwertig angesehen wurden. Das ist nun anders“, erklärt Tariro </a:t>
            </a:r>
            <a:r>
              <a:rPr lang="de-DE" sz="1800" dirty="0" err="1">
                <a:latin typeface="Aptos" panose="020B0004020202020204" pitchFamily="34" charset="0"/>
              </a:rPr>
              <a:t>Washaya</a:t>
            </a:r>
            <a:r>
              <a:rPr lang="de-DE" sz="1800" dirty="0">
                <a:latin typeface="Aptos" panose="020B0004020202020204" pitchFamily="34" charset="0"/>
              </a:rPr>
              <a:t>, Projektkoordinatorin bei MEDRA. </a:t>
            </a:r>
          </a:p>
          <a:p>
            <a:pPr marL="0" indent="0">
              <a:lnSpc>
                <a:spcPct val="100000"/>
              </a:lnSpc>
              <a:spcBef>
                <a:spcPts val="0"/>
              </a:spcBef>
              <a:spcAft>
                <a:spcPts val="600"/>
              </a:spcAft>
              <a:buNone/>
            </a:pPr>
            <a:r>
              <a:rPr lang="de-DE" sz="1800" dirty="0">
                <a:latin typeface="Aptos" panose="020B0004020202020204" pitchFamily="34" charset="0"/>
              </a:rPr>
              <a:t>„Frauen ernähren ihre Familie, schicken ihre Kinder in die Schule und treten selbstbewusst auf, </a:t>
            </a:r>
            <a:br>
              <a:rPr lang="de-DE" sz="1800" dirty="0">
                <a:latin typeface="Aptos" panose="020B0004020202020204" pitchFamily="34" charset="0"/>
              </a:rPr>
            </a:br>
            <a:r>
              <a:rPr lang="de-DE" sz="1800" dirty="0">
                <a:latin typeface="Aptos" panose="020B0004020202020204" pitchFamily="34" charset="0"/>
              </a:rPr>
              <a:t>weil sie sich gegenseitig stärken. Das zaubert mir ein Lächeln ins Gesicht.“</a:t>
            </a: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6204" y="3586580"/>
            <a:ext cx="3330020" cy="2182395"/>
          </a:xfrm>
          <a:prstGeom prst="rect">
            <a:avLst/>
          </a:prstGeom>
        </p:spPr>
      </p:pic>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b="3789"/>
          <a:stretch/>
        </p:blipFill>
        <p:spPr>
          <a:xfrm>
            <a:off x="8043169" y="361297"/>
            <a:ext cx="3751955" cy="5411633"/>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8438" y="836613"/>
            <a:ext cx="3887786" cy="2592387"/>
          </a:xfrm>
          <a:prstGeom prst="rect">
            <a:avLst/>
          </a:prstGeom>
        </p:spPr>
      </p:pic>
    </p:spTree>
    <p:extLst>
      <p:ext uri="{BB962C8B-B14F-4D97-AF65-F5344CB8AC3E}">
        <p14:creationId xmlns:p14="http://schemas.microsoft.com/office/powerpoint/2010/main" val="3993180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5016499" y="661992"/>
            <a:ext cx="6767515" cy="173005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„Am Projektbeginn hat unsere Gruppe Ziegen bekommen und wir haben gelernt, wie man sie richtig hält“, erzählt Beauty </a:t>
            </a:r>
            <a:r>
              <a:rPr lang="de-DE" sz="1800" dirty="0" err="1">
                <a:latin typeface="Aptos" panose="020B0004020202020204" pitchFamily="34" charset="0"/>
              </a:rPr>
              <a:t>Nyathi</a:t>
            </a:r>
            <a:r>
              <a:rPr lang="de-DE" sz="1800" dirty="0">
                <a:latin typeface="Aptos" panose="020B0004020202020204" pitchFamily="34" charset="0"/>
              </a:rPr>
              <a:t>. Dank Impfungen und medizinischer Versorgung haben sich die Tiere schnell vermehrt. Inzwischen besitzt </a:t>
            </a:r>
            <a:r>
              <a:rPr lang="de-DE" sz="1800" dirty="0" err="1">
                <a:latin typeface="Aptos" panose="020B0004020202020204" pitchFamily="34" charset="0"/>
              </a:rPr>
              <a:t>Nyathi</a:t>
            </a:r>
            <a:r>
              <a:rPr lang="de-DE" sz="1800" dirty="0">
                <a:latin typeface="Aptos" panose="020B0004020202020204" pitchFamily="34" charset="0"/>
              </a:rPr>
              <a:t> 20 Ziegen, sechs Rinder, vier Schweine und ein paar Dutzend Hühner, für die sie als nächstes einen richtigen Stall zur Zucht und Eierproduktion bauen will. </a:t>
            </a: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l="2844" t="26478" r="16809" b="4680"/>
          <a:stretch/>
        </p:blipFill>
        <p:spPr>
          <a:xfrm>
            <a:off x="407989" y="368300"/>
            <a:ext cx="4464050" cy="5608294"/>
          </a:xfrm>
          <a:prstGeom prst="rect">
            <a:avLst/>
          </a:prstGeom>
        </p:spPr>
      </p:pic>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500" y="2565400"/>
            <a:ext cx="5130660" cy="3419475"/>
          </a:xfrm>
          <a:prstGeom prst="rect">
            <a:avLst/>
          </a:prstGeom>
        </p:spPr>
      </p:pic>
      <p:sp>
        <p:nvSpPr>
          <p:cNvPr id="5" name="Textplatzhalter 4"/>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399523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6955192" y="3688156"/>
            <a:ext cx="4828821" cy="2119689"/>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Am Eingang von Beauty </a:t>
            </a:r>
            <a:r>
              <a:rPr lang="de-DE" sz="1800" dirty="0" err="1">
                <a:latin typeface="Aptos" panose="020B0004020202020204" pitchFamily="34" charset="0"/>
              </a:rPr>
              <a:t>Nyathis</a:t>
            </a:r>
            <a:r>
              <a:rPr lang="de-DE" sz="1800" dirty="0">
                <a:latin typeface="Aptos" panose="020B0004020202020204" pitchFamily="34" charset="0"/>
              </a:rPr>
              <a:t> Gehöft steht eine einfache, aber effektive Handwaschanlage, die sich per </a:t>
            </a:r>
            <a:r>
              <a:rPr lang="de-DE" sz="1800" dirty="0" err="1">
                <a:latin typeface="Aptos" panose="020B0004020202020204" pitchFamily="34" charset="0"/>
              </a:rPr>
              <a:t>Fußpedal</a:t>
            </a:r>
            <a:r>
              <a:rPr lang="de-DE" sz="1800" dirty="0">
                <a:latin typeface="Aptos" panose="020B0004020202020204" pitchFamily="34" charset="0"/>
              </a:rPr>
              <a:t> bedienen lässt. Auch das Küchenhäuschen, die belüftete Latrine und der Geschirrständer sind neu. „Das alles habe ich durch meine Ziegen allein erwirtschaftet.“ </a:t>
            </a: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t="4635" r="20845"/>
          <a:stretch/>
        </p:blipFill>
        <p:spPr>
          <a:xfrm>
            <a:off x="407988" y="834501"/>
            <a:ext cx="6408769" cy="5150374"/>
          </a:xfrm>
          <a:prstGeom prst="rect">
            <a:avLst/>
          </a:prstGeom>
        </p:spPr>
      </p:pic>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5191" y="368298"/>
            <a:ext cx="4828822" cy="3221031"/>
          </a:xfrm>
          <a:prstGeom prst="rect">
            <a:avLst/>
          </a:prstGeom>
        </p:spPr>
      </p:pic>
    </p:spTree>
    <p:extLst>
      <p:ext uri="{BB962C8B-B14F-4D97-AF65-F5344CB8AC3E}">
        <p14:creationId xmlns:p14="http://schemas.microsoft.com/office/powerpoint/2010/main" val="506124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7" y="368300"/>
            <a:ext cx="6436695" cy="2119689"/>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„Wenn ich Geld brauche, verkaufe ich einfach eine Ziege“, sagt die stolze Kleinbäuerin. Oder sie nimmt ein Darlehen ihrer Spar- und Kreditgruppe auf. </a:t>
            </a:r>
          </a:p>
          <a:p>
            <a:pPr marL="0" indent="0">
              <a:lnSpc>
                <a:spcPct val="100000"/>
              </a:lnSpc>
              <a:spcBef>
                <a:spcPts val="0"/>
              </a:spcBef>
              <a:spcAft>
                <a:spcPts val="600"/>
              </a:spcAft>
              <a:buNone/>
            </a:pPr>
            <a:r>
              <a:rPr lang="de-DE" sz="1800" dirty="0">
                <a:latin typeface="Aptos" panose="020B0004020202020204" pitchFamily="34" charset="0"/>
              </a:rPr>
              <a:t>Das Geld investiert sie in den Ausbau ihres kleinbäuerlichen Betriebes und die Schulbildung ihrer drei Söhne: </a:t>
            </a:r>
            <a:r>
              <a:rPr lang="de-DE" sz="1800" dirty="0" err="1">
                <a:latin typeface="Aptos" panose="020B0004020202020204" pitchFamily="34" charset="0"/>
              </a:rPr>
              <a:t>Abnel</a:t>
            </a:r>
            <a:r>
              <a:rPr lang="de-DE" sz="1800" dirty="0">
                <a:latin typeface="Aptos" panose="020B0004020202020204" pitchFamily="34" charset="0"/>
              </a:rPr>
              <a:t>, 18, geht auf die </a:t>
            </a:r>
            <a:r>
              <a:rPr lang="de-DE" sz="1800" dirty="0" err="1">
                <a:latin typeface="Aptos" panose="020B0004020202020204" pitchFamily="34" charset="0"/>
              </a:rPr>
              <a:t>Highschool</a:t>
            </a:r>
            <a:r>
              <a:rPr lang="de-DE" sz="1800" dirty="0">
                <a:latin typeface="Aptos" panose="020B0004020202020204" pitchFamily="34" charset="0"/>
              </a:rPr>
              <a:t>, </a:t>
            </a:r>
            <a:r>
              <a:rPr lang="de-DE" sz="1800" dirty="0" err="1">
                <a:latin typeface="Aptos" panose="020B0004020202020204" pitchFamily="34" charset="0"/>
              </a:rPr>
              <a:t>Alerty</a:t>
            </a:r>
            <a:r>
              <a:rPr lang="de-DE" sz="1800" dirty="0">
                <a:latin typeface="Aptos" panose="020B0004020202020204" pitchFamily="34" charset="0"/>
              </a:rPr>
              <a:t>, 15, besucht sogar ein Internat. </a:t>
            </a:r>
            <a:r>
              <a:rPr lang="de-DE" sz="1800" dirty="0" err="1">
                <a:latin typeface="Aptos" panose="020B0004020202020204" pitchFamily="34" charset="0"/>
              </a:rPr>
              <a:t>Tawa</a:t>
            </a:r>
            <a:r>
              <a:rPr lang="de-DE" sz="1800" dirty="0">
                <a:latin typeface="Aptos" panose="020B0004020202020204" pitchFamily="34" charset="0"/>
              </a:rPr>
              <a:t>, mit sieben der Jüngste, soll ihm später unbedingt folgen. </a:t>
            </a: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t="45838" b="10835"/>
          <a:stretch/>
        </p:blipFill>
        <p:spPr>
          <a:xfrm>
            <a:off x="7047965" y="368301"/>
            <a:ext cx="4736048" cy="3076236"/>
          </a:xfrm>
          <a:prstGeom prst="rect">
            <a:avLst/>
          </a:prstGeom>
        </p:spPr>
      </p:pic>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t="14565"/>
          <a:stretch/>
        </p:blipFill>
        <p:spPr>
          <a:xfrm>
            <a:off x="7047965" y="3573463"/>
            <a:ext cx="2276801" cy="2916114"/>
          </a:xfrm>
          <a:prstGeom prst="rect">
            <a:avLst/>
          </a:prstGeom>
        </p:spPr>
      </p:pic>
      <p:pic>
        <p:nvPicPr>
          <p:cNvPr id="10" name="Grafik 9"/>
          <p:cNvPicPr>
            <a:picLocks noChangeAspect="1"/>
          </p:cNvPicPr>
          <p:nvPr/>
        </p:nvPicPr>
        <p:blipFill rotWithShape="1">
          <a:blip r:embed="rId4" cstate="print">
            <a:extLst>
              <a:ext uri="{28A0092B-C50C-407E-A947-70E740481C1C}">
                <a14:useLocalDpi xmlns:a14="http://schemas.microsoft.com/office/drawing/2010/main" val="0"/>
              </a:ext>
            </a:extLst>
          </a:blip>
          <a:srcRect l="9764" t="25352" b="1996"/>
          <a:stretch/>
        </p:blipFill>
        <p:spPr>
          <a:xfrm>
            <a:off x="3675354" y="2565647"/>
            <a:ext cx="3250937" cy="3923930"/>
          </a:xfrm>
          <a:prstGeom prst="rect">
            <a:avLst/>
          </a:prstGeom>
        </p:spPr>
      </p:pic>
      <p:pic>
        <p:nvPicPr>
          <p:cNvPr id="11" name="Grafik 10"/>
          <p:cNvPicPr>
            <a:picLocks noChangeAspect="1"/>
          </p:cNvPicPr>
          <p:nvPr/>
        </p:nvPicPr>
        <p:blipFill rotWithShape="1">
          <a:blip r:embed="rId5" cstate="print">
            <a:extLst>
              <a:ext uri="{28A0092B-C50C-407E-A947-70E740481C1C}">
                <a14:useLocalDpi xmlns:a14="http://schemas.microsoft.com/office/drawing/2010/main" val="0"/>
              </a:ext>
            </a:extLst>
          </a:blip>
          <a:srcRect t="18942" b="8187"/>
          <a:stretch/>
        </p:blipFill>
        <p:spPr>
          <a:xfrm>
            <a:off x="405702" y="2565401"/>
            <a:ext cx="3147978" cy="3439062"/>
          </a:xfrm>
          <a:prstGeom prst="rect">
            <a:avLst/>
          </a:prstGeom>
        </p:spPr>
      </p:pic>
    </p:spTree>
    <p:extLst>
      <p:ext uri="{BB962C8B-B14F-4D97-AF65-F5344CB8AC3E}">
        <p14:creationId xmlns:p14="http://schemas.microsoft.com/office/powerpoint/2010/main" val="163894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619625" y="4292600"/>
            <a:ext cx="7164388" cy="169227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Die nächsten Meilensteine sind bereits geplant: klimaresistente Bäume pflanzen, um Obst und Holz zu haben, die Pflanzen vor der Sonne zu schützen, den Boden zu verbessern und Erosion in der Regenzeit zu verhindern. Und, irgendwann in Zukunft, vielleicht eigene Schulen im Dorf errichten.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l="4118" t="11433"/>
          <a:stretch/>
        </p:blipFill>
        <p:spPr>
          <a:xfrm>
            <a:off x="418011" y="368300"/>
            <a:ext cx="4055212" cy="5615587"/>
          </a:xfrm>
          <a:prstGeom prst="rect">
            <a:avLst/>
          </a:prstGeom>
        </p:spPr>
      </p:pic>
      <p:pic>
        <p:nvPicPr>
          <p:cNvPr id="10" name="Grafik 9"/>
          <p:cNvPicPr>
            <a:picLocks noChangeAspect="1"/>
          </p:cNvPicPr>
          <p:nvPr/>
        </p:nvPicPr>
        <p:blipFill rotWithShape="1">
          <a:blip r:embed="rId3" cstate="print">
            <a:extLst>
              <a:ext uri="{28A0092B-C50C-407E-A947-70E740481C1C}">
                <a14:useLocalDpi xmlns:a14="http://schemas.microsoft.com/office/drawing/2010/main" val="0"/>
              </a:ext>
            </a:extLst>
          </a:blip>
          <a:srcRect t="15097" b="15411"/>
          <a:stretch/>
        </p:blipFill>
        <p:spPr>
          <a:xfrm>
            <a:off x="4619625" y="836613"/>
            <a:ext cx="7164388" cy="3313112"/>
          </a:xfrm>
          <a:prstGeom prst="rect">
            <a:avLst/>
          </a:prstGeom>
        </p:spPr>
      </p:pic>
    </p:spTree>
    <p:extLst>
      <p:ext uri="{BB962C8B-B14F-4D97-AF65-F5344CB8AC3E}">
        <p14:creationId xmlns:p14="http://schemas.microsoft.com/office/powerpoint/2010/main" val="2572318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6400"/>
        </a:solidFill>
        <a:effectLst/>
      </p:bgPr>
    </p:bg>
    <p:spTree>
      <p:nvGrpSpPr>
        <p:cNvPr id="1" name=""/>
        <p:cNvGrpSpPr/>
        <p:nvPr/>
      </p:nvGrpSpPr>
      <p:grpSpPr>
        <a:xfrm>
          <a:off x="0" y="0"/>
          <a:ext cx="0" cy="0"/>
          <a:chOff x="0" y="0"/>
          <a:chExt cx="0" cy="0"/>
        </a:xfrm>
      </p:grpSpPr>
      <p:sp>
        <p:nvSpPr>
          <p:cNvPr id="3" name="Textplatzhalter 11">
            <a:extLst>
              <a:ext uri="{FF2B5EF4-FFF2-40B4-BE49-F238E27FC236}">
                <a16:creationId xmlns:a16="http://schemas.microsoft.com/office/drawing/2014/main" id="{F88FEC41-FBB3-FB8C-0B8F-DF809CD32600}"/>
              </a:ext>
            </a:extLst>
          </p:cNvPr>
          <p:cNvSpPr txBox="1">
            <a:spLocks noChangeAspect="1"/>
          </p:cNvSpPr>
          <p:nvPr/>
        </p:nvSpPr>
        <p:spPr>
          <a:xfrm>
            <a:off x="330993" y="6143749"/>
            <a:ext cx="1014413" cy="425488"/>
          </a:xfrm>
          <a:prstGeom prst="rect">
            <a:avLst/>
          </a:prstGeom>
          <a:blipFill>
            <a:blip r:embed="rId2"/>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5" name="Rechteck 16">
            <a:extLst>
              <a:ext uri="{FF2B5EF4-FFF2-40B4-BE49-F238E27FC236}">
                <a16:creationId xmlns:a16="http://schemas.microsoft.com/office/drawing/2014/main" id="{4922C7DE-E225-473A-BD55-BA612DD8462A}"/>
              </a:ext>
            </a:extLst>
          </p:cNvPr>
          <p:cNvSpPr>
            <a:spLocks noChangeArrowheads="1"/>
          </p:cNvSpPr>
          <p:nvPr/>
        </p:nvSpPr>
        <p:spPr bwMode="auto">
          <a:xfrm>
            <a:off x="407988" y="368300"/>
            <a:ext cx="10218737" cy="555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a:lnSpc>
                <a:spcPct val="110000"/>
              </a:lnSpc>
            </a:pPr>
            <a:r>
              <a:rPr lang="de-DE" altLang="de-DE" sz="1800" b="0" dirty="0">
                <a:latin typeface="Aptos" panose="020B0004020202020204" pitchFamily="34" charset="0"/>
              </a:rPr>
              <a:t>Sie sahen eine Präsentation zum Projekt</a:t>
            </a:r>
            <a:r>
              <a:rPr lang="de-DE" altLang="de-DE" sz="1800" b="0" dirty="0">
                <a:latin typeface="Aptos" panose="020B0004020202020204" pitchFamily="34" charset="0"/>
                <a:cs typeface="Arial" panose="020B0604020202020204" pitchFamily="34" charset="0"/>
              </a:rPr>
              <a:t> der Partnerorganisation </a:t>
            </a:r>
          </a:p>
          <a:p>
            <a:pPr>
              <a:lnSpc>
                <a:spcPct val="110000"/>
              </a:lnSpc>
            </a:pPr>
            <a:r>
              <a:rPr lang="de-DE" sz="1800" b="0" dirty="0">
                <a:latin typeface="Aptos" panose="020B0004020202020204" pitchFamily="34" charset="0"/>
              </a:rPr>
              <a:t>Methodist Development </a:t>
            </a:r>
            <a:r>
              <a:rPr lang="de-DE" sz="1800" b="0" dirty="0" err="1">
                <a:latin typeface="Aptos" panose="020B0004020202020204" pitchFamily="34" charset="0"/>
              </a:rPr>
              <a:t>and</a:t>
            </a:r>
            <a:r>
              <a:rPr lang="de-DE" sz="1800" b="0" dirty="0">
                <a:latin typeface="Aptos" panose="020B0004020202020204" pitchFamily="34" charset="0"/>
              </a:rPr>
              <a:t> Relief Agency (MEDRA) aus Simbabwe.</a:t>
            </a:r>
          </a:p>
          <a:p>
            <a:pPr>
              <a:lnSpc>
                <a:spcPct val="110000"/>
              </a:lnSpc>
            </a:pPr>
            <a:r>
              <a:rPr lang="de-DE" altLang="de-DE" sz="1800" dirty="0">
                <a:solidFill>
                  <a:schemeClr val="bg1"/>
                </a:solidFill>
                <a:latin typeface="Aptos" panose="020B0004020202020204" pitchFamily="34" charset="0"/>
                <a:cs typeface="Tahoma" panose="020B0604030504040204" pitchFamily="34" charset="0"/>
              </a:rPr>
              <a:t>Brunnen sichern Leben</a:t>
            </a:r>
            <a:endParaRPr lang="de-DE" altLang="de-DE" sz="1800" dirty="0">
              <a:latin typeface="Aptos" panose="020B0004020202020204" pitchFamily="34" charset="0"/>
            </a:endParaRPr>
          </a:p>
          <a:p>
            <a:pPr eaLnBrk="1" hangingPunct="1">
              <a:lnSpc>
                <a:spcPct val="110000"/>
              </a:lnSpc>
            </a:pPr>
            <a:r>
              <a:rPr lang="de-DE" altLang="de-DE" sz="1800" b="0" dirty="0">
                <a:latin typeface="Aptos" panose="020B0004020202020204" pitchFamily="34" charset="0"/>
                <a:cs typeface="Arial" panose="020B0604020202020204" pitchFamily="34" charset="0"/>
              </a:rPr>
              <a:t>www.brot-fuer-die-welt.de/projekte/simbabwe-wasser</a:t>
            </a:r>
            <a:endParaRPr lang="de-DE" altLang="de-DE" sz="1800" b="0" dirty="0">
              <a:latin typeface="Aptos" panose="020B0004020202020204" pitchFamily="34" charset="0"/>
            </a:endParaRPr>
          </a:p>
          <a:p>
            <a:pPr eaLnBrk="1" hangingPunct="1">
              <a:lnSpc>
                <a:spcPct val="110000"/>
              </a:lnSpc>
            </a:pPr>
            <a:endParaRPr lang="de-DE" altLang="de-DE" sz="1400" b="0" dirty="0">
              <a:latin typeface="Aptos" panose="020B0004020202020204" pitchFamily="34" charset="0"/>
            </a:endParaRPr>
          </a:p>
          <a:p>
            <a:pPr eaLnBrk="1" hangingPunct="1">
              <a:lnSpc>
                <a:spcPct val="110000"/>
              </a:lnSpc>
            </a:pPr>
            <a:r>
              <a:rPr lang="de-DE" altLang="de-DE" sz="1400" dirty="0">
                <a:solidFill>
                  <a:schemeClr val="bg1"/>
                </a:solidFill>
                <a:latin typeface="Aptos" panose="020B0004020202020204" pitchFamily="34" charset="0"/>
              </a:rPr>
              <a:t>Herausgeber</a:t>
            </a:r>
          </a:p>
          <a:p>
            <a:pPr eaLnBrk="1" hangingPunct="1">
              <a:lnSpc>
                <a:spcPct val="110000"/>
              </a:lnSpc>
            </a:pPr>
            <a:r>
              <a:rPr lang="de-DE" altLang="de-DE" sz="1400" b="0" dirty="0">
                <a:latin typeface="Aptos" panose="020B0004020202020204" pitchFamily="34" charset="0"/>
              </a:rPr>
              <a:t>Brot für die Welt</a:t>
            </a:r>
          </a:p>
          <a:p>
            <a:pPr eaLnBrk="1" hangingPunct="1">
              <a:lnSpc>
                <a:spcPct val="110000"/>
              </a:lnSpc>
            </a:pPr>
            <a:r>
              <a:rPr lang="de-DE" altLang="de-DE" sz="1400" b="0" dirty="0">
                <a:latin typeface="Aptos" panose="020B0004020202020204" pitchFamily="34" charset="0"/>
              </a:rPr>
              <a:t>Evangelisches Werk für Diakonie und Entwicklung e.V.</a:t>
            </a:r>
          </a:p>
          <a:p>
            <a:pPr eaLnBrk="1" hangingPunct="1">
              <a:lnSpc>
                <a:spcPct val="110000"/>
              </a:lnSpc>
            </a:pPr>
            <a:r>
              <a:rPr lang="de-DE" altLang="de-DE" sz="1400" b="0" dirty="0">
                <a:latin typeface="Aptos" panose="020B0004020202020204" pitchFamily="34" charset="0"/>
              </a:rPr>
              <a:t>Caroline-Michaelis-Str. 1</a:t>
            </a:r>
          </a:p>
          <a:p>
            <a:pPr eaLnBrk="1" hangingPunct="1">
              <a:lnSpc>
                <a:spcPct val="110000"/>
              </a:lnSpc>
            </a:pPr>
            <a:r>
              <a:rPr lang="de-DE" altLang="de-DE" sz="1400" b="0" dirty="0">
                <a:latin typeface="Aptos" panose="020B0004020202020204" pitchFamily="34" charset="0"/>
              </a:rPr>
              <a:t>10115 Berlin</a:t>
            </a:r>
          </a:p>
          <a:p>
            <a:pPr eaLnBrk="1" hangingPunct="1">
              <a:lnSpc>
                <a:spcPct val="110000"/>
              </a:lnSpc>
            </a:pPr>
            <a:r>
              <a:rPr lang="de-DE" altLang="de-DE" sz="1400" b="0" dirty="0">
                <a:latin typeface="Aptos" panose="020B0004020202020204" pitchFamily="34" charset="0"/>
              </a:rPr>
              <a:t>Telefon 030 65211 4711</a:t>
            </a:r>
          </a:p>
          <a:p>
            <a:pPr eaLnBrk="1" hangingPunct="1">
              <a:lnSpc>
                <a:spcPct val="110000"/>
              </a:lnSpc>
            </a:pPr>
            <a:r>
              <a:rPr lang="de-DE" altLang="de-DE" sz="1400" b="0" dirty="0">
                <a:latin typeface="Aptos" panose="020B0004020202020204" pitchFamily="34" charset="0"/>
              </a:rPr>
              <a:t>kontakt@brot-fuer-die-welt.de </a:t>
            </a:r>
          </a:p>
          <a:p>
            <a:pPr eaLnBrk="1" hangingPunct="1">
              <a:lnSpc>
                <a:spcPct val="110000"/>
              </a:lnSpc>
              <a:tabLst>
                <a:tab pos="1079500" algn="l"/>
              </a:tabLst>
            </a:pPr>
            <a:endParaRPr lang="de-DE" altLang="de-DE" sz="1400" dirty="0">
              <a:solidFill>
                <a:schemeClr val="bg1"/>
              </a:solidFill>
              <a:latin typeface="Aptos" panose="020B0004020202020204" pitchFamily="34" charset="0"/>
              <a:cs typeface="Times New Roman" panose="02020603050405020304" pitchFamily="18" charset="0"/>
            </a:endParaRPr>
          </a:p>
          <a:p>
            <a:pPr defTabSz="984250">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Redaktion 	</a:t>
            </a:r>
            <a:r>
              <a:rPr lang="de-DE" sz="1400" b="0" dirty="0">
                <a:effectLst/>
                <a:latin typeface="Aptos" panose="020B0004020202020204" pitchFamily="34" charset="0"/>
                <a:ea typeface="Times New Roman" panose="02020603050405020304" pitchFamily="18" charset="0"/>
                <a:cs typeface="Tahoma" panose="020B0604030504040204" pitchFamily="34" charset="0"/>
              </a:rPr>
              <a:t>Thorsten Lichtblau, Thomas Knödl</a:t>
            </a:r>
          </a:p>
          <a:p>
            <a:pPr defTabSz="984250">
              <a:lnSpc>
                <a:spcPct val="110000"/>
              </a:lnSpc>
              <a:tabLst>
                <a:tab pos="1079500" algn="l"/>
              </a:tabLst>
            </a:pPr>
            <a:endParaRPr lang="de-DE" sz="800" b="0" dirty="0">
              <a:effectLst/>
              <a:latin typeface="Aptos" panose="020B0004020202020204" pitchFamily="34" charset="0"/>
              <a:ea typeface="Times New Roman" panose="02020603050405020304" pitchFamily="18" charset="0"/>
              <a:cs typeface="Times New Roman" panose="02020603050405020304" pitchFamily="18" charset="0"/>
            </a:endParaRPr>
          </a:p>
          <a:p>
            <a:pPr defTabSz="984250" eaLnBrk="1" hangingPunct="1">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Text 	</a:t>
            </a:r>
            <a:r>
              <a:rPr lang="de-DE" altLang="de-DE" sz="1400" b="0" dirty="0">
                <a:latin typeface="Aptos" panose="020B0004020202020204" pitchFamily="34" charset="0"/>
                <a:ea typeface="GalaxieCopernicus-Book" panose="02000000000000000000" pitchFamily="50" charset="0"/>
                <a:cs typeface="Times New Roman" panose="02020603050405020304" pitchFamily="18" charset="0"/>
              </a:rPr>
              <a:t>Constanze </a:t>
            </a:r>
            <a:r>
              <a:rPr lang="de-DE" altLang="de-DE" sz="1400" b="0" dirty="0" err="1">
                <a:latin typeface="Aptos" panose="020B0004020202020204" pitchFamily="34" charset="0"/>
                <a:ea typeface="GalaxieCopernicus-Book" panose="02000000000000000000" pitchFamily="50" charset="0"/>
                <a:cs typeface="Times New Roman" panose="02020603050405020304" pitchFamily="18" charset="0"/>
              </a:rPr>
              <a:t>Bandowski</a:t>
            </a:r>
            <a:endParaRPr lang="de-DE" altLang="de-DE" sz="1400" b="0" dirty="0">
              <a:latin typeface="Aptos" panose="020B0004020202020204" pitchFamily="34" charset="0"/>
              <a:ea typeface="GalaxieCopernicus-Book" panose="02000000000000000000" pitchFamily="50" charset="0"/>
              <a:cs typeface="Times New Roman" panose="02020603050405020304" pitchFamily="18" charset="0"/>
            </a:endParaRPr>
          </a:p>
          <a:p>
            <a:pPr defTabSz="984250" eaLnBrk="1" hangingPunct="1">
              <a:lnSpc>
                <a:spcPct val="110000"/>
              </a:lnSpc>
              <a:tabLst>
                <a:tab pos="1079500" algn="l"/>
              </a:tabLst>
            </a:pPr>
            <a:endParaRPr lang="de-DE" sz="800" b="0" dirty="0">
              <a:effectLst/>
              <a:latin typeface="Aptos" panose="020B0004020202020204" pitchFamily="34" charset="0"/>
              <a:ea typeface="GalaxieCopernicus-Book" panose="02000000000000000000" pitchFamily="50" charset="0"/>
              <a:cs typeface="GalaxieCopernicus-Book" panose="02000000000000000000" pitchFamily="50" charset="0"/>
            </a:endParaRPr>
          </a:p>
          <a:p>
            <a:pPr defTabSz="984250">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Fotos</a:t>
            </a:r>
            <a:r>
              <a:rPr lang="de-DE" altLang="de-DE" sz="1400" b="0" dirty="0">
                <a:solidFill>
                  <a:schemeClr val="bg1"/>
                </a:solidFill>
                <a:latin typeface="Aptos" panose="020B0004020202020204" pitchFamily="34" charset="0"/>
                <a:cs typeface="Times New Roman" panose="02020603050405020304" pitchFamily="18" charset="0"/>
              </a:rPr>
              <a:t>	</a:t>
            </a:r>
            <a:r>
              <a:rPr lang="de-DE" sz="1400" b="0" dirty="0">
                <a:latin typeface="Aptos" panose="020B0004020202020204" pitchFamily="34" charset="0"/>
              </a:rPr>
              <a:t>Folien 1, 6-20: Kathrin Harms; Folie 3: Someone35 (CC-BY-SA-3.0), Jan Derk; </a:t>
            </a:r>
          </a:p>
          <a:p>
            <a:pPr defTabSz="984250">
              <a:lnSpc>
                <a:spcPct val="110000"/>
              </a:lnSpc>
              <a:tabLst>
                <a:tab pos="1079500" algn="l"/>
              </a:tabLst>
            </a:pPr>
            <a:r>
              <a:rPr lang="de-DE" sz="1400" b="0" dirty="0">
                <a:latin typeface="Aptos" panose="020B0004020202020204" pitchFamily="34" charset="0"/>
              </a:rPr>
              <a:t>	Folie 4: </a:t>
            </a:r>
            <a:r>
              <a:rPr lang="en-US" sz="1400" b="0" dirty="0">
                <a:latin typeface="Aptos" panose="020B0004020202020204" pitchFamily="34" charset="0"/>
              </a:rPr>
              <a:t>The National Archives UK (</a:t>
            </a:r>
            <a:r>
              <a:rPr lang="de-DE" sz="1400" b="0" dirty="0">
                <a:latin typeface="Aptos" panose="020B0004020202020204" pitchFamily="34" charset="0"/>
              </a:rPr>
              <a:t>OGL v1.0), Jeremy Lock, Marcel </a:t>
            </a:r>
            <a:r>
              <a:rPr lang="de-DE" sz="1400" b="0" dirty="0" err="1">
                <a:latin typeface="Aptos" panose="020B0004020202020204" pitchFamily="34" charset="0"/>
              </a:rPr>
              <a:t>Antonisse</a:t>
            </a:r>
            <a:r>
              <a:rPr lang="de-DE" sz="1400" b="0" dirty="0">
                <a:latin typeface="Aptos" panose="020B0004020202020204" pitchFamily="34" charset="0"/>
              </a:rPr>
              <a:t>; 	</a:t>
            </a:r>
          </a:p>
          <a:p>
            <a:pPr defTabSz="984250">
              <a:lnSpc>
                <a:spcPct val="110000"/>
              </a:lnSpc>
              <a:tabLst>
                <a:tab pos="1079500" algn="l"/>
              </a:tabLst>
            </a:pPr>
            <a:r>
              <a:rPr lang="de-DE" sz="1400" b="0" dirty="0">
                <a:latin typeface="Aptos" panose="020B0004020202020204" pitchFamily="34" charset="0"/>
              </a:rPr>
              <a:t>	Folie 5: </a:t>
            </a:r>
            <a:r>
              <a:rPr lang="de-DE" sz="1400" b="0" dirty="0" err="1">
                <a:latin typeface="Aptos" panose="020B0004020202020204" pitchFamily="34" charset="0"/>
              </a:rPr>
              <a:t>Mqondisi</a:t>
            </a:r>
            <a:r>
              <a:rPr lang="de-DE" sz="1400" b="0" dirty="0">
                <a:latin typeface="Aptos" panose="020B0004020202020204" pitchFamily="34" charset="0"/>
              </a:rPr>
              <a:t> </a:t>
            </a:r>
            <a:r>
              <a:rPr lang="de-DE" sz="1400" b="0" dirty="0" err="1">
                <a:latin typeface="Aptos" panose="020B0004020202020204" pitchFamily="34" charset="0"/>
              </a:rPr>
              <a:t>Dube</a:t>
            </a:r>
            <a:r>
              <a:rPr lang="de-DE" sz="1400" b="0" dirty="0">
                <a:latin typeface="Aptos" panose="020B0004020202020204" pitchFamily="34" charset="0"/>
              </a:rPr>
              <a:t>/VOA, Public Domain Pictures</a:t>
            </a:r>
          </a:p>
          <a:p>
            <a:pPr defTabSz="984250">
              <a:lnSpc>
                <a:spcPct val="110000"/>
              </a:lnSpc>
              <a:tabLst>
                <a:tab pos="1079500" algn="l"/>
              </a:tabLst>
            </a:pPr>
            <a:endParaRPr lang="de-DE" sz="800" b="0" dirty="0">
              <a:latin typeface="Aptos" panose="020B0004020202020204" pitchFamily="34" charset="0"/>
            </a:endParaRPr>
          </a:p>
          <a:p>
            <a:pPr defTabSz="984250">
              <a:lnSpc>
                <a:spcPct val="110000"/>
              </a:lnSpc>
              <a:tabLst>
                <a:tab pos="1079500" algn="l"/>
              </a:tabLst>
            </a:pPr>
            <a:r>
              <a:rPr lang="de-DE" altLang="de-DE" sz="1400" dirty="0">
                <a:solidFill>
                  <a:schemeClr val="bg1"/>
                </a:solidFill>
                <a:latin typeface="Aptos" panose="020B0004020202020204" pitchFamily="34" charset="0"/>
              </a:rPr>
              <a:t>Gestaltung 	</a:t>
            </a:r>
            <a:r>
              <a:rPr lang="de-DE" altLang="de-DE" sz="1400" b="0" dirty="0">
                <a:latin typeface="Aptos" panose="020B0004020202020204" pitchFamily="34" charset="0"/>
              </a:rPr>
              <a:t>Thomas Knödl 					     </a:t>
            </a:r>
          </a:p>
          <a:p>
            <a:pPr defTabSz="984250" eaLnBrk="1" hangingPunct="1">
              <a:lnSpc>
                <a:spcPct val="110000"/>
              </a:lnSpc>
            </a:pPr>
            <a:endParaRPr lang="de-DE" altLang="de-DE" sz="800" b="0" dirty="0">
              <a:latin typeface="Aptos" panose="020B0004020202020204" pitchFamily="34" charset="0"/>
            </a:endParaRPr>
          </a:p>
          <a:p>
            <a:pPr eaLnBrk="1" hangingPunct="1">
              <a:lnSpc>
                <a:spcPct val="110000"/>
              </a:lnSpc>
            </a:pPr>
            <a:r>
              <a:rPr lang="de-DE" altLang="de-DE" sz="1400" b="0" dirty="0">
                <a:latin typeface="Aptos" panose="020B0004020202020204" pitchFamily="34" charset="0"/>
              </a:rPr>
              <a:t>Berlin, Juli 2026</a:t>
            </a:r>
          </a:p>
        </p:txBody>
      </p:sp>
      <p:sp>
        <p:nvSpPr>
          <p:cNvPr id="2" name="Textplatzhalter 1"/>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77900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0071958D-E412-AFB7-4BFF-89F3979BD559}"/>
              </a:ext>
            </a:extLst>
          </p:cNvPr>
          <p:cNvSpPr txBox="1">
            <a:spLocks/>
          </p:cNvSpPr>
          <p:nvPr/>
        </p:nvSpPr>
        <p:spPr>
          <a:xfrm>
            <a:off x="303718" y="314784"/>
            <a:ext cx="5060996" cy="582199"/>
          </a:xfrm>
          <a:prstGeom prst="rect">
            <a:avLst/>
          </a:prstGeom>
        </p:spPr>
        <p:txBody>
          <a:bodyPr/>
          <a:lstStyle>
            <a:lvl1pPr algn="l" defTabSz="914400" rtl="0" eaLnBrk="1" latinLnBrk="0" hangingPunct="1">
              <a:lnSpc>
                <a:spcPct val="80000"/>
              </a:lnSpc>
              <a:spcBef>
                <a:spcPct val="0"/>
              </a:spcBef>
              <a:buNone/>
              <a:defRPr sz="4500" b="1" kern="1200" spc="-100" baseline="0">
                <a:solidFill>
                  <a:schemeClr val="accent1"/>
                </a:solidFill>
                <a:latin typeface="+mj-lt"/>
                <a:ea typeface="+mj-ea"/>
                <a:cs typeface="+mj-cs"/>
              </a:defRPr>
            </a:lvl1pPr>
          </a:lstStyle>
          <a:p>
            <a:r>
              <a:rPr lang="de-DE" sz="3000" dirty="0">
                <a:solidFill>
                  <a:srgbClr val="FF6400"/>
                </a:solidFill>
                <a:latin typeface="Aptos Narrow" panose="020B0004020202020204" pitchFamily="34" charset="0"/>
              </a:rPr>
              <a:t>Simbabwe</a:t>
            </a:r>
            <a:br>
              <a:rPr lang="de-DE" sz="3000" dirty="0">
                <a:solidFill>
                  <a:srgbClr val="FF6400"/>
                </a:solidFill>
                <a:latin typeface="Aptos Narrow" panose="020B0004020202020204" pitchFamily="34" charset="0"/>
              </a:rPr>
            </a:br>
            <a:endParaRPr lang="de-DE" sz="3000" dirty="0">
              <a:solidFill>
                <a:srgbClr val="FF6400"/>
              </a:solidFill>
              <a:latin typeface="Aptos Narrow" panose="020B0004020202020204" pitchFamily="34" charset="0"/>
            </a:endParaRPr>
          </a:p>
        </p:txBody>
      </p:sp>
      <p:sp>
        <p:nvSpPr>
          <p:cNvPr id="6" name="Textfeld 5"/>
          <p:cNvSpPr txBox="1"/>
          <p:nvPr/>
        </p:nvSpPr>
        <p:spPr>
          <a:xfrm>
            <a:off x="8392896" y="1385169"/>
            <a:ext cx="2057128" cy="369332"/>
          </a:xfrm>
          <a:prstGeom prst="rect">
            <a:avLst/>
          </a:prstGeom>
          <a:noFill/>
        </p:spPr>
        <p:txBody>
          <a:bodyPr wrap="square" rtlCol="0">
            <a:spAutoFit/>
          </a:bodyPr>
          <a:lstStyle/>
          <a:p>
            <a:r>
              <a:rPr lang="de-DE" b="1" dirty="0">
                <a:latin typeface="Aptos" panose="020B0004020202020204" pitchFamily="34" charset="0"/>
              </a:rPr>
              <a:t>Landesname</a:t>
            </a:r>
          </a:p>
        </p:txBody>
      </p:sp>
      <p:sp>
        <p:nvSpPr>
          <p:cNvPr id="7" name="Textfeld 6"/>
          <p:cNvSpPr txBox="1"/>
          <p:nvPr/>
        </p:nvSpPr>
        <p:spPr>
          <a:xfrm>
            <a:off x="2507116" y="3059668"/>
            <a:ext cx="2057128" cy="369332"/>
          </a:xfrm>
          <a:prstGeom prst="rect">
            <a:avLst/>
          </a:prstGeom>
          <a:noFill/>
        </p:spPr>
        <p:txBody>
          <a:bodyPr wrap="square" rtlCol="0">
            <a:spAutoFit/>
          </a:bodyPr>
          <a:lstStyle/>
          <a:p>
            <a:r>
              <a:rPr lang="de-DE" b="1" dirty="0">
                <a:latin typeface="Aptos" panose="020B0004020202020204" pitchFamily="34" charset="0"/>
              </a:rPr>
              <a:t>Landesname</a:t>
            </a:r>
          </a:p>
        </p:txBody>
      </p:sp>
      <p:sp>
        <p:nvSpPr>
          <p:cNvPr id="15" name="Rechteck 14">
            <a:extLst>
              <a:ext uri="{FF2B5EF4-FFF2-40B4-BE49-F238E27FC236}">
                <a16:creationId xmlns:a16="http://schemas.microsoft.com/office/drawing/2014/main" id="{7A61C205-33D2-1E66-227E-1727A427FC88}"/>
              </a:ext>
            </a:extLst>
          </p:cNvPr>
          <p:cNvSpPr/>
          <p:nvPr/>
        </p:nvSpPr>
        <p:spPr>
          <a:xfrm>
            <a:off x="5843588" y="3889460"/>
            <a:ext cx="5940425" cy="1879514"/>
          </a:xfrm>
          <a:prstGeom prst="rect">
            <a:avLst/>
          </a:prstGeom>
          <a:solidFill>
            <a:srgbClr val="FF640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lstStyle/>
          <a:p>
            <a:pPr>
              <a:lnSpc>
                <a:spcPct val="110000"/>
              </a:lnSpc>
            </a:pPr>
            <a:r>
              <a:rPr lang="de-DE" b="1" dirty="0">
                <a:solidFill>
                  <a:schemeClr val="bg1"/>
                </a:solidFill>
                <a:latin typeface="Aptos Narrow" panose="020B0004020202020204" pitchFamily="34" charset="0"/>
              </a:rPr>
              <a:t>Simbabwe</a:t>
            </a:r>
            <a:r>
              <a:rPr lang="de-DE" sz="1700" b="1" dirty="0">
                <a:solidFill>
                  <a:schemeClr val="bg1"/>
                </a:solidFill>
                <a:latin typeface="Aptos Narrow" panose="020B0004020202020204" pitchFamily="34" charset="0"/>
              </a:rPr>
              <a:t> </a:t>
            </a:r>
          </a:p>
          <a:p>
            <a:endParaRPr lang="de-DE" sz="1000" b="1" dirty="0">
              <a:solidFill>
                <a:schemeClr val="bg1"/>
              </a:solidFill>
              <a:latin typeface="Aptos Narrow" panose="020B0004020202020204" pitchFamily="34" charset="0"/>
            </a:endParaRPr>
          </a:p>
          <a:p>
            <a:pPr>
              <a:lnSpc>
                <a:spcPct val="110000"/>
              </a:lnSpc>
            </a:pPr>
            <a:r>
              <a:rPr lang="de-DE" sz="1000" b="1" dirty="0">
                <a:latin typeface="Aptos Narrow" panose="020B0004020202020204" pitchFamily="34" charset="0"/>
              </a:rPr>
              <a:t>Hauptstadt</a:t>
            </a:r>
            <a:r>
              <a:rPr lang="de-DE" sz="1000" dirty="0">
                <a:latin typeface="Aptos Narrow" panose="020B0004020202020204" pitchFamily="34" charset="0"/>
              </a:rPr>
              <a:t>		Harare				</a:t>
            </a:r>
            <a:br>
              <a:rPr lang="de-DE" sz="1000" dirty="0">
                <a:latin typeface="Aptos Narrow" panose="020B0004020202020204" pitchFamily="34" charset="0"/>
              </a:rPr>
            </a:br>
            <a:r>
              <a:rPr lang="de-DE" sz="1000" b="1" dirty="0">
                <a:latin typeface="Aptos Narrow" panose="020B0004020202020204" pitchFamily="34" charset="0"/>
              </a:rPr>
              <a:t>Bevölkerung</a:t>
            </a:r>
            <a:r>
              <a:rPr lang="de-DE" sz="1000" dirty="0">
                <a:latin typeface="Aptos Narrow" panose="020B0004020202020204" pitchFamily="34" charset="0"/>
              </a:rPr>
              <a:t>		16,2 Mio.</a:t>
            </a:r>
            <a:br>
              <a:rPr lang="de-DE" sz="1000" dirty="0">
                <a:latin typeface="Aptos Narrow" panose="020B0004020202020204" pitchFamily="34" charset="0"/>
              </a:rPr>
            </a:br>
            <a:r>
              <a:rPr lang="de-DE" sz="1000" b="1" dirty="0">
                <a:latin typeface="Aptos Narrow" panose="020B0004020202020204" pitchFamily="34" charset="0"/>
              </a:rPr>
              <a:t>Wichtigste Sprachen</a:t>
            </a:r>
            <a:r>
              <a:rPr lang="de-DE" sz="1000" dirty="0">
                <a:latin typeface="Aptos Narrow" panose="020B0004020202020204" pitchFamily="34" charset="0"/>
              </a:rPr>
              <a:t>	Shona (81 %), Ndebele (11,5 %)</a:t>
            </a:r>
            <a:br>
              <a:rPr lang="de-DE" sz="1000" dirty="0">
                <a:latin typeface="Aptos Narrow" panose="020B0004020202020204" pitchFamily="34" charset="0"/>
              </a:rPr>
            </a:br>
            <a:r>
              <a:rPr lang="de-DE" sz="1000" b="1" dirty="0">
                <a:latin typeface="Aptos Narrow" panose="020B0004020202020204" pitchFamily="34" charset="0"/>
              </a:rPr>
              <a:t>Wichtigste Religionen</a:t>
            </a:r>
            <a:r>
              <a:rPr lang="de-DE" sz="1000" dirty="0">
                <a:latin typeface="Aptos Narrow" panose="020B0004020202020204" pitchFamily="34" charset="0"/>
              </a:rPr>
              <a:t>	Christentum (85 %), traditionelle Religionen (6,5 %) </a:t>
            </a:r>
          </a:p>
          <a:p>
            <a:pPr>
              <a:lnSpc>
                <a:spcPct val="110000"/>
              </a:lnSpc>
            </a:pPr>
            <a:r>
              <a:rPr lang="de-DE" sz="1000" b="1" dirty="0">
                <a:latin typeface="Aptos Narrow" panose="020B0004020202020204" pitchFamily="34" charset="0"/>
              </a:rPr>
              <a:t>Anteil ländlicher Bevölkerung</a:t>
            </a:r>
            <a:r>
              <a:rPr lang="de-DE" sz="1000" dirty="0">
                <a:latin typeface="Aptos Narrow" panose="020B0004020202020204" pitchFamily="34" charset="0"/>
              </a:rPr>
              <a:t>	61,2 %		</a:t>
            </a:r>
          </a:p>
          <a:p>
            <a:pPr>
              <a:lnSpc>
                <a:spcPct val="110000"/>
              </a:lnSpc>
            </a:pPr>
            <a:r>
              <a:rPr lang="de-DE" sz="1000" b="1" dirty="0">
                <a:latin typeface="Aptos Narrow" panose="020B0004020202020204" pitchFamily="34" charset="0"/>
              </a:rPr>
              <a:t>Anteil junger Menschen (&lt;15)</a:t>
            </a:r>
            <a:r>
              <a:rPr lang="de-DE" sz="1000" dirty="0">
                <a:latin typeface="Aptos Narrow" panose="020B0004020202020204" pitchFamily="34" charset="0"/>
              </a:rPr>
              <a:t>	40,4 %	</a:t>
            </a:r>
          </a:p>
        </p:txBody>
      </p:sp>
      <p:pic>
        <p:nvPicPr>
          <p:cNvPr id="14" name="Grafik 13"/>
          <p:cNvPicPr>
            <a:picLocks noChangeAspect="1"/>
          </p:cNvPicPr>
          <p:nvPr/>
        </p:nvPicPr>
        <p:blipFill rotWithShape="1">
          <a:blip r:embed="rId3" cstate="print">
            <a:extLst>
              <a:ext uri="{28A0092B-C50C-407E-A947-70E740481C1C}">
                <a14:useLocalDpi xmlns:a14="http://schemas.microsoft.com/office/drawing/2010/main" val="0"/>
              </a:ext>
            </a:extLst>
          </a:blip>
          <a:srcRect l="485" t="22761" r="1557" b="16780"/>
          <a:stretch/>
        </p:blipFill>
        <p:spPr>
          <a:xfrm>
            <a:off x="407988" y="1266073"/>
            <a:ext cx="5304835" cy="4502901"/>
          </a:xfrm>
          <a:prstGeom prst="rect">
            <a:avLst/>
          </a:prstGeom>
        </p:spPr>
      </p:pic>
      <p:sp>
        <p:nvSpPr>
          <p:cNvPr id="18" name="Textfeld 17"/>
          <p:cNvSpPr txBox="1"/>
          <p:nvPr/>
        </p:nvSpPr>
        <p:spPr>
          <a:xfrm>
            <a:off x="2903884" y="4223351"/>
            <a:ext cx="2057128" cy="369332"/>
          </a:xfrm>
          <a:prstGeom prst="rect">
            <a:avLst/>
          </a:prstGeom>
          <a:noFill/>
        </p:spPr>
        <p:txBody>
          <a:bodyPr wrap="square" rtlCol="0">
            <a:spAutoFit/>
          </a:bodyPr>
          <a:lstStyle/>
          <a:p>
            <a:r>
              <a:rPr lang="de-DE" b="1">
                <a:latin typeface="Aptos" panose="020B0004020202020204" pitchFamily="34" charset="0"/>
              </a:rPr>
              <a:t>Simbabwe</a:t>
            </a:r>
            <a:endParaRPr lang="de-DE" b="1" dirty="0">
              <a:latin typeface="Aptos" panose="020B0004020202020204" pitchFamily="34" charset="0"/>
            </a:endParaRPr>
          </a:p>
        </p:txBody>
      </p:sp>
      <p:pic>
        <p:nvPicPr>
          <p:cNvPr id="16" name="Grafik 15"/>
          <p:cNvPicPr>
            <a:picLocks noChangeAspect="1"/>
          </p:cNvPicPr>
          <p:nvPr/>
        </p:nvPicPr>
        <p:blipFill rotWithShape="1">
          <a:blip r:embed="rId4" cstate="print">
            <a:extLst>
              <a:ext uri="{28A0092B-C50C-407E-A947-70E740481C1C}">
                <a14:useLocalDpi xmlns:a14="http://schemas.microsoft.com/office/drawing/2010/main" val="0"/>
              </a:ext>
            </a:extLst>
          </a:blip>
          <a:srcRect t="13774" r="18474"/>
          <a:stretch/>
        </p:blipFill>
        <p:spPr>
          <a:xfrm>
            <a:off x="5843588" y="834500"/>
            <a:ext cx="4143791" cy="2918349"/>
          </a:xfrm>
          <a:prstGeom prst="rect">
            <a:avLst/>
          </a:prstGeom>
        </p:spPr>
      </p:pic>
      <p:sp>
        <p:nvSpPr>
          <p:cNvPr id="19" name="Rechteck 18">
            <a:extLst>
              <a:ext uri="{FF2B5EF4-FFF2-40B4-BE49-F238E27FC236}">
                <a16:creationId xmlns:a16="http://schemas.microsoft.com/office/drawing/2014/main" id="{5F1D274F-A85C-F691-6631-2C9ADAA6D543}"/>
              </a:ext>
            </a:extLst>
          </p:cNvPr>
          <p:cNvSpPr>
            <a:spLocks noChangeArrowheads="1"/>
          </p:cNvSpPr>
          <p:nvPr/>
        </p:nvSpPr>
        <p:spPr bwMode="auto">
          <a:xfrm>
            <a:off x="6806376" y="1036356"/>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a:latin typeface="Aptos" panose="020B0004020202020204" pitchFamily="34" charset="0"/>
              </a:rPr>
              <a:t>Sambia</a:t>
            </a:r>
            <a:endParaRPr lang="de-DE" altLang="de-DE" sz="1800" b="0" dirty="0">
              <a:latin typeface="Aptos" panose="020B00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5F1D274F-A85C-F691-6631-2C9ADAA6D543}"/>
              </a:ext>
            </a:extLst>
          </p:cNvPr>
          <p:cNvSpPr>
            <a:spLocks noChangeArrowheads="1"/>
          </p:cNvSpPr>
          <p:nvPr/>
        </p:nvSpPr>
        <p:spPr bwMode="auto">
          <a:xfrm>
            <a:off x="6240463" y="2638618"/>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a:latin typeface="Aptos" panose="020B0004020202020204" pitchFamily="34" charset="0"/>
              </a:rPr>
              <a:t>Botswana</a:t>
            </a:r>
            <a:endParaRPr lang="de-DE" altLang="de-DE" sz="1800" b="0" dirty="0">
              <a:latin typeface="Aptos" panose="020B0004020202020204" pitchFamily="34" charset="0"/>
              <a:cs typeface="Arial" panose="020B0604020202020204" pitchFamily="34" charset="0"/>
            </a:endParaRPr>
          </a:p>
        </p:txBody>
      </p:sp>
      <p:sp>
        <p:nvSpPr>
          <p:cNvPr id="21" name="Rechteck 20">
            <a:extLst>
              <a:ext uri="{FF2B5EF4-FFF2-40B4-BE49-F238E27FC236}">
                <a16:creationId xmlns:a16="http://schemas.microsoft.com/office/drawing/2014/main" id="{5F1D274F-A85C-F691-6631-2C9ADAA6D543}"/>
              </a:ext>
            </a:extLst>
          </p:cNvPr>
          <p:cNvSpPr>
            <a:spLocks noChangeArrowheads="1"/>
          </p:cNvSpPr>
          <p:nvPr/>
        </p:nvSpPr>
        <p:spPr bwMode="auto">
          <a:xfrm>
            <a:off x="6663372" y="3404036"/>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a:latin typeface="Aptos" panose="020B0004020202020204" pitchFamily="34" charset="0"/>
              </a:rPr>
              <a:t>Südafrika</a:t>
            </a:r>
            <a:endParaRPr lang="de-DE" altLang="de-DE" sz="1800" b="0" dirty="0">
              <a:latin typeface="Aptos" panose="020B00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5F1D274F-A85C-F691-6631-2C9ADAA6D543}"/>
              </a:ext>
            </a:extLst>
          </p:cNvPr>
          <p:cNvSpPr>
            <a:spLocks noChangeArrowheads="1"/>
          </p:cNvSpPr>
          <p:nvPr/>
        </p:nvSpPr>
        <p:spPr bwMode="auto">
          <a:xfrm>
            <a:off x="8507067" y="1781809"/>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a:latin typeface="Aptos" panose="020B0004020202020204" pitchFamily="34" charset="0"/>
              </a:rPr>
              <a:t>Mosambik</a:t>
            </a:r>
            <a:endParaRPr lang="de-DE" altLang="de-DE" sz="1800" b="0" dirty="0">
              <a:latin typeface="Aptos" panose="020B0004020202020204" pitchFamily="34" charset="0"/>
              <a:cs typeface="Arial" panose="020B0604020202020204" pitchFamily="34" charset="0"/>
            </a:endParaRPr>
          </a:p>
        </p:txBody>
      </p:sp>
      <p:grpSp>
        <p:nvGrpSpPr>
          <p:cNvPr id="23" name="Gruppieren 22">
            <a:extLst>
              <a:ext uri="{FF2B5EF4-FFF2-40B4-BE49-F238E27FC236}">
                <a16:creationId xmlns:a16="http://schemas.microsoft.com/office/drawing/2014/main" id="{459D9C6C-E64D-68AC-96D4-EE2CADDC95A9}"/>
              </a:ext>
            </a:extLst>
          </p:cNvPr>
          <p:cNvGrpSpPr/>
          <p:nvPr/>
        </p:nvGrpSpPr>
        <p:grpSpPr>
          <a:xfrm>
            <a:off x="8053478" y="1822036"/>
            <a:ext cx="90873" cy="90873"/>
            <a:chOff x="7058657" y="1304764"/>
            <a:chExt cx="90873" cy="90873"/>
          </a:xfrm>
        </p:grpSpPr>
        <p:sp>
          <p:nvSpPr>
            <p:cNvPr id="24" name="Ellipse 23">
              <a:extLst>
                <a:ext uri="{FF2B5EF4-FFF2-40B4-BE49-F238E27FC236}">
                  <a16:creationId xmlns:a16="http://schemas.microsoft.com/office/drawing/2014/main" id="{86D17CB0-6024-D5C7-0322-EB0735F93BBF}"/>
                </a:ext>
              </a:extLst>
            </p:cNvPr>
            <p:cNvSpPr/>
            <p:nvPr/>
          </p:nvSpPr>
          <p:spPr>
            <a:xfrm>
              <a:off x="7078886" y="1324932"/>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Ellipse 24">
              <a:extLst>
                <a:ext uri="{FF2B5EF4-FFF2-40B4-BE49-F238E27FC236}">
                  <a16:creationId xmlns:a16="http://schemas.microsoft.com/office/drawing/2014/main" id="{A41702AC-46DE-926D-28A9-735F4734E7E7}"/>
                </a:ext>
              </a:extLst>
            </p:cNvPr>
            <p:cNvSpPr/>
            <p:nvPr/>
          </p:nvSpPr>
          <p:spPr>
            <a:xfrm>
              <a:off x="7058657" y="1304764"/>
              <a:ext cx="90873" cy="908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6" name="Rechteck 25">
            <a:extLst>
              <a:ext uri="{FF2B5EF4-FFF2-40B4-BE49-F238E27FC236}">
                <a16:creationId xmlns:a16="http://schemas.microsoft.com/office/drawing/2014/main" id="{5F1D274F-A85C-F691-6631-2C9ADAA6D543}"/>
              </a:ext>
            </a:extLst>
          </p:cNvPr>
          <p:cNvSpPr>
            <a:spLocks noChangeArrowheads="1"/>
          </p:cNvSpPr>
          <p:nvPr/>
        </p:nvSpPr>
        <p:spPr bwMode="auto">
          <a:xfrm>
            <a:off x="7450565" y="1671789"/>
            <a:ext cx="1063084"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a:latin typeface="Aptos" panose="020B0004020202020204" pitchFamily="34" charset="0"/>
              </a:rPr>
              <a:t>Harare</a:t>
            </a:r>
            <a:endParaRPr lang="de-DE" altLang="de-DE" sz="1200" dirty="0">
              <a:latin typeface="Aptos" panose="020B0004020202020204" pitchFamily="34" charset="0"/>
              <a:cs typeface="Arial" panose="020B0604020202020204" pitchFamily="34" charset="0"/>
            </a:endParaRPr>
          </a:p>
        </p:txBody>
      </p:sp>
      <p:sp>
        <p:nvSpPr>
          <p:cNvPr id="27" name="Ellipse 26">
            <a:extLst>
              <a:ext uri="{FF2B5EF4-FFF2-40B4-BE49-F238E27FC236}">
                <a16:creationId xmlns:a16="http://schemas.microsoft.com/office/drawing/2014/main" id="{A32EE294-C1E1-D478-C839-1F7444C1818E}"/>
              </a:ext>
            </a:extLst>
          </p:cNvPr>
          <p:cNvSpPr/>
          <p:nvPr/>
        </p:nvSpPr>
        <p:spPr>
          <a:xfrm>
            <a:off x="7927148" y="2090131"/>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Rechteck 27">
            <a:extLst>
              <a:ext uri="{FF2B5EF4-FFF2-40B4-BE49-F238E27FC236}">
                <a16:creationId xmlns:a16="http://schemas.microsoft.com/office/drawing/2014/main" id="{5F1D274F-A85C-F691-6631-2C9ADAA6D543}"/>
              </a:ext>
            </a:extLst>
          </p:cNvPr>
          <p:cNvSpPr>
            <a:spLocks noChangeArrowheads="1"/>
          </p:cNvSpPr>
          <p:nvPr/>
        </p:nvSpPr>
        <p:spPr bwMode="auto">
          <a:xfrm>
            <a:off x="7282021" y="1918420"/>
            <a:ext cx="1455755"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err="1">
                <a:latin typeface="Aptos" panose="020B0004020202020204" pitchFamily="34" charset="0"/>
              </a:rPr>
              <a:t>Mbizwo</a:t>
            </a:r>
            <a:endParaRPr lang="de-DE" altLang="de-DE" sz="1200" dirty="0">
              <a:latin typeface="Aptos" panose="020B0004020202020204" pitchFamily="34" charset="0"/>
              <a:cs typeface="Arial" panose="020B0604020202020204" pitchFamily="34" charset="0"/>
            </a:endParaRPr>
          </a:p>
        </p:txBody>
      </p:sp>
      <p:sp>
        <p:nvSpPr>
          <p:cNvPr id="29" name="Textfeld 28"/>
          <p:cNvSpPr txBox="1"/>
          <p:nvPr/>
        </p:nvSpPr>
        <p:spPr>
          <a:xfrm>
            <a:off x="7282021" y="2253652"/>
            <a:ext cx="2057128" cy="369332"/>
          </a:xfrm>
          <a:prstGeom prst="rect">
            <a:avLst/>
          </a:prstGeom>
          <a:noFill/>
        </p:spPr>
        <p:txBody>
          <a:bodyPr wrap="square" rtlCol="0">
            <a:spAutoFit/>
          </a:bodyPr>
          <a:lstStyle/>
          <a:p>
            <a:r>
              <a:rPr lang="de-DE" b="1">
                <a:latin typeface="Aptos" panose="020B0004020202020204" pitchFamily="34" charset="0"/>
              </a:rPr>
              <a:t>Simbabwe</a:t>
            </a:r>
            <a:endParaRPr lang="de-DE" b="1" dirty="0">
              <a:latin typeface="Aptos" panose="020B0004020202020204" pitchFamily="34" charset="0"/>
            </a:endParaRPr>
          </a:p>
        </p:txBody>
      </p:sp>
      <p:sp>
        <p:nvSpPr>
          <p:cNvPr id="2" name="Textplatzhalter 1"/>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301440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l="13952" t="2833" r="5666" b="29120"/>
          <a:stretch/>
        </p:blipFill>
        <p:spPr>
          <a:xfrm>
            <a:off x="-8877" y="-17755"/>
            <a:ext cx="12215674" cy="6897949"/>
          </a:xfrm>
          <a:prstGeom prst="rect">
            <a:avLst/>
          </a:prstGeom>
        </p:spPr>
      </p:pic>
      <p:sp>
        <p:nvSpPr>
          <p:cNvPr id="6" name="Titel 1">
            <a:extLst>
              <a:ext uri="{FF2B5EF4-FFF2-40B4-BE49-F238E27FC236}">
                <a16:creationId xmlns:a16="http://schemas.microsoft.com/office/drawing/2014/main" id="{750CA07D-FCB9-B418-E3B4-1989EEAACF16}"/>
              </a:ext>
            </a:extLst>
          </p:cNvPr>
          <p:cNvSpPr txBox="1">
            <a:spLocks/>
          </p:cNvSpPr>
          <p:nvPr/>
        </p:nvSpPr>
        <p:spPr>
          <a:xfrm>
            <a:off x="407987" y="368300"/>
            <a:ext cx="6757311" cy="913359"/>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Spendenkonto</a:t>
            </a:r>
          </a:p>
        </p:txBody>
      </p:sp>
      <p:sp>
        <p:nvSpPr>
          <p:cNvPr id="7" name="Rechteck 5">
            <a:extLst>
              <a:ext uri="{FF2B5EF4-FFF2-40B4-BE49-F238E27FC236}">
                <a16:creationId xmlns:a16="http://schemas.microsoft.com/office/drawing/2014/main" id="{23DF8E4A-19C3-41EF-AA33-E4ABD84CD806}"/>
              </a:ext>
            </a:extLst>
          </p:cNvPr>
          <p:cNvSpPr>
            <a:spLocks noChangeArrowheads="1"/>
          </p:cNvSpPr>
          <p:nvPr/>
        </p:nvSpPr>
        <p:spPr bwMode="auto">
          <a:xfrm>
            <a:off x="407988" y="1700680"/>
            <a:ext cx="594042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defRPr/>
            </a:pPr>
            <a:r>
              <a:rPr lang="de-DE" altLang="de-DE" sz="3000" dirty="0">
                <a:solidFill>
                  <a:schemeClr val="bg1"/>
                </a:solidFill>
                <a:latin typeface="Aptos Narrow" panose="020B0004020202020204" pitchFamily="34" charset="0"/>
              </a:rPr>
              <a:t>Bank für Kirche und Diakonie</a:t>
            </a:r>
          </a:p>
          <a:p>
            <a:pPr eaLnBrk="1" hangingPunct="1">
              <a:lnSpc>
                <a:spcPct val="110000"/>
              </a:lnSpc>
              <a:defRPr/>
            </a:pPr>
            <a:r>
              <a:rPr lang="de-DE" altLang="de-DE" sz="3000" dirty="0">
                <a:solidFill>
                  <a:schemeClr val="bg1"/>
                </a:solidFill>
                <a:latin typeface="Aptos Narrow" panose="020B0004020202020204" pitchFamily="34" charset="0"/>
              </a:rPr>
              <a:t>IBAN: DE10 1006 1006 0500 5005 00</a:t>
            </a:r>
          </a:p>
        </p:txBody>
      </p:sp>
      <p:sp>
        <p:nvSpPr>
          <p:cNvPr id="3" name="Textplatzhalter 2"/>
          <p:cNvSpPr>
            <a:spLocks noGrp="1"/>
          </p:cNvSpPr>
          <p:nvPr>
            <p:ph type="body" sz="quarter" idx="12"/>
          </p:nvPr>
        </p:nvSpPr>
        <p:spPr/>
        <p:txBody>
          <a:bodyPr/>
          <a:lstStyle/>
          <a:p>
            <a:endParaRPr lang="de-DE"/>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994" y="6135036"/>
            <a:ext cx="1021353" cy="428400"/>
          </a:xfrm>
          <a:prstGeom prst="rect">
            <a:avLst/>
          </a:prstGeom>
        </p:spPr>
      </p:pic>
    </p:spTree>
    <p:extLst>
      <p:ext uri="{BB962C8B-B14F-4D97-AF65-F5344CB8AC3E}">
        <p14:creationId xmlns:p14="http://schemas.microsoft.com/office/powerpoint/2010/main" val="2485401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6099176" y="3898965"/>
            <a:ext cx="5684837" cy="200342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800" dirty="0">
                <a:latin typeface="Aptos" panose="020B0004020202020204" pitchFamily="34" charset="0"/>
              </a:rPr>
              <a:t>Simbabwe bedeutet in der Sprache der </a:t>
            </a:r>
            <a:r>
              <a:rPr lang="de-DE" sz="1800" dirty="0" err="1">
                <a:latin typeface="Aptos" panose="020B0004020202020204" pitchFamily="34" charset="0"/>
              </a:rPr>
              <a:t>Shona</a:t>
            </a:r>
            <a:r>
              <a:rPr lang="de-DE" sz="1800" dirty="0">
                <a:latin typeface="Aptos" panose="020B0004020202020204" pitchFamily="34" charset="0"/>
              </a:rPr>
              <a:t>, der größten Bevölkerungsgruppe, „Häuser aus Stein“. Der Name geht auf die monumentalen Steinbauten von Great Zimbabwe zurück, einer komplexen städtischen Anlage aus dem 11.–15. Jahrhundert. Zusammen mit den Victoria-Wasserfällen zählt sie zu den bedeutendsten Sehenswürdigkeiten des Landes.</a:t>
            </a:r>
          </a:p>
        </p:txBody>
      </p:sp>
      <p:pic>
        <p:nvPicPr>
          <p:cNvPr id="4" name="Grafik 3"/>
          <p:cNvPicPr>
            <a:picLocks noChangeAspect="1"/>
          </p:cNvPicPr>
          <p:nvPr/>
        </p:nvPicPr>
        <p:blipFill rotWithShape="1">
          <a:blip r:embed="rId2">
            <a:extLst>
              <a:ext uri="{28A0092B-C50C-407E-A947-70E740481C1C}">
                <a14:useLocalDpi xmlns:a14="http://schemas.microsoft.com/office/drawing/2010/main" val="0"/>
              </a:ext>
            </a:extLst>
          </a:blip>
          <a:srcRect t="18934"/>
          <a:stretch/>
        </p:blipFill>
        <p:spPr>
          <a:xfrm>
            <a:off x="6096000" y="825622"/>
            <a:ext cx="5688012" cy="2974127"/>
          </a:xfrm>
          <a:prstGeom prst="rect">
            <a:avLst/>
          </a:prstGeom>
        </p:spPr>
      </p:pic>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l="7103" t="12979" r="28500"/>
          <a:stretch/>
        </p:blipFill>
        <p:spPr>
          <a:xfrm>
            <a:off x="412887" y="371475"/>
            <a:ext cx="5538651" cy="5613400"/>
          </a:xfrm>
          <a:prstGeom prst="rect">
            <a:avLst/>
          </a:prstGeom>
        </p:spPr>
      </p:pic>
    </p:spTree>
    <p:extLst>
      <p:ext uri="{BB962C8B-B14F-4D97-AF65-F5344CB8AC3E}">
        <p14:creationId xmlns:p14="http://schemas.microsoft.com/office/powerpoint/2010/main" val="169198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7724503" y="368300"/>
            <a:ext cx="4059510" cy="392430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Das heutige Simbabwe ist seit etwa 2.000 Jahren besiedelt. Als Great Zimbabwe errichtet wurde, war es ein blühendes Handelsreich. </a:t>
            </a:r>
          </a:p>
          <a:p>
            <a:pPr marL="0" indent="0">
              <a:lnSpc>
                <a:spcPct val="100000"/>
              </a:lnSpc>
              <a:spcBef>
                <a:spcPts val="0"/>
              </a:spcBef>
              <a:spcAft>
                <a:spcPts val="600"/>
              </a:spcAft>
              <a:buNone/>
            </a:pPr>
            <a:r>
              <a:rPr lang="de-DE" sz="1800" dirty="0">
                <a:latin typeface="Aptos" panose="020B0004020202020204" pitchFamily="34" charset="0"/>
              </a:rPr>
              <a:t>Ab 1890 wurde das Gebiet von </a:t>
            </a:r>
            <a:r>
              <a:rPr lang="de-DE" sz="1800" dirty="0" err="1">
                <a:latin typeface="Aptos" panose="020B0004020202020204" pitchFamily="34" charset="0"/>
              </a:rPr>
              <a:t>briti-schen</a:t>
            </a:r>
            <a:r>
              <a:rPr lang="de-DE" sz="1800" dirty="0">
                <a:latin typeface="Aptos" panose="020B0004020202020204" pitchFamily="34" charset="0"/>
              </a:rPr>
              <a:t> Eroberern ausgebeutet, 1923 zur britischen Kolonie Südrhodesien erklärt. </a:t>
            </a:r>
          </a:p>
          <a:p>
            <a:pPr marL="0" indent="0">
              <a:lnSpc>
                <a:spcPct val="100000"/>
              </a:lnSpc>
              <a:spcBef>
                <a:spcPts val="0"/>
              </a:spcBef>
              <a:spcAft>
                <a:spcPts val="600"/>
              </a:spcAft>
              <a:buNone/>
            </a:pPr>
            <a:r>
              <a:rPr lang="de-DE" sz="1800" dirty="0">
                <a:latin typeface="Aptos" panose="020B0004020202020204" pitchFamily="34" charset="0"/>
              </a:rPr>
              <a:t>Der antikoloniale Befreiungskampf, oft als </a:t>
            </a:r>
            <a:r>
              <a:rPr lang="de-DE" sz="1800" dirty="0" err="1">
                <a:latin typeface="Aptos" panose="020B0004020202020204" pitchFamily="34" charset="0"/>
              </a:rPr>
              <a:t>Chimurenga</a:t>
            </a:r>
            <a:r>
              <a:rPr lang="de-DE" sz="1800" dirty="0">
                <a:latin typeface="Aptos" panose="020B0004020202020204" pitchFamily="34" charset="0"/>
              </a:rPr>
              <a:t> bezeichnet, führte 1980 zur Unabhängigkeit. Danach regierte der ehemalige Freiheitskämpfer Robert Mugabe das Land fast vier Jahrzehnte lang, zunächst demokratisch, ab etwa 2000 zunehmend autoritär.</a:t>
            </a:r>
          </a:p>
          <a:p>
            <a:pPr marL="0" indent="0">
              <a:lnSpc>
                <a:spcPct val="100000"/>
              </a:lnSpc>
              <a:buNone/>
            </a:pPr>
            <a:endParaRPr lang="de-DE" sz="1800" dirty="0">
              <a:latin typeface="Aptos" panose="020B0004020202020204" pitchFamily="34" charset="0"/>
            </a:endParaRP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l="5785" r="5824"/>
          <a:stretch/>
        </p:blipFill>
        <p:spPr>
          <a:xfrm>
            <a:off x="1198307" y="3366480"/>
            <a:ext cx="3499292" cy="2627312"/>
          </a:xfrm>
          <a:prstGeom prst="rect">
            <a:avLst/>
          </a:prstGeom>
        </p:spPr>
      </p:pic>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839495" y="367919"/>
            <a:ext cx="2732879" cy="4137375"/>
          </a:xfrm>
          <a:prstGeom prst="rect">
            <a:avLst/>
          </a:prstGeom>
        </p:spPr>
      </p:pic>
      <p:pic>
        <p:nvPicPr>
          <p:cNvPr id="7" name="Grafik 6">
            <a:extLst>
              <a:ext uri="{FF2B5EF4-FFF2-40B4-BE49-F238E27FC236}">
                <a16:creationId xmlns:a16="http://schemas.microsoft.com/office/drawing/2014/main" id="{37987FA6-FAB1-42AA-2BCF-7B9CCF1FDFDE}"/>
              </a:ext>
            </a:extLst>
          </p:cNvPr>
          <p:cNvPicPr>
            <a:picLocks noChangeAspect="1"/>
          </p:cNvPicPr>
          <p:nvPr/>
        </p:nvPicPr>
        <p:blipFill>
          <a:blip r:embed="rId4">
            <a:extLst>
              <a:ext uri="{28A0092B-C50C-407E-A947-70E740481C1C}">
                <a14:useLocalDpi xmlns:a14="http://schemas.microsoft.com/office/drawing/2010/main" val="0"/>
              </a:ext>
            </a:extLst>
          </a:blip>
          <a:srcRect l="6579" r="3171"/>
          <a:stretch>
            <a:fillRect/>
          </a:stretch>
        </p:blipFill>
        <p:spPr>
          <a:xfrm>
            <a:off x="407988" y="367919"/>
            <a:ext cx="4289611" cy="2851096"/>
          </a:xfrm>
          <a:prstGeom prst="rect">
            <a:avLst/>
          </a:prstGeom>
        </p:spPr>
      </p:pic>
    </p:spTree>
    <p:extLst>
      <p:ext uri="{BB962C8B-B14F-4D97-AF65-F5344CB8AC3E}">
        <p14:creationId xmlns:p14="http://schemas.microsoft.com/office/powerpoint/2010/main" val="362496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368299"/>
            <a:ext cx="5688012" cy="200342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Seit dem Sturz Robert Mugabes 2017 durch einen Militärputsch ist Emmerson Mnangagwa Präsident der Republik Simbabwe. Wahlen finden formal statt. </a:t>
            </a:r>
          </a:p>
          <a:p>
            <a:pPr marL="0" indent="0">
              <a:lnSpc>
                <a:spcPct val="100000"/>
              </a:lnSpc>
              <a:spcBef>
                <a:spcPts val="0"/>
              </a:spcBef>
              <a:spcAft>
                <a:spcPts val="600"/>
              </a:spcAft>
              <a:buNone/>
            </a:pPr>
            <a:r>
              <a:rPr lang="de-DE" sz="1800" dirty="0">
                <a:latin typeface="Aptos" panose="020B0004020202020204" pitchFamily="34" charset="0"/>
              </a:rPr>
              <a:t>Menschenrechtsorganisationen beanstanden jedoch Einschränkungen von </a:t>
            </a:r>
            <a:r>
              <a:rPr lang="de-DE" sz="1800" dirty="0" err="1">
                <a:latin typeface="Aptos" panose="020B0004020202020204" pitchFamily="34" charset="0"/>
              </a:rPr>
              <a:t>Versammlungs</a:t>
            </a:r>
            <a:r>
              <a:rPr lang="de-DE" sz="1800" dirty="0">
                <a:latin typeface="Aptos" panose="020B0004020202020204" pitchFamily="34" charset="0"/>
              </a:rPr>
              <a:t>‑ und Meinungs-freiheit, Übergriffe gegen Oppositionelle, willkürliche Verhaftungen sowie zunehmende Einschränkungen zivilgesellschaftlicher Räume. </a:t>
            </a:r>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6473" r="6322"/>
          <a:stretch/>
        </p:blipFill>
        <p:spPr>
          <a:xfrm>
            <a:off x="407988" y="2786743"/>
            <a:ext cx="5696721" cy="3198132"/>
          </a:xfrm>
          <a:prstGeom prst="rect">
            <a:avLst/>
          </a:prstGeom>
        </p:spPr>
      </p:pic>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r="20430"/>
          <a:stretch/>
        </p:blipFill>
        <p:spPr>
          <a:xfrm>
            <a:off x="6240463" y="368299"/>
            <a:ext cx="5533526" cy="4621711"/>
          </a:xfrm>
          <a:prstGeom prst="rect">
            <a:avLst/>
          </a:prstGeom>
        </p:spPr>
      </p:pic>
    </p:spTree>
    <p:extLst>
      <p:ext uri="{BB962C8B-B14F-4D97-AF65-F5344CB8AC3E}">
        <p14:creationId xmlns:p14="http://schemas.microsoft.com/office/powerpoint/2010/main" val="1340425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396876" y="3865186"/>
            <a:ext cx="5543550" cy="132752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Obwohl sich die Trinkwasserversorgung in Simbabwe </a:t>
            </a:r>
          </a:p>
          <a:p>
            <a:pPr marL="0" indent="0">
              <a:lnSpc>
                <a:spcPct val="100000"/>
              </a:lnSpc>
              <a:spcBef>
                <a:spcPts val="0"/>
              </a:spcBef>
              <a:spcAft>
                <a:spcPts val="600"/>
              </a:spcAft>
              <a:buNone/>
            </a:pPr>
            <a:r>
              <a:rPr lang="de-DE" sz="1800" dirty="0">
                <a:latin typeface="Aptos" panose="020B0004020202020204" pitchFamily="34" charset="0"/>
              </a:rPr>
              <a:t>in den letzten Jahrzehnten deutlich verbessert hat, ist die Qualität und Verfügbarkeit von Wasser immer noch regional stark unterschiedlich.</a:t>
            </a:r>
          </a:p>
          <a:p>
            <a:pPr marL="0" indent="0">
              <a:lnSpc>
                <a:spcPct val="100000"/>
              </a:lnSpc>
              <a:spcBef>
                <a:spcPts val="0"/>
              </a:spcBef>
              <a:spcAft>
                <a:spcPts val="600"/>
              </a:spcAft>
              <a:buNone/>
            </a:pPr>
            <a:r>
              <a:rPr lang="de-DE" sz="1800" dirty="0">
                <a:latin typeface="Aptos" panose="020B0004020202020204" pitchFamily="34" charset="0"/>
              </a:rPr>
              <a:t>Viele Menschen auf dem Land sind nach wie vor auf Bohrlöcher, Handpumpen, Quellfassungen oder Regen-</a:t>
            </a:r>
            <a:r>
              <a:rPr lang="de-DE" sz="1800" dirty="0" err="1">
                <a:latin typeface="Aptos" panose="020B0004020202020204" pitchFamily="34" charset="0"/>
              </a:rPr>
              <a:t>wassernutzung</a:t>
            </a:r>
            <a:r>
              <a:rPr lang="de-DE" sz="1800" dirty="0">
                <a:latin typeface="Aptos" panose="020B0004020202020204" pitchFamily="34" charset="0"/>
              </a:rPr>
              <a:t> angewiesen. Die Klimakrise verschärft Wasserknappheit und -unsicherheit zusätzlich.</a:t>
            </a:r>
          </a:p>
          <a:p>
            <a:pPr marL="0" indent="0">
              <a:lnSpc>
                <a:spcPct val="100000"/>
              </a:lnSpc>
              <a:buNone/>
            </a:pPr>
            <a:r>
              <a:rPr lang="de-DE" sz="1800" dirty="0">
                <a:latin typeface="Aptos" panose="020B0004020202020204" pitchFamily="34" charset="0"/>
              </a:rPr>
              <a:t> </a:t>
            </a: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t="9625"/>
          <a:stretch/>
        </p:blipFill>
        <p:spPr>
          <a:xfrm>
            <a:off x="407988" y="374468"/>
            <a:ext cx="5543550" cy="3341869"/>
          </a:xfrm>
          <a:prstGeom prst="rect">
            <a:avLst/>
          </a:prstGeom>
        </p:spPr>
      </p:pic>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r="12872"/>
          <a:stretch/>
        </p:blipFill>
        <p:spPr>
          <a:xfrm>
            <a:off x="6096001" y="3860799"/>
            <a:ext cx="3472205" cy="2628899"/>
          </a:xfrm>
          <a:prstGeom prst="rect">
            <a:avLst/>
          </a:prstGeom>
        </p:spPr>
      </p:pic>
      <p:pic>
        <p:nvPicPr>
          <p:cNvPr id="12" name="Grafik 11"/>
          <p:cNvPicPr>
            <a:picLocks noChangeAspect="1"/>
          </p:cNvPicPr>
          <p:nvPr/>
        </p:nvPicPr>
        <p:blipFill rotWithShape="1">
          <a:blip r:embed="rId4" cstate="print">
            <a:extLst>
              <a:ext uri="{28A0092B-C50C-407E-A947-70E740481C1C}">
                <a14:useLocalDpi xmlns:a14="http://schemas.microsoft.com/office/drawing/2010/main" val="0"/>
              </a:ext>
            </a:extLst>
          </a:blip>
          <a:srcRect t="28700"/>
          <a:stretch/>
        </p:blipFill>
        <p:spPr>
          <a:xfrm>
            <a:off x="6096001" y="1000240"/>
            <a:ext cx="5688013" cy="2716098"/>
          </a:xfrm>
          <a:prstGeom prst="rect">
            <a:avLst/>
          </a:prstGeom>
        </p:spPr>
      </p:pic>
    </p:spTree>
    <p:extLst>
      <p:ext uri="{BB962C8B-B14F-4D97-AF65-F5344CB8AC3E}">
        <p14:creationId xmlns:p14="http://schemas.microsoft.com/office/powerpoint/2010/main" val="651163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18241" y="674600"/>
            <a:ext cx="3887787" cy="178579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Auch die Bewohnerinnen und </a:t>
            </a:r>
            <a:r>
              <a:rPr lang="de-DE" sz="1800" dirty="0" err="1">
                <a:latin typeface="Aptos" panose="020B0004020202020204" pitchFamily="34" charset="0"/>
              </a:rPr>
              <a:t>Bewoh-ner</a:t>
            </a:r>
            <a:r>
              <a:rPr lang="de-DE" sz="1800" dirty="0">
                <a:latin typeface="Aptos" panose="020B0004020202020204" pitchFamily="34" charset="0"/>
              </a:rPr>
              <a:t> des Dorfes </a:t>
            </a:r>
            <a:r>
              <a:rPr lang="de-DE" sz="1800" dirty="0" err="1">
                <a:latin typeface="Aptos" panose="020B0004020202020204" pitchFamily="34" charset="0"/>
              </a:rPr>
              <a:t>Mbizwo</a:t>
            </a:r>
            <a:r>
              <a:rPr lang="de-DE" sz="1800" dirty="0">
                <a:latin typeface="Aptos" panose="020B0004020202020204" pitchFamily="34" charset="0"/>
              </a:rPr>
              <a:t> im Zentrum Simbabwes haben mit der zunehmen-den Trockenheit zu kämpfen. Da der Grundwasserspiegel hier sehr tief liegt, konnten sie keine Brunnen bauen. </a:t>
            </a: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t="15441"/>
          <a:stretch/>
        </p:blipFill>
        <p:spPr>
          <a:xfrm>
            <a:off x="418241" y="2565400"/>
            <a:ext cx="3887787" cy="2465598"/>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1" b="363"/>
          <a:stretch/>
        </p:blipFill>
        <p:spPr>
          <a:xfrm>
            <a:off x="4445364" y="368299"/>
            <a:ext cx="3743325" cy="5616575"/>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8025" y="1268413"/>
            <a:ext cx="3445735" cy="2305050"/>
          </a:xfrm>
          <a:prstGeom prst="rect">
            <a:avLst/>
          </a:prstGeom>
        </p:spPr>
      </p:pic>
      <p:sp>
        <p:nvSpPr>
          <p:cNvPr id="13" name="Textplatzhalter 4">
            <a:extLst>
              <a:ext uri="{FF2B5EF4-FFF2-40B4-BE49-F238E27FC236}">
                <a16:creationId xmlns:a16="http://schemas.microsoft.com/office/drawing/2014/main" id="{6E88900F-37AE-90BA-B90F-7611E5953E72}"/>
              </a:ext>
            </a:extLst>
          </p:cNvPr>
          <p:cNvSpPr txBox="1">
            <a:spLocks/>
          </p:cNvSpPr>
          <p:nvPr/>
        </p:nvSpPr>
        <p:spPr>
          <a:xfrm>
            <a:off x="8338278" y="3681413"/>
            <a:ext cx="3435482" cy="241378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Und weil der Regen durch den Klimawandel nur noch </a:t>
            </a:r>
            <a:r>
              <a:rPr lang="de-DE" sz="1800" dirty="0" err="1">
                <a:latin typeface="Aptos" panose="020B0004020202020204" pitchFamily="34" charset="0"/>
              </a:rPr>
              <a:t>unregel</a:t>
            </a:r>
            <a:r>
              <a:rPr lang="de-DE" sz="1800" dirty="0">
                <a:latin typeface="Aptos" panose="020B0004020202020204" pitchFamily="34" charset="0"/>
              </a:rPr>
              <a:t>-mäßig fällt, ernteten sie immer weniger.</a:t>
            </a:r>
          </a:p>
        </p:txBody>
      </p:sp>
    </p:spTree>
    <p:extLst>
      <p:ext uri="{BB962C8B-B14F-4D97-AF65-F5344CB8AC3E}">
        <p14:creationId xmlns:p14="http://schemas.microsoft.com/office/powerpoint/2010/main" val="3360828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396876" y="3824288"/>
            <a:ext cx="5543550" cy="198355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Unterstützung erhalten die Menschen in </a:t>
            </a:r>
            <a:r>
              <a:rPr lang="de-DE" sz="1800" dirty="0" err="1">
                <a:latin typeface="Aptos" panose="020B0004020202020204" pitchFamily="34" charset="0"/>
              </a:rPr>
              <a:t>Mbizwo</a:t>
            </a:r>
            <a:r>
              <a:rPr lang="de-DE" sz="1800" dirty="0">
                <a:latin typeface="Aptos" panose="020B0004020202020204" pitchFamily="34" charset="0"/>
              </a:rPr>
              <a:t> seit 2021 von der Methodistischen </a:t>
            </a:r>
            <a:r>
              <a:rPr lang="de-DE" sz="1800" dirty="0" err="1">
                <a:latin typeface="Aptos" panose="020B0004020202020204" pitchFamily="34" charset="0"/>
              </a:rPr>
              <a:t>Entwicklungsorganisa-tion</a:t>
            </a:r>
            <a:r>
              <a:rPr lang="de-DE" sz="1800" dirty="0">
                <a:latin typeface="Aptos" panose="020B0004020202020204" pitchFamily="34" charset="0"/>
              </a:rPr>
              <a:t> MEDRA. Bei Projektbeginn stießen von MEDRA beauftragte Ingenieure bei einer Probebohrung </a:t>
            </a:r>
            <a:r>
              <a:rPr lang="de-DE" sz="1800">
                <a:latin typeface="Aptos" panose="020B0004020202020204" pitchFamily="34" charset="0"/>
              </a:rPr>
              <a:t>auf Wasservorkommen </a:t>
            </a:r>
            <a:r>
              <a:rPr lang="de-DE" sz="1800" dirty="0">
                <a:latin typeface="Aptos" panose="020B0004020202020204" pitchFamily="34" charset="0"/>
              </a:rPr>
              <a:t>in über 100 Meter Tiefe. Sie errichteten daraufhin einen Tiefbrunnen. Doch das Pumpen per Hand erforderte viel Kraft.</a:t>
            </a: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r="6306"/>
          <a:stretch/>
        </p:blipFill>
        <p:spPr>
          <a:xfrm>
            <a:off x="6104714" y="2420938"/>
            <a:ext cx="2542897" cy="4068762"/>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68300"/>
            <a:ext cx="2555875" cy="1916906"/>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3894" y="3429000"/>
            <a:ext cx="2987676" cy="1992908"/>
          </a:xfrm>
          <a:prstGeom prst="rect">
            <a:avLst/>
          </a:prstGeom>
        </p:spPr>
      </p:pic>
      <p:sp>
        <p:nvSpPr>
          <p:cNvPr id="13" name="Textplatzhalter 4">
            <a:extLst>
              <a:ext uri="{FF2B5EF4-FFF2-40B4-BE49-F238E27FC236}">
                <a16:creationId xmlns:a16="http://schemas.microsoft.com/office/drawing/2014/main" id="{6E88900F-37AE-90BA-B90F-7611E5953E72}"/>
              </a:ext>
            </a:extLst>
          </p:cNvPr>
          <p:cNvSpPr txBox="1">
            <a:spLocks/>
          </p:cNvSpPr>
          <p:nvPr/>
        </p:nvSpPr>
        <p:spPr>
          <a:xfrm>
            <a:off x="8796338" y="375226"/>
            <a:ext cx="2987676" cy="254214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Deshalb vereinbarte MEDRA mit der Dorfgemeinschaft, auch eine solarbetriebene Pumpe sowie eine Wasser-stelle mit zwei Zapfhähnen </a:t>
            </a:r>
          </a:p>
          <a:p>
            <a:pPr marL="0" indent="0">
              <a:lnSpc>
                <a:spcPct val="100000"/>
              </a:lnSpc>
              <a:spcBef>
                <a:spcPts val="0"/>
              </a:spcBef>
              <a:buNone/>
            </a:pPr>
            <a:r>
              <a:rPr lang="de-DE" sz="1800" dirty="0">
                <a:latin typeface="Aptos" panose="020B0004020202020204" pitchFamily="34" charset="0"/>
              </a:rPr>
              <a:t>zu installieren – neben zwei Wassertanks und einem Rohrleitungssystem für den neuen Gemeinschaftsgarten. </a:t>
            </a:r>
          </a:p>
        </p:txBody>
      </p:sp>
      <p:pic>
        <p:nvPicPr>
          <p:cNvPr id="8" name="Grafik 7"/>
          <p:cNvPicPr>
            <a:picLocks noChangeAspect="1"/>
          </p:cNvPicPr>
          <p:nvPr/>
        </p:nvPicPr>
        <p:blipFill rotWithShape="1">
          <a:blip r:embed="rId5" cstate="print">
            <a:extLst>
              <a:ext uri="{28A0092B-C50C-407E-A947-70E740481C1C}">
                <a14:useLocalDpi xmlns:a14="http://schemas.microsoft.com/office/drawing/2010/main" val="0"/>
              </a:ext>
            </a:extLst>
          </a:blip>
          <a:srcRect t="9807"/>
          <a:stretch/>
        </p:blipFill>
        <p:spPr>
          <a:xfrm>
            <a:off x="407988" y="377072"/>
            <a:ext cx="5550396" cy="3304341"/>
          </a:xfrm>
          <a:prstGeom prst="rect">
            <a:avLst/>
          </a:prstGeom>
        </p:spPr>
      </p:pic>
    </p:spTree>
    <p:extLst>
      <p:ext uri="{BB962C8B-B14F-4D97-AF65-F5344CB8AC3E}">
        <p14:creationId xmlns:p14="http://schemas.microsoft.com/office/powerpoint/2010/main" val="206833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396876" y="3933825"/>
            <a:ext cx="3794407" cy="222492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Die Dorfbewohnerinnen und </a:t>
            </a:r>
          </a:p>
          <a:p>
            <a:pPr marL="0" indent="0">
              <a:lnSpc>
                <a:spcPct val="100000"/>
              </a:lnSpc>
              <a:spcBef>
                <a:spcPts val="0"/>
              </a:spcBef>
              <a:buNone/>
            </a:pPr>
            <a:r>
              <a:rPr lang="de-DE" sz="1800" dirty="0">
                <a:latin typeface="Aptos" panose="020B0004020202020204" pitchFamily="34" charset="0"/>
              </a:rPr>
              <a:t>-bewohner mussten beim Bau mithelfen. Außerdem zahlt jede Familie einen US-Dollar im Monat, </a:t>
            </a:r>
          </a:p>
          <a:p>
            <a:pPr marL="0" indent="0">
              <a:lnSpc>
                <a:spcPct val="100000"/>
              </a:lnSpc>
              <a:spcBef>
                <a:spcPts val="0"/>
              </a:spcBef>
              <a:buNone/>
            </a:pPr>
            <a:r>
              <a:rPr lang="de-DE" sz="1800" dirty="0">
                <a:latin typeface="Aptos" panose="020B0004020202020204" pitchFamily="34" charset="0"/>
              </a:rPr>
              <a:t>um notwendige Reparaturen zu finanzieren. Und ein gewähltes Wasserkomitee kümmert sich um </a:t>
            </a:r>
          </a:p>
          <a:p>
            <a:pPr marL="0" indent="0">
              <a:lnSpc>
                <a:spcPct val="100000"/>
              </a:lnSpc>
              <a:spcBef>
                <a:spcPts val="0"/>
              </a:spcBef>
              <a:buNone/>
            </a:pPr>
            <a:r>
              <a:rPr lang="de-DE" sz="1800" dirty="0">
                <a:latin typeface="Aptos" panose="020B0004020202020204" pitchFamily="34" charset="0"/>
              </a:rPr>
              <a:t>die Instandhaltung. </a:t>
            </a: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5462" y="1268413"/>
            <a:ext cx="3725851" cy="2520950"/>
          </a:xfrm>
          <a:prstGeom prst="rect">
            <a:avLst/>
          </a:prstGeom>
        </p:spPr>
      </p:pic>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5560" y="2924175"/>
            <a:ext cx="3997837" cy="2666728"/>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561" y="836613"/>
            <a:ext cx="2951488" cy="1944687"/>
          </a:xfrm>
          <a:prstGeom prst="rect">
            <a:avLst/>
          </a:prstGeom>
        </p:spPr>
      </p:pic>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5542" y="4609954"/>
            <a:ext cx="2459013" cy="1640267"/>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5775" y="367920"/>
            <a:ext cx="2778781" cy="4105656"/>
          </a:xfrm>
          <a:prstGeom prst="rect">
            <a:avLst/>
          </a:prstGeom>
        </p:spPr>
      </p:pic>
    </p:spTree>
    <p:extLst>
      <p:ext uri="{BB962C8B-B14F-4D97-AF65-F5344CB8AC3E}">
        <p14:creationId xmlns:p14="http://schemas.microsoft.com/office/powerpoint/2010/main" val="224236781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1103</Words>
  <Application>Microsoft Office PowerPoint</Application>
  <PresentationFormat>Breitbild</PresentationFormat>
  <Paragraphs>85</Paragraphs>
  <Slides>20</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Aptos</vt:lpstr>
      <vt:lpstr>Aptos Narrow</vt:lpstr>
      <vt:lpstr>Arial</vt:lpstr>
      <vt:lpstr>Calibri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Thomas Knödl</dc:creator>
  <cp:lastModifiedBy>Lichtblau, Thorsten</cp:lastModifiedBy>
  <cp:revision>113</cp:revision>
  <dcterms:created xsi:type="dcterms:W3CDTF">2026-06-29T08:10:30Z</dcterms:created>
  <dcterms:modified xsi:type="dcterms:W3CDTF">2026-08-07T09:50:49Z</dcterms:modified>
</cp:coreProperties>
</file>