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9" r:id="rId2"/>
    <p:sldId id="413" r:id="rId3"/>
    <p:sldId id="392" r:id="rId4"/>
    <p:sldId id="422" r:id="rId5"/>
    <p:sldId id="354" r:id="rId6"/>
    <p:sldId id="391" r:id="rId7"/>
    <p:sldId id="423" r:id="rId8"/>
    <p:sldId id="370" r:id="rId9"/>
    <p:sldId id="382" r:id="rId10"/>
    <p:sldId id="334" r:id="rId11"/>
    <p:sldId id="385" r:id="rId12"/>
    <p:sldId id="376" r:id="rId13"/>
    <p:sldId id="330" r:id="rId14"/>
    <p:sldId id="386" r:id="rId15"/>
    <p:sldId id="320" r:id="rId16"/>
    <p:sldId id="424" r:id="rId17"/>
    <p:sldId id="387" r:id="rId18"/>
    <p:sldId id="384" r:id="rId19"/>
    <p:sldId id="375" r:id="rId20"/>
    <p:sldId id="421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3554" autoAdjust="0"/>
  </p:normalViewPr>
  <p:slideViewPr>
    <p:cSldViewPr showGuides="1">
      <p:cViewPr varScale="1">
        <p:scale>
          <a:sx n="103" d="100"/>
          <a:sy n="103" d="100"/>
        </p:scale>
        <p:origin x="1602" y="114"/>
      </p:cViewPr>
      <p:guideLst>
        <p:guide orient="horz" pos="164"/>
        <p:guide orient="horz" pos="4110"/>
        <p:guide orient="horz" pos="1956"/>
        <p:guide orient="horz" pos="3793"/>
        <p:guide orient="horz" pos="1865"/>
        <p:guide orient="horz" pos="3657"/>
        <p:guide orient="horz" pos="2251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49"/>
        <p:guide pos="2494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40360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AD63F1EB-8006-46D1-8AE8-13A709A7C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969238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6060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2222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8970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EDEDF9C-40CE-44A3-A049-2D2FAE398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9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052" y="2046361"/>
            <a:ext cx="4013459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Mit WhatsApp gegen Dürren und Hunger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1116733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Simbabwe</a:t>
            </a:r>
          </a:p>
        </p:txBody>
      </p:sp>
    </p:spTree>
    <p:extLst>
      <p:ext uri="{BB962C8B-B14F-4D97-AF65-F5344CB8AC3E}">
        <p14:creationId xmlns:p14="http://schemas.microsoft.com/office/powerpoint/2010/main" val="301857543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Die Bauern und Bäuerinnen sollen das erworbene Wissen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weiterver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- breiten. Ein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Schneeball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-System, von dem Zehntausende profitieren.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FB9F37-89D1-4C46-9412-9876A6C7C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631" y="260350"/>
            <a:ext cx="8628544" cy="55463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spc="-2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„Die </a:t>
            </a:r>
            <a:r>
              <a:rPr lang="de-DE" sz="1800" b="0" spc="-2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Menschen hier</a:t>
            </a:r>
            <a:r>
              <a:rPr lang="de-DE" sz="1800" b="0" spc="-2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sind zäh“, sagt Projektkoordinator Solomon </a:t>
            </a:r>
            <a:r>
              <a:rPr lang="de-DE" sz="1800" b="0" spc="-20" dirty="0" err="1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Machasa</a:t>
            </a:r>
            <a:r>
              <a:rPr lang="de-DE" sz="1800" b="0" spc="-2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. 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„Aber ihre Arbeit muss effektiv sein, sonst schaffen sie es nicht.“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6BCB80-BB09-45AB-A25E-D29C20C45E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Die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Anstrengungen sieht man bei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den </a:t>
            </a:r>
            <a:r>
              <a:rPr lang="de-DE" sz="1800" b="0" dirty="0" err="1">
                <a:ea typeface="GalaxieCopernicus-Book" panose="02000000000000000000" pitchFamily="50" charset="0"/>
                <a:cs typeface="GalaxieCopernicus-Book" panose="02000000000000000000" pitchFamily="50" charset="0"/>
              </a:rPr>
              <a:t>Diranis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 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schon von Weitem. Sie haben Dutzende Steinreihen angelegt und Tausende Mulden gegraben.  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C1F5A2-31F9-4FD8-AD57-828AA26D15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930" y="260350"/>
            <a:ext cx="4244633" cy="27116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4866081-7F9E-4C7A-A108-D607BCB2F3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4633" cy="27116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84856D-B203-4F5A-94EB-34E8E36C9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6" cy="55564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Auf ihren Feldern gedeihen heute nicht nur Erdnüsse, sondern auch Sorghum, Fingerhirse und Sesam – mit ihrem eigenen Bio-Dünger.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4896D1-F437-4218-9085-B3180E3B0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2941" y="3105150"/>
            <a:ext cx="4250234" cy="26999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08A7DE-C380-417A-87C0-F2CBFE9D8A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50233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AC53928-AAF7-4C47-9D1C-A60F03C1D3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641"/>
            <a:ext cx="4249738" cy="27011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96E7389-3453-47B4-93C4-81BE43EE27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207" y="260350"/>
            <a:ext cx="4242362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Im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Z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entrum von TSURO mahlen die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Diranis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ihre Erdnüsse zu Butter: zehn Gläser in zwei Stunden. Früher brauchten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sie da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für zwei Tage.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B974E6-733C-4C6F-B451-35F222EE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8" y="250815"/>
            <a:ext cx="4249736" cy="27098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A90D85F-63D0-46DA-975A-047C6E0737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104964"/>
            <a:ext cx="4249736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06DE2B-6705-4923-AC93-BF68D01E71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50517"/>
            <a:ext cx="4249734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74155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Sogar ihre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eigenen Etiketten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können sie hier entwerfen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. 450 Simbabwe-Dollar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verdienen sie 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pro Glas – umgerechnet etwa einen Euro.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0CC8CD-D36C-4D67-851B-FA451B4D2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636"/>
            <a:ext cx="8642351" cy="554485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Um sich mit anderen Bauern und Bauerinnen austauschen zu können, </a:t>
            </a:r>
            <a:r>
              <a:rPr lang="de-DE" sz="1800" b="0" spc="-3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haben sich die </a:t>
            </a:r>
            <a:r>
              <a:rPr lang="de-DE" sz="1800" b="0" spc="-30" dirty="0" err="1">
                <a:ea typeface="GalaxieCopernicus-Book" panose="02000000000000000000" pitchFamily="50" charset="0"/>
                <a:cs typeface="GalaxieCopernicus-Book" panose="02000000000000000000" pitchFamily="50" charset="0"/>
              </a:rPr>
              <a:t>Diranis</a:t>
            </a:r>
            <a:r>
              <a:rPr lang="de-DE" sz="1800" b="0" spc="-3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 der WhatsApp-Gruppe von TSURO angeschlossen.</a:t>
            </a:r>
            <a:endParaRPr lang="de-DE" sz="1800" b="0" spc="-30" dirty="0">
              <a:ea typeface="GalaxieCopernicus-Book" panose="020000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FC79A5-06E3-47BA-8DD1-4F40CDE3B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51" y="260350"/>
            <a:ext cx="8642350" cy="55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36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Hier haben sie auch Tipps für die Honigproduktion bekommen.</a:t>
            </a:r>
          </a:p>
          <a:p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Denn auch Bienenstöcke besitzen die Eheleute mittlerweile.</a:t>
            </a:r>
            <a:endParaRPr lang="de-DE" sz="1800" b="0" dirty="0">
              <a:latin typeface="Georgia" panose="02040502050405020303" pitchFamily="18" charset="0"/>
              <a:ea typeface="GalaxieCopernicus-Book" panose="020000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A07B76-5F4D-46E4-88B8-B132EF8AF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6358"/>
            <a:ext cx="4249737" cy="27003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EB6E089-38AE-4AE9-8EDB-F61D2259C7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6358"/>
            <a:ext cx="4249739" cy="55391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044F61-E7FD-4215-B64C-CAD8FE0E8D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Dank der Anpassungsmaßnahmen blicken die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Diranis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zuversichtlich in die Zukunft. Kraft ziehen sie aus ihrem Glauben. Und aus ihrer Ehe.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C09551-2776-497D-94A1-07A2A79E9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42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US" b="0" i="0" u="none" strike="noStrike" baseline="0" dirty="0"/>
              <a:t>Towards Sustainable Use of Resources </a:t>
            </a:r>
            <a:r>
              <a:rPr lang="en-US" b="0" i="0" u="none" strike="noStrike" baseline="0" dirty="0" err="1"/>
              <a:t>Organisation</a:t>
            </a:r>
            <a:r>
              <a:rPr lang="en-US" b="0" i="0" u="none" strike="noStrike" baseline="0" dirty="0"/>
              <a:t> (TSURO) </a:t>
            </a:r>
            <a:r>
              <a:rPr lang="de-DE" b="0" dirty="0"/>
              <a:t>aus Simbabwe.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Mit </a:t>
            </a:r>
            <a:r>
              <a:rPr lang="de-DE" altLang="de-DE" dirty="0" err="1">
                <a:solidFill>
                  <a:schemeClr val="bg1"/>
                </a:solidFill>
                <a:cs typeface="Tahoma" panose="020B0604030504040204" pitchFamily="34" charset="0"/>
              </a:rPr>
              <a:t>WhatApp</a:t>
            </a: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 gegen Dürren und Hunger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www.brot-fuer-die-welt.de/projekte/simbabwe-duerren-zyklone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 err="1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. Lichtblau, </a:t>
            </a:r>
            <a:r>
              <a:rPr lang="de-DE" b="0" dirty="0" err="1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. Knödl, K. Schwanke-Adiang, </a:t>
            </a:r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F. Reich (</a:t>
            </a:r>
            <a:r>
              <a:rPr lang="de-DE" b="0" dirty="0" err="1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V.i.S.d.P</a:t>
            </a:r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.)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i="0" u="none" strike="noStrike" baseline="0" dirty="0"/>
              <a:t>Christian Putsch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i="0" u="none" strike="noStrike" baseline="0" dirty="0"/>
              <a:t>Karin </a:t>
            </a:r>
            <a:r>
              <a:rPr lang="de-DE" b="0" i="0" u="none" strike="noStrike" baseline="0" dirty="0" err="1"/>
              <a:t>Schermbrucker</a:t>
            </a:r>
            <a:r>
              <a:rPr lang="de-DE" b="0" i="0" u="none" strike="noStrike" baseline="0" dirty="0"/>
              <a:t>, </a:t>
            </a:r>
            <a:r>
              <a:rPr lang="de-DE" b="0" i="0" u="none" strike="noStrike" baseline="0" dirty="0" err="1"/>
              <a:t>picture</a:t>
            </a:r>
            <a:r>
              <a:rPr lang="de-DE" b="0" i="0" u="none" strike="noStrike" baseline="0" dirty="0"/>
              <a:t> </a:t>
            </a:r>
            <a:r>
              <a:rPr lang="de-DE" b="0" i="0" u="none" strike="noStrike" baseline="0" dirty="0" err="1"/>
              <a:t>alliance</a:t>
            </a:r>
            <a:r>
              <a:rPr lang="de-DE" b="0" i="0" u="none" strike="noStrike" dirty="0"/>
              <a:t> (Folie 3 links)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Juni 2021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FEF9170-20AB-4BAC-90AD-357819605C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3636069" cy="554513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Simbabwe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Simbabwe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390.757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14,8	79,9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</a:t>
            </a:r>
            <a:r>
              <a:rPr lang="de-DE" altLang="de-DE" sz="1200" b="0" dirty="0">
                <a:cs typeface="Arial" panose="020B0604020202020204" pitchFamily="34" charset="0"/>
              </a:rPr>
              <a:t> in Jahren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20,5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</a:t>
            </a:r>
            <a:r>
              <a:rPr lang="de-DE" altLang="de-DE" sz="1200" b="0" dirty="0">
                <a:cs typeface="Arial" panose="020B0604020202020204" pitchFamily="34" charset="0"/>
              </a:rPr>
              <a:t> im Durchschnitt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3,9	1,5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	67,8	22,5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2	43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HIV-Rate </a:t>
            </a:r>
            <a:r>
              <a:rPr lang="de-DE" altLang="de-DE" sz="1200" b="0" dirty="0">
                <a:cs typeface="Arial" panose="020B0604020202020204" pitchFamily="34" charset="0"/>
              </a:rPr>
              <a:t>in % 	13,4	0,1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9,7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Stromanschlussquote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53	100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Jugendarbeitslosigkeit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16,5	6,2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2.836	53.919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(2021)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hteck 16">
            <a:extLst>
              <a:ext uri="{FF2B5EF4-FFF2-40B4-BE49-F238E27FC236}">
                <a16:creationId xmlns:a16="http://schemas.microsoft.com/office/drawing/2014/main" id="{92A4C9B6-C4E1-4AE6-8AA1-67C43AAFC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4581128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SIMBABWE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D0F7252-6008-418D-9CBB-E43061765B3E}"/>
              </a:ext>
            </a:extLst>
          </p:cNvPr>
          <p:cNvCxnSpPr>
            <a:cxnSpLocks/>
          </p:cNvCxnSpPr>
          <p:nvPr/>
        </p:nvCxnSpPr>
        <p:spPr>
          <a:xfrm>
            <a:off x="2223444" y="4724204"/>
            <a:ext cx="3485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ADDBDE75-1735-4E4E-8804-3AA019537F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608" y="3573463"/>
            <a:ext cx="4933568" cy="2232025"/>
          </a:xfrm>
          <a:prstGeom prst="rect">
            <a:avLst/>
          </a:prstGeom>
        </p:spPr>
      </p:pic>
      <p:sp>
        <p:nvSpPr>
          <p:cNvPr id="31" name="Rechteck 16">
            <a:extLst>
              <a:ext uri="{FF2B5EF4-FFF2-40B4-BE49-F238E27FC236}">
                <a16:creationId xmlns:a16="http://schemas.microsoft.com/office/drawing/2014/main" id="{5D2A9745-48EE-4088-A2D4-390DBE572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079" y="4894212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SIMBABWE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26FBA22-CC52-41FC-806A-183D6C44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989" y="3694957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SAMBIA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FA2CCA6-BD9E-4645-AF1D-28FA8790F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019" y="4235412"/>
            <a:ext cx="117795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MOSAMBIK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448D1CD1-05EE-4BAA-AFDC-E3EB47E8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929" y="5503038"/>
            <a:ext cx="114923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SÜDAKRIKA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5035CB0-EF20-478A-8375-AB4E8C43B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997" y="5196888"/>
            <a:ext cx="114923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BOTSUANA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5EE15E0B-4FED-46DC-88DB-1D0B04CE5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153" y="4724203"/>
            <a:ext cx="114923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NAMIBIA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92F2024-2714-4715-B504-CA9FE631D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91" y="4141590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Harare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40732E1-E779-4F10-B4C1-E7971E9EECCB}"/>
              </a:ext>
            </a:extLst>
          </p:cNvPr>
          <p:cNvGrpSpPr/>
          <p:nvPr/>
        </p:nvGrpSpPr>
        <p:grpSpPr>
          <a:xfrm>
            <a:off x="7143825" y="4290878"/>
            <a:ext cx="90873" cy="90873"/>
            <a:chOff x="7058657" y="1304764"/>
            <a:chExt cx="90873" cy="90873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95950F22-5129-416D-94E4-999A322FD8D2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7EE9E86D-6BA7-4C66-9838-DE1F690B0CEA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5ABFBFD8-AA42-492B-8185-5C124CE1198C}"/>
              </a:ext>
            </a:extLst>
          </p:cNvPr>
          <p:cNvSpPr/>
          <p:nvPr/>
        </p:nvSpPr>
        <p:spPr>
          <a:xfrm>
            <a:off x="7365183" y="4713709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30C6318-C6A2-42D7-BD70-DFE176A97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552" y="4536713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/>
              <a:t>Nyanyadzi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CEE0D1D-5068-43B2-A9B5-FFA402008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85" y="4761148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85" y="209685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31889352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Bis 2017 herrschte in Simbabwe Diktator Robert Mugabe mit eiserner Hand. Er hinterließ ein verarmtes und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hungerndes</a:t>
            </a:r>
            <a:r>
              <a:rPr lang="de-DE" sz="1800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Land.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35C3B6-F57C-48EF-82A8-01A833AC0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5" cy="55451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356FA1E-F3D3-4AB1-8D51-3DCBC347F0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Der Klimawandel verschärft die Not der Menschen zusätzlich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: </a:t>
            </a:r>
          </a:p>
          <a:p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Dürren und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Unwetter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nehmen zu – mit verheerenden Folgen.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B4B6B5-181F-4269-A79A-DFD201DF29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32" y="260350"/>
            <a:ext cx="4242131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E97B48E-3EDA-47E2-B006-94E30A00E2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185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975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2019 verwüstete Wirbelsturm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Idai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den Osten des Landes. Erdrutsche begruben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Häuser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und Felder. 500 Menschen starben.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A5B643-3C0A-458D-80DB-882F3AEFB2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00" y="260350"/>
            <a:ext cx="8642350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A37F4F-0558-4F0A-BA53-CA3B23E1C7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8639025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Charles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Mugochera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verlor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durch den Sturm 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alles – auch seine Frau. Erste Nothilfe bekam er von der Organisation 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ld" panose="02000000000000000000" pitchFamily="50" charset="0"/>
              </a:rPr>
              <a:t>TSURO.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550ACE-673D-4D81-B148-5F8387846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2052639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6DC6413-E348-4866-976C-49D1E13C6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0350"/>
            <a:ext cx="64452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TSURO unterstützt Kleinbauernfamilien in der Region </a:t>
            </a:r>
            <a:r>
              <a:rPr lang="de-DE" sz="1800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bei der nach-haltigen Landwirtschaft un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d der </a:t>
            </a:r>
            <a:r>
              <a:rPr lang="de-DE" sz="1800" b="0" dirty="0">
                <a:effectLst/>
                <a:ea typeface="GalaxieCopernicus-Book" panose="02000000000000000000" pitchFamily="50" charset="0"/>
                <a:cs typeface="GalaxieCopernicus-Bold" panose="02000000000000000000" pitchFamily="50" charset="0"/>
              </a:rPr>
              <a:t>Anpassung an den Klimawan­del</a:t>
            </a:r>
            <a:r>
              <a:rPr lang="de-DE" sz="1800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BD86E6-6035-4EFD-857B-C1219FA4B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640" y="3105151"/>
            <a:ext cx="4247402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1B1FF9C-482A-4B35-9DFD-472A730FEB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1"/>
            <a:ext cx="4246429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125D4F3-28F8-47BE-9E83-BF27BFE7DE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135" y="260350"/>
            <a:ext cx="4246428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CABC805-A254-4EA8-B25B-4BCF0F1E35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612" y="260350"/>
            <a:ext cx="4247402" cy="27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42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Davon haben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auch Gift und Evelyn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Dirani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aus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Nyanyadzi</a:t>
            </a:r>
            <a:r>
              <a:rPr lang="de-DE" sz="1800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profitiert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. </a:t>
            </a:r>
            <a:r>
              <a:rPr lang="de-DE" sz="1800" b="0" spc="-2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Zuvor warf ihre Ernte nicht mehr genug ab, für sie, die Kinder und Enkel.</a:t>
            </a:r>
            <a:endParaRPr lang="de-DE" sz="1800" b="0" spc="-20" dirty="0">
              <a:effectLst/>
              <a:ea typeface="GalaxieCopernicus-Book" panose="02000000000000000000" pitchFamily="50" charset="0"/>
              <a:cs typeface="GalaxieCopernicus-Book" panose="02000000000000000000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D4F46A-FBAA-4B29-8526-568AFCE883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1"/>
            <a:ext cx="8639025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7415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Mitarbeitende von TSURO zeigten </a:t>
            </a:r>
            <a:r>
              <a:rPr lang="de-DE" sz="1800" b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de-DE" sz="1800" b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Diranis</a:t>
            </a:r>
            <a:r>
              <a:rPr lang="de-DE" sz="1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wie sie die geringen Niederschläge effektiv nutzen und ihr Einkommen steigern können.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B7192A-2651-4691-847D-943C4A5BE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041275-51BD-4783-AE93-C1041CC09E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59655"/>
            <a:ext cx="4249737" cy="27006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592F59-2B9E-4044-B022-239BB25D3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9737" cy="27006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614</Words>
  <Application>Microsoft Office PowerPoint</Application>
  <PresentationFormat>Bildschirmpräsentation (4:3)</PresentationFormat>
  <Paragraphs>88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Thomas Knödl</cp:lastModifiedBy>
  <cp:revision>1250</cp:revision>
  <dcterms:created xsi:type="dcterms:W3CDTF">2005-03-02T11:53:12Z</dcterms:created>
  <dcterms:modified xsi:type="dcterms:W3CDTF">2021-07-13T08:05:02Z</dcterms:modified>
</cp:coreProperties>
</file>