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6"/>
  </p:notesMasterIdLst>
  <p:handoutMasterIdLst>
    <p:handoutMasterId r:id="rId27"/>
  </p:handoutMasterIdLst>
  <p:sldIdLst>
    <p:sldId id="379" r:id="rId2"/>
    <p:sldId id="390" r:id="rId3"/>
    <p:sldId id="391" r:id="rId4"/>
    <p:sldId id="392" r:id="rId5"/>
    <p:sldId id="370" r:id="rId6"/>
    <p:sldId id="385" r:id="rId7"/>
    <p:sldId id="354" r:id="rId8"/>
    <p:sldId id="334" r:id="rId9"/>
    <p:sldId id="382" r:id="rId10"/>
    <p:sldId id="376" r:id="rId11"/>
    <p:sldId id="330" r:id="rId12"/>
    <p:sldId id="386" r:id="rId13"/>
    <p:sldId id="320" r:id="rId14"/>
    <p:sldId id="387" r:id="rId15"/>
    <p:sldId id="360" r:id="rId16"/>
    <p:sldId id="384" r:id="rId17"/>
    <p:sldId id="326" r:id="rId18"/>
    <p:sldId id="317" r:id="rId19"/>
    <p:sldId id="396" r:id="rId20"/>
    <p:sldId id="397" r:id="rId21"/>
    <p:sldId id="375" r:id="rId22"/>
    <p:sldId id="395" r:id="rId23"/>
    <p:sldId id="398" r:id="rId24"/>
    <p:sldId id="399" r:id="rId25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4">
          <p15:clr>
            <a:srgbClr val="A4A3A4"/>
          </p15:clr>
        </p15:guide>
        <p15:guide id="2" orient="horz" pos="4156">
          <p15:clr>
            <a:srgbClr val="A4A3A4"/>
          </p15:clr>
        </p15:guide>
        <p15:guide id="3" orient="horz" pos="3657" userDrawn="1">
          <p15:clr>
            <a:srgbClr val="A4A3A4"/>
          </p15:clr>
        </p15:guide>
        <p15:guide id="4" orient="horz" pos="3725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1956">
          <p15:clr>
            <a:srgbClr val="A4A3A4"/>
          </p15:clr>
        </p15:guide>
        <p15:guide id="8" pos="158" userDrawn="1">
          <p15:clr>
            <a:srgbClr val="A4A3A4"/>
          </p15:clr>
        </p15:guide>
        <p15:guide id="9" pos="2835">
          <p15:clr>
            <a:srgbClr val="A4A3A4"/>
          </p15:clr>
        </p15:guide>
        <p15:guide id="10" pos="5602" userDrawn="1">
          <p15:clr>
            <a:srgbClr val="A4A3A4"/>
          </p15:clr>
        </p15:guide>
        <p15:guide id="11" pos="2925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>
          <p15:clr>
            <a:srgbClr val="A4A3A4"/>
          </p15:clr>
        </p15:guide>
        <p15:guide id="15" pos="4309" userDrawn="1">
          <p15:clr>
            <a:srgbClr val="A4A3A4"/>
          </p15:clr>
        </p15:guide>
        <p15:guide id="16" pos="421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B482"/>
    <a:srgbClr val="E65D00"/>
    <a:srgbClr val="FFA365"/>
    <a:srgbClr val="FF6600"/>
    <a:srgbClr val="539D49"/>
    <a:srgbClr val="705500"/>
    <a:srgbClr val="FFDF79"/>
    <a:srgbClr val="A27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0" autoAdjust="0"/>
    <p:restoredTop sz="99827" autoAdjust="0"/>
  </p:normalViewPr>
  <p:slideViewPr>
    <p:cSldViewPr showGuides="1">
      <p:cViewPr>
        <p:scale>
          <a:sx n="122" d="100"/>
          <a:sy n="122" d="100"/>
        </p:scale>
        <p:origin x="-1266" y="-42"/>
      </p:cViewPr>
      <p:guideLst>
        <p:guide orient="horz" pos="164"/>
        <p:guide orient="horz" pos="4156"/>
        <p:guide orient="horz" pos="3657"/>
        <p:guide orient="horz" pos="3725"/>
        <p:guide orient="horz" pos="1865"/>
        <p:guide orient="horz" pos="1956"/>
        <p:guide pos="158"/>
        <p:guide pos="2835"/>
        <p:guide pos="5602"/>
        <p:guide pos="2925"/>
        <p:guide pos="1542"/>
        <p:guide pos="1451"/>
        <p:guide pos="4309"/>
        <p:guide pos="4218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20.xml"/><Relationship Id="rId2" Type="http://schemas.openxmlformats.org/officeDocument/2006/relationships/slide" Target="slides/slide4.xml"/><Relationship Id="rId16" Type="http://schemas.openxmlformats.org/officeDocument/2006/relationships/slide" Target="slides/slide19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=""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=""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=""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=""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=""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=""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=""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=""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=""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=""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=""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=""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="" xmlns:a16="http://schemas.microsoft.com/office/drawing/2014/main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="" xmlns:a16="http://schemas.microsoft.com/office/drawing/2014/main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="" xmlns:a16="http://schemas.microsoft.com/office/drawing/2014/main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12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="" xmlns:a16="http://schemas.microsoft.com/office/drawing/2014/main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="" xmlns:a16="http://schemas.microsoft.com/office/drawing/2014/main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="" xmlns:a16="http://schemas.microsoft.com/office/drawing/2014/main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="" xmlns:a16="http://schemas.microsoft.com/office/drawing/2014/main" id="{31103478-32D6-4EEC-B4D4-7278C9F88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F9914-CE89-423D-B632-EAB157707780}" type="slidenum">
              <a:rPr lang="de-DE" altLang="de-DE" b="0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 b="0"/>
          </a:p>
        </p:txBody>
      </p:sp>
      <p:sp>
        <p:nvSpPr>
          <p:cNvPr id="32771" name="Rectangle 2">
            <a:extLst>
              <a:ext uri="{FF2B5EF4-FFF2-40B4-BE49-F238E27FC236}">
                <a16:creationId xmlns="" xmlns:a16="http://schemas.microsoft.com/office/drawing/2014/main" id="{7A842701-57D5-435D-A4B3-1EC4EC6E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="" xmlns:a16="http://schemas.microsoft.com/office/drawing/2014/main" id="{2B3B3A90-66AB-475E-94FB-80F7A4AAF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B50E25-5EBB-46F3-8598-3647E0FA5927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34819" name="Rectangle 2">
            <a:extLst>
              <a:ext uri="{FF2B5EF4-FFF2-40B4-BE49-F238E27FC236}">
                <a16:creationId xmlns="" xmlns:a16="http://schemas.microsoft.com/office/drawing/2014/main" id="{B94F9AA5-813D-4758-9E40-8002B3389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="" xmlns:a16="http://schemas.microsoft.com/office/drawing/2014/main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16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="" xmlns:a16="http://schemas.microsoft.com/office/drawing/2014/main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=""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=""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="" xmlns:a16="http://schemas.microsoft.com/office/drawing/2014/main" id="{8367DD8D-9DEC-41CC-B045-730A8DAD9E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FFC0DB-D455-4B25-8206-B06A07CED197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38915" name="Rectangle 2">
            <a:extLst>
              <a:ext uri="{FF2B5EF4-FFF2-40B4-BE49-F238E27FC236}">
                <a16:creationId xmlns="" xmlns:a16="http://schemas.microsoft.com/office/drawing/2014/main" id="{52D85010-BF0F-4E47-900A-62574DE4B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="" xmlns:a16="http://schemas.microsoft.com/office/drawing/2014/main" id="{CCE04AF7-D753-4492-92AF-4DEBED4939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B99EB3-AC6E-449C-BBD2-53C664AA671C}" type="slidenum">
              <a:rPr lang="de-DE" altLang="de-DE" smtClean="0"/>
              <a:pPr>
                <a:spcBef>
                  <a:spcPct val="0"/>
                </a:spcBef>
              </a:pPr>
              <a:t>19</a:t>
            </a:fld>
            <a:endParaRPr lang="de-DE" altLang="de-DE"/>
          </a:p>
        </p:txBody>
      </p:sp>
      <p:sp>
        <p:nvSpPr>
          <p:cNvPr id="43011" name="Rectangle 2">
            <a:extLst>
              <a:ext uri="{FF2B5EF4-FFF2-40B4-BE49-F238E27FC236}">
                <a16:creationId xmlns="" xmlns:a16="http://schemas.microsoft.com/office/drawing/2014/main" id="{5F46737F-B3B3-4ECE-815E-62A7788565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="" xmlns:a16="http://schemas.microsoft.com/office/drawing/2014/main" id="{FA28E605-55A7-49B3-84BD-2DBC66359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CE26E0-9711-40FA-8197-23929F1DE16F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8195" name="Rectangle 2">
            <a:extLst>
              <a:ext uri="{FF2B5EF4-FFF2-40B4-BE49-F238E27FC236}">
                <a16:creationId xmlns="" xmlns:a16="http://schemas.microsoft.com/office/drawing/2014/main" id="{ACF1FB75-CF14-4D37-A663-4ED9D4C49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="" xmlns:a16="http://schemas.microsoft.com/office/drawing/2014/main" id="{45CD3F72-CF36-4E7D-B582-9B7BD8DCC9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1B5CF3-B177-46D5-AB86-F6AD38DBF40E}" type="slidenum">
              <a:rPr lang="de-DE" altLang="de-DE" smtClean="0"/>
              <a:pPr>
                <a:spcBef>
                  <a:spcPct val="0"/>
                </a:spcBef>
              </a:pPr>
              <a:t>20</a:t>
            </a:fld>
            <a:endParaRPr lang="de-DE" altLang="de-DE"/>
          </a:p>
        </p:txBody>
      </p:sp>
      <p:sp>
        <p:nvSpPr>
          <p:cNvPr id="45059" name="Rectangle 2">
            <a:extLst>
              <a:ext uri="{FF2B5EF4-FFF2-40B4-BE49-F238E27FC236}">
                <a16:creationId xmlns="" xmlns:a16="http://schemas.microsoft.com/office/drawing/2014/main" id="{0E29B0C6-A0E4-4C6D-9335-154774E0B8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=""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21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=""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=""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22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=""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=""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23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=""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3266650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=""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24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=""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095365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="" xmlns:a16="http://schemas.microsoft.com/office/drawing/2014/main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="" xmlns:a16="http://schemas.microsoft.com/office/drawing/2014/main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=""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=""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="" xmlns:a16="http://schemas.microsoft.com/office/drawing/2014/main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="" xmlns:a16="http://schemas.microsoft.com/office/drawing/2014/main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="" xmlns:a16="http://schemas.microsoft.com/office/drawing/2014/main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6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="" xmlns:a16="http://schemas.microsoft.com/office/drawing/2014/main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=""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=""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="" xmlns:a16="http://schemas.microsoft.com/office/drawing/2014/main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="" xmlns:a16="http://schemas.microsoft.com/office/drawing/2014/main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="" xmlns:a16="http://schemas.microsoft.com/office/drawing/2014/main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9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="" xmlns:a16="http://schemas.microsoft.com/office/drawing/2014/main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=""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=""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=""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=""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=""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=""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=""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=""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/22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=""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CC82CE31-D5EA-47E2-9F1C-2E5635B468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260349"/>
            <a:ext cx="8642351" cy="5545139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=""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=""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612" y="1216620"/>
            <a:ext cx="4211638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Die Regenmacher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=""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286" y="620688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Peru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="" xmlns:a16="http://schemas.microsoft.com/office/drawing/2014/main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="" xmlns:a16="http://schemas.microsoft.com/office/drawing/2014/main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3088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20" dirty="0"/>
              <a:t>Vor allem halfen </a:t>
            </a:r>
            <a:r>
              <a:rPr lang="de-DE" b="0" spc="-20" dirty="0" smtClean="0"/>
              <a:t>sie jedoch, </a:t>
            </a:r>
            <a:r>
              <a:rPr lang="de-DE" b="0" spc="-20" dirty="0"/>
              <a:t>ein einfaches Bewässerungssystem zu errichten. Die Bauern setzten ein altes Rückhaltebecken wieder instand und legten Rohre zu ihren Feldern.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C7C1C2A1-0D75-4A73-A13F-F044B1E744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3105150"/>
            <a:ext cx="4249739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D269A64C-DDDA-44EF-9AA2-3F552F7C44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7180"/>
            <a:ext cx="4249737" cy="553830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015879B7-A8B4-4505-B884-C88186D438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7180"/>
            <a:ext cx="4249738" cy="269350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="" xmlns:a16="http://schemas.microsoft.com/office/drawing/2014/main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64452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Zum Schluss erhielt jede Familie vier Sprinkler. „Die helfen, Wasser und Zeit zu sparen“, erklärt Jimmy Guerrero, Wasser-Experte von CICAP. </a:t>
            </a:r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="" xmlns:a16="http://schemas.microsoft.com/office/drawing/2014/main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1F6BAD16-2952-431A-B6F5-0277AB7052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48"/>
            <a:ext cx="4249738" cy="554513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F9D2183B-A837-4155-AA66-4C46E076E4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49"/>
            <a:ext cx="4249737" cy="55451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="" xmlns:a16="http://schemas.microsoft.com/office/drawing/2014/main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175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So lässt José Barrios sein Kaffeefeld alle 14 Tage zwölf Stunden über Nacht beregnen. Dazu muss er nur den Sprinkler aufstellen und den Wasserhahn öffnen – mehr nicht.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62DF44E3-9B8C-4813-874B-E625C3C278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hteck 2">
            <a:extLst>
              <a:ext uri="{FF2B5EF4-FFF2-40B4-BE49-F238E27FC236}">
                <a16:creationId xmlns="" xmlns:a16="http://schemas.microsoft.com/office/drawing/2014/main" id="{0B21BC1F-A90B-4E48-9F4C-2F0497657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Auf seinen weiteren Feldern gedeihen mittlerweile viele Obst- und Gemüsesorten, was  auch Barrios Ehefrau Rosa freut. Jetzt kann sie leckerer und vor allem gesünder kochen.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FA560622-974E-4DEC-BF61-742AC095B4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865" y="260350"/>
            <a:ext cx="4239699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18FD0EE1-8477-4230-AD79-037A6672DF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2646B98C-3DD6-4B26-A58C-0FA5548F36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866" y="3105150"/>
            <a:ext cx="4239698" cy="270190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>
            <a:extLst>
              <a:ext uri="{FF2B5EF4-FFF2-40B4-BE49-F238E27FC236}">
                <a16:creationId xmlns="" xmlns:a16="http://schemas.microsoft.com/office/drawing/2014/main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16549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b="0" dirty="0"/>
              <a:t>Der vierjährige Sohn </a:t>
            </a:r>
            <a:r>
              <a:rPr lang="de-DE" b="0" dirty="0" err="1"/>
              <a:t>Neiser</a:t>
            </a:r>
            <a:r>
              <a:rPr lang="de-DE" b="0" dirty="0"/>
              <a:t> war bis vor </a:t>
            </a:r>
            <a:r>
              <a:rPr lang="de-DE" b="0" dirty="0" smtClean="0"/>
              <a:t>Kurzem </a:t>
            </a:r>
            <a:r>
              <a:rPr lang="de-DE" b="0" dirty="0"/>
              <a:t>noch mangelernährt. Doch seitdem er regelmäßig seinen Milchbrei mit </a:t>
            </a:r>
            <a:r>
              <a:rPr lang="de-DE" b="0" dirty="0" err="1"/>
              <a:t>Quinoa</a:t>
            </a:r>
            <a:r>
              <a:rPr lang="de-DE" b="0" dirty="0"/>
              <a:t> </a:t>
            </a:r>
            <a:r>
              <a:rPr lang="de-DE" b="0" dirty="0" smtClean="0"/>
              <a:t>bekommt, </a:t>
            </a:r>
            <a:r>
              <a:rPr lang="de-DE" b="0" dirty="0"/>
              <a:t>ist der Kleine putz­munter.</a:t>
            </a:r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4A3B987D-776D-4F60-BE70-8521B43F63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6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hteck 2">
            <a:extLst>
              <a:ext uri="{FF2B5EF4-FFF2-40B4-BE49-F238E27FC236}">
                <a16:creationId xmlns="" xmlns:a16="http://schemas.microsoft.com/office/drawing/2014/main" id="{43746ECF-1C0C-4199-B1E4-0C80990D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„Ich weiß gar nicht, wo wir heute ohne CICAP stehen würden“, sagt Rosa, bevor sie die Kinder zum Essen </a:t>
            </a:r>
            <a:r>
              <a:rPr lang="de-DE" b="0" dirty="0" smtClean="0"/>
              <a:t>ruft. Die waschen sich selbstverständlich vor dem Essen die Hände.</a:t>
            </a:r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FCC61E4B-0AC3-46EB-BC7F-7D8BBEC9C4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6" y="260350"/>
            <a:ext cx="4249738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9EC450D0-DD61-4737-87CB-56838CEFDE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5365" y="260350"/>
            <a:ext cx="4247810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18C6E24B-2852-4AB8-8783-0522D92B36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5365" y="3105150"/>
            <a:ext cx="4247810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="" xmlns:a16="http://schemas.microsoft.com/office/drawing/2014/main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535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20" dirty="0" smtClean="0"/>
              <a:t>Der Zugang zu Wasser hat vieles verändert. „Aber damit die Hilfe nachhaltig ist, müssen </a:t>
            </a:r>
            <a:r>
              <a:rPr lang="de-DE" b="0" spc="-20" dirty="0"/>
              <a:t>die </a:t>
            </a:r>
            <a:r>
              <a:rPr lang="de-DE" b="0" spc="-20" dirty="0" smtClean="0"/>
              <a:t>Bauern selbst </a:t>
            </a:r>
            <a:r>
              <a:rPr lang="de-DE" b="0" spc="-20" dirty="0"/>
              <a:t>Verantwortung übernehmen“, so Leonor Roche, Direktorin von CICAP.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7B4983BA-049A-4346-B0C4-92E662AE52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146"/>
            <a:ext cx="4249737" cy="554534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52E0A60F-8E38-4E3E-80ED-338F236DAA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264406"/>
            <a:ext cx="4249739" cy="269628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87C886F1-B5B2-44A9-AD42-BDBB30BEA2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3" y="3105150"/>
            <a:ext cx="4249740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=""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5255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Aus diesem Grund treffen sich am nächsten Tag die Mitglieder des Bewässerungskomi-tees. Mit Schaufeln und Spitzhacken ausgerüstet machen sie sich auf den Weg.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582B867B-8AB9-4B4A-9BB3-0137D91965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260350"/>
            <a:ext cx="8642351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hteck 2">
            <a:extLst>
              <a:ext uri="{FF2B5EF4-FFF2-40B4-BE49-F238E27FC236}">
                <a16:creationId xmlns="" xmlns:a16="http://schemas.microsoft.com/office/drawing/2014/main" id="{08D3FDCF-A01A-48E3-98E1-673F53997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17519" cy="58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b="0" dirty="0"/>
              <a:t>Bald zeigt sich das erste kleine Problem: Aus einer Wasser­­entnahmestelle tritt Wasser aus, ein Verbindungsrohr hat sich gelöst. Vereint reparieren die Männer das Leck.</a:t>
            </a:r>
            <a:endParaRPr lang="de-DE" alt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8415C3CF-A2D9-424C-A3C1-8C36490EB2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05150"/>
            <a:ext cx="4249738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C178ECC7-0BC7-4240-9051-3CFF1B1AD3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3105150"/>
            <a:ext cx="4249737" cy="27003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CC56944D-F2CF-4570-82F9-2AB3A42EEB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2350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hteck 2">
            <a:extLst>
              <a:ext uri="{FF2B5EF4-FFF2-40B4-BE49-F238E27FC236}">
                <a16:creationId xmlns="" xmlns:a16="http://schemas.microsoft.com/office/drawing/2014/main" id="{7C5C16A1-1E2E-4742-828D-EEE823CBA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Am </a:t>
            </a:r>
            <a:r>
              <a:rPr lang="de-DE" b="0" dirty="0" smtClean="0"/>
              <a:t>Ende </a:t>
            </a:r>
            <a:r>
              <a:rPr lang="de-DE" b="0" dirty="0"/>
              <a:t>ihres Marsches reinigen </a:t>
            </a:r>
            <a:r>
              <a:rPr lang="de-DE" b="0" dirty="0" smtClean="0"/>
              <a:t>sie</a:t>
            </a:r>
            <a:r>
              <a:rPr lang="de-DE" b="0" dirty="0" smtClean="0"/>
              <a:t> </a:t>
            </a:r>
            <a:r>
              <a:rPr lang="de-DE" b="0" dirty="0" smtClean="0"/>
              <a:t>das </a:t>
            </a:r>
            <a:r>
              <a:rPr lang="de-DE" b="0" dirty="0"/>
              <a:t>Auffangbecken und dessen Zu- und Abläufe gründlich. Nun ist das Wasser, das zu ihren Feldern fließt, wieder glasklar.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01130BB1-C00F-4BD3-AF94-C6D7CCC3E7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6" y="261836"/>
            <a:ext cx="4249738" cy="554365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1CC7BADD-44D2-4777-AA4B-B2C5B39934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1837"/>
            <a:ext cx="4249737" cy="55436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6">
            <a:extLst>
              <a:ext uri="{FF2B5EF4-FFF2-40B4-BE49-F238E27FC236}">
                <a16:creationId xmlns="" xmlns:a16="http://schemas.microsoft.com/office/drawing/2014/main" id="{7CD3E717-62F9-4B48-984E-AFFDEBF99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7675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cs typeface="Tahoma" panose="020B0604030504040204" pitchFamily="34" charset="0"/>
              </a:rPr>
              <a:t>Peru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="" xmlns:a16="http://schemas.microsoft.com/office/drawing/2014/main" id="{98E24775-7B55-4D25-A15B-096EC9E47AD4}"/>
              </a:ext>
            </a:extLst>
          </p:cNvPr>
          <p:cNvSpPr/>
          <p:nvPr/>
        </p:nvSpPr>
        <p:spPr>
          <a:xfrm>
            <a:off x="5116513" y="3319463"/>
            <a:ext cx="196850" cy="244475"/>
          </a:xfrm>
          <a:custGeom>
            <a:avLst/>
            <a:gdLst>
              <a:gd name="connsiteX0" fmla="*/ 4763 w 195263"/>
              <a:gd name="connsiteY0" fmla="*/ 7143 h 245268"/>
              <a:gd name="connsiteX1" fmla="*/ 64294 w 195263"/>
              <a:gd name="connsiteY1" fmla="*/ 0 h 245268"/>
              <a:gd name="connsiteX2" fmla="*/ 88107 w 195263"/>
              <a:gd name="connsiteY2" fmla="*/ 11906 h 245268"/>
              <a:gd name="connsiteX3" fmla="*/ 109538 w 195263"/>
              <a:gd name="connsiteY3" fmla="*/ 23812 h 245268"/>
              <a:gd name="connsiteX4" fmla="*/ 138113 w 195263"/>
              <a:gd name="connsiteY4" fmla="*/ 26193 h 245268"/>
              <a:gd name="connsiteX5" fmla="*/ 166688 w 195263"/>
              <a:gd name="connsiteY5" fmla="*/ 7143 h 245268"/>
              <a:gd name="connsiteX6" fmla="*/ 195263 w 195263"/>
              <a:gd name="connsiteY6" fmla="*/ 14287 h 245268"/>
              <a:gd name="connsiteX7" fmla="*/ 173832 w 195263"/>
              <a:gd name="connsiteY7" fmla="*/ 47625 h 245268"/>
              <a:gd name="connsiteX8" fmla="*/ 176213 w 195263"/>
              <a:gd name="connsiteY8" fmla="*/ 138112 h 245268"/>
              <a:gd name="connsiteX9" fmla="*/ 188119 w 195263"/>
              <a:gd name="connsiteY9" fmla="*/ 161925 h 245268"/>
              <a:gd name="connsiteX10" fmla="*/ 166688 w 195263"/>
              <a:gd name="connsiteY10" fmla="*/ 183356 h 245268"/>
              <a:gd name="connsiteX11" fmla="*/ 147638 w 195263"/>
              <a:gd name="connsiteY11" fmla="*/ 209550 h 245268"/>
              <a:gd name="connsiteX12" fmla="*/ 133350 w 195263"/>
              <a:gd name="connsiteY12" fmla="*/ 245268 h 245268"/>
              <a:gd name="connsiteX13" fmla="*/ 88107 w 195263"/>
              <a:gd name="connsiteY13" fmla="*/ 209550 h 245268"/>
              <a:gd name="connsiteX14" fmla="*/ 92869 w 195263"/>
              <a:gd name="connsiteY14" fmla="*/ 200025 h 245268"/>
              <a:gd name="connsiteX15" fmla="*/ 0 w 195263"/>
              <a:gd name="connsiteY15" fmla="*/ 147637 h 245268"/>
              <a:gd name="connsiteX16" fmla="*/ 11907 w 195263"/>
              <a:gd name="connsiteY16" fmla="*/ 121443 h 245268"/>
              <a:gd name="connsiteX17" fmla="*/ 9525 w 195263"/>
              <a:gd name="connsiteY17" fmla="*/ 107156 h 245268"/>
              <a:gd name="connsiteX18" fmla="*/ 21432 w 195263"/>
              <a:gd name="connsiteY18" fmla="*/ 88106 h 245268"/>
              <a:gd name="connsiteX19" fmla="*/ 30957 w 195263"/>
              <a:gd name="connsiteY19" fmla="*/ 64293 h 245268"/>
              <a:gd name="connsiteX20" fmla="*/ 4763 w 195263"/>
              <a:gd name="connsiteY20" fmla="*/ 7143 h 24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5263" h="245268">
                <a:moveTo>
                  <a:pt x="4763" y="7143"/>
                </a:moveTo>
                <a:lnTo>
                  <a:pt x="64294" y="0"/>
                </a:lnTo>
                <a:lnTo>
                  <a:pt x="88107" y="11906"/>
                </a:lnTo>
                <a:lnTo>
                  <a:pt x="109538" y="23812"/>
                </a:lnTo>
                <a:lnTo>
                  <a:pt x="138113" y="26193"/>
                </a:lnTo>
                <a:lnTo>
                  <a:pt x="166688" y="7143"/>
                </a:lnTo>
                <a:lnTo>
                  <a:pt x="195263" y="14287"/>
                </a:lnTo>
                <a:lnTo>
                  <a:pt x="173832" y="47625"/>
                </a:lnTo>
                <a:cubicBezTo>
                  <a:pt x="174626" y="77787"/>
                  <a:pt x="175419" y="107950"/>
                  <a:pt x="176213" y="138112"/>
                </a:cubicBezTo>
                <a:lnTo>
                  <a:pt x="188119" y="161925"/>
                </a:lnTo>
                <a:lnTo>
                  <a:pt x="166688" y="183356"/>
                </a:lnTo>
                <a:lnTo>
                  <a:pt x="147638" y="209550"/>
                </a:lnTo>
                <a:lnTo>
                  <a:pt x="133350" y="245268"/>
                </a:lnTo>
                <a:lnTo>
                  <a:pt x="88107" y="209550"/>
                </a:lnTo>
                <a:lnTo>
                  <a:pt x="92869" y="200025"/>
                </a:lnTo>
                <a:lnTo>
                  <a:pt x="0" y="147637"/>
                </a:lnTo>
                <a:lnTo>
                  <a:pt x="11907" y="121443"/>
                </a:lnTo>
                <a:lnTo>
                  <a:pt x="9525" y="107156"/>
                </a:lnTo>
                <a:lnTo>
                  <a:pt x="21432" y="88106"/>
                </a:lnTo>
                <a:lnTo>
                  <a:pt x="30957" y="64293"/>
                </a:lnTo>
                <a:lnTo>
                  <a:pt x="4763" y="7143"/>
                </a:lnTo>
                <a:close/>
              </a:path>
            </a:pathLst>
          </a:custGeom>
          <a:solidFill>
            <a:srgbClr val="FB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pic>
        <p:nvPicPr>
          <p:cNvPr id="7172" name="Grafik 4">
            <a:extLst>
              <a:ext uri="{FF2B5EF4-FFF2-40B4-BE49-F238E27FC236}">
                <a16:creationId xmlns="" xmlns:a16="http://schemas.microsoft.com/office/drawing/2014/main" id="{D9D5F1AA-86AE-42CF-83ED-49322CFC7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270000"/>
            <a:ext cx="8624887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03877CC5-4267-4E04-A2BB-B9440A102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083" y="1263174"/>
            <a:ext cx="8624888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hteck 11">
            <a:extLst>
              <a:ext uri="{FF2B5EF4-FFF2-40B4-BE49-F238E27FC236}">
                <a16:creationId xmlns="" xmlns:a16="http://schemas.microsoft.com/office/drawing/2014/main" id="{681E4430-5399-4803-BE9E-317FECA73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8906" y="3528997"/>
            <a:ext cx="5645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dirty="0"/>
              <a:t>Peru</a:t>
            </a:r>
            <a:endParaRPr lang="de-DE" altLang="de-DE" sz="1200" dirty="0">
              <a:latin typeface="Tahoma" panose="020B0604030504040204" pitchFamily="34" charset="0"/>
            </a:endParaRPr>
          </a:p>
        </p:txBody>
      </p:sp>
      <p:sp>
        <p:nvSpPr>
          <p:cNvPr id="14" name="Rectangle 36">
            <a:extLst>
              <a:ext uri="{FF2B5EF4-FFF2-40B4-BE49-F238E27FC236}">
                <a16:creationId xmlns="" xmlns:a16="http://schemas.microsoft.com/office/drawing/2014/main" id="{968171E0-AAA3-4E81-88E4-256F29F42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68413"/>
            <a:ext cx="864235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	Peru	Deutschland</a:t>
            </a:r>
          </a:p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Fläche in km²</a:t>
            </a:r>
            <a:r>
              <a:rPr lang="de-DE" altLang="de-DE" sz="1200" b="0" dirty="0"/>
              <a:t>	1.285.216	357.121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 in Millionen </a:t>
            </a:r>
            <a:r>
              <a:rPr lang="de-DE" altLang="de-DE" sz="1200" b="0" dirty="0"/>
              <a:t>	30,7	80,7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Bevölkerungsdichte in Einwohner/km²	</a:t>
            </a:r>
            <a:r>
              <a:rPr lang="de-DE" altLang="de-DE" sz="1200" b="0" dirty="0"/>
              <a:t>24	226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Säuglingssterblichkeit in %	</a:t>
            </a:r>
            <a:r>
              <a:rPr lang="de-DE" altLang="de-DE" sz="1200" b="0" dirty="0"/>
              <a:t>1,9	0,3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Lebenserwartung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72	78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76	83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Analphabetenrate in % 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0,7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8,3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Bruttoinlandsprodukt in Dollar/Kopf</a:t>
            </a:r>
            <a:r>
              <a:rPr lang="de-DE" altLang="de-DE" sz="1200" b="0" dirty="0"/>
              <a:t>	13.000	48.200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 </a:t>
            </a:r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Quelle: CIA World </a:t>
            </a:r>
            <a:r>
              <a:rPr lang="de-DE" altLang="de-DE" sz="800" b="0" dirty="0" err="1"/>
              <a:t>Factbook</a:t>
            </a:r>
            <a:r>
              <a:rPr lang="de-DE" altLang="de-DE" sz="800" b="0" dirty="0"/>
              <a:t> (2017)</a:t>
            </a:r>
            <a:r>
              <a:rPr lang="de-DE" altLang="de-DE" sz="800" dirty="0"/>
              <a:t> </a:t>
            </a:r>
          </a:p>
        </p:txBody>
      </p:sp>
      <p:sp>
        <p:nvSpPr>
          <p:cNvPr id="5" name="Freihandform: Form 4">
            <a:extLst>
              <a:ext uri="{FF2B5EF4-FFF2-40B4-BE49-F238E27FC236}">
                <a16:creationId xmlns="" xmlns:a16="http://schemas.microsoft.com/office/drawing/2014/main" id="{05295334-87D6-462E-A504-125D56FBE08D}"/>
              </a:ext>
            </a:extLst>
          </p:cNvPr>
          <p:cNvSpPr/>
          <p:nvPr/>
        </p:nvSpPr>
        <p:spPr>
          <a:xfrm>
            <a:off x="2390775" y="3457575"/>
            <a:ext cx="326231" cy="507206"/>
          </a:xfrm>
          <a:custGeom>
            <a:avLst/>
            <a:gdLst>
              <a:gd name="connsiteX0" fmla="*/ 295275 w 321468"/>
              <a:gd name="connsiteY0" fmla="*/ 507206 h 507206"/>
              <a:gd name="connsiteX1" fmla="*/ 321468 w 321468"/>
              <a:gd name="connsiteY1" fmla="*/ 447675 h 507206"/>
              <a:gd name="connsiteX2" fmla="*/ 314325 w 321468"/>
              <a:gd name="connsiteY2" fmla="*/ 428625 h 507206"/>
              <a:gd name="connsiteX3" fmla="*/ 314325 w 321468"/>
              <a:gd name="connsiteY3" fmla="*/ 400050 h 507206"/>
              <a:gd name="connsiteX4" fmla="*/ 319087 w 321468"/>
              <a:gd name="connsiteY4" fmla="*/ 381000 h 507206"/>
              <a:gd name="connsiteX5" fmla="*/ 314325 w 321468"/>
              <a:gd name="connsiteY5" fmla="*/ 364331 h 507206"/>
              <a:gd name="connsiteX6" fmla="*/ 321468 w 321468"/>
              <a:gd name="connsiteY6" fmla="*/ 342900 h 507206"/>
              <a:gd name="connsiteX7" fmla="*/ 307181 w 321468"/>
              <a:gd name="connsiteY7" fmla="*/ 307181 h 507206"/>
              <a:gd name="connsiteX8" fmla="*/ 300037 w 321468"/>
              <a:gd name="connsiteY8" fmla="*/ 292894 h 507206"/>
              <a:gd name="connsiteX9" fmla="*/ 273843 w 321468"/>
              <a:gd name="connsiteY9" fmla="*/ 295275 h 507206"/>
              <a:gd name="connsiteX10" fmla="*/ 271462 w 321468"/>
              <a:gd name="connsiteY10" fmla="*/ 271463 h 507206"/>
              <a:gd name="connsiteX11" fmla="*/ 271462 w 321468"/>
              <a:gd name="connsiteY11" fmla="*/ 245269 h 507206"/>
              <a:gd name="connsiteX12" fmla="*/ 242887 w 321468"/>
              <a:gd name="connsiteY12" fmla="*/ 266700 h 507206"/>
              <a:gd name="connsiteX13" fmla="*/ 228600 w 321468"/>
              <a:gd name="connsiteY13" fmla="*/ 259556 h 507206"/>
              <a:gd name="connsiteX14" fmla="*/ 216693 w 321468"/>
              <a:gd name="connsiteY14" fmla="*/ 242888 h 507206"/>
              <a:gd name="connsiteX15" fmla="*/ 200025 w 321468"/>
              <a:gd name="connsiteY15" fmla="*/ 216694 h 507206"/>
              <a:gd name="connsiteX16" fmla="*/ 190500 w 321468"/>
              <a:gd name="connsiteY16" fmla="*/ 200025 h 507206"/>
              <a:gd name="connsiteX17" fmla="*/ 202406 w 321468"/>
              <a:gd name="connsiteY17" fmla="*/ 183356 h 507206"/>
              <a:gd name="connsiteX18" fmla="*/ 209550 w 321468"/>
              <a:gd name="connsiteY18" fmla="*/ 154781 h 507206"/>
              <a:gd name="connsiteX19" fmla="*/ 223837 w 321468"/>
              <a:gd name="connsiteY19" fmla="*/ 140494 h 507206"/>
              <a:gd name="connsiteX20" fmla="*/ 235743 w 321468"/>
              <a:gd name="connsiteY20" fmla="*/ 123825 h 507206"/>
              <a:gd name="connsiteX21" fmla="*/ 254793 w 321468"/>
              <a:gd name="connsiteY21" fmla="*/ 121444 h 507206"/>
              <a:gd name="connsiteX22" fmla="*/ 266700 w 321468"/>
              <a:gd name="connsiteY22" fmla="*/ 111919 h 507206"/>
              <a:gd name="connsiteX23" fmla="*/ 269081 w 321468"/>
              <a:gd name="connsiteY23" fmla="*/ 76200 h 507206"/>
              <a:gd name="connsiteX24" fmla="*/ 264318 w 321468"/>
              <a:gd name="connsiteY24" fmla="*/ 59531 h 507206"/>
              <a:gd name="connsiteX25" fmla="*/ 235743 w 321468"/>
              <a:gd name="connsiteY25" fmla="*/ 57150 h 507206"/>
              <a:gd name="connsiteX26" fmla="*/ 221456 w 321468"/>
              <a:gd name="connsiteY26" fmla="*/ 66675 h 507206"/>
              <a:gd name="connsiteX27" fmla="*/ 202406 w 321468"/>
              <a:gd name="connsiteY27" fmla="*/ 57150 h 507206"/>
              <a:gd name="connsiteX28" fmla="*/ 185737 w 321468"/>
              <a:gd name="connsiteY28" fmla="*/ 28575 h 507206"/>
              <a:gd name="connsiteX29" fmla="*/ 166687 w 321468"/>
              <a:gd name="connsiteY29" fmla="*/ 9525 h 507206"/>
              <a:gd name="connsiteX30" fmla="*/ 142875 w 321468"/>
              <a:gd name="connsiteY30" fmla="*/ 0 h 507206"/>
              <a:gd name="connsiteX31" fmla="*/ 135731 w 321468"/>
              <a:gd name="connsiteY31" fmla="*/ 35719 h 507206"/>
              <a:gd name="connsiteX32" fmla="*/ 121443 w 321468"/>
              <a:gd name="connsiteY32" fmla="*/ 59531 h 507206"/>
              <a:gd name="connsiteX33" fmla="*/ 92868 w 321468"/>
              <a:gd name="connsiteY33" fmla="*/ 66675 h 507206"/>
              <a:gd name="connsiteX34" fmla="*/ 78581 w 321468"/>
              <a:gd name="connsiteY34" fmla="*/ 85725 h 507206"/>
              <a:gd name="connsiteX35" fmla="*/ 66675 w 321468"/>
              <a:gd name="connsiteY35" fmla="*/ 104775 h 507206"/>
              <a:gd name="connsiteX36" fmla="*/ 61912 w 321468"/>
              <a:gd name="connsiteY36" fmla="*/ 130969 h 507206"/>
              <a:gd name="connsiteX37" fmla="*/ 52387 w 321468"/>
              <a:gd name="connsiteY37" fmla="*/ 128588 h 507206"/>
              <a:gd name="connsiteX38" fmla="*/ 38100 w 321468"/>
              <a:gd name="connsiteY38" fmla="*/ 114300 h 507206"/>
              <a:gd name="connsiteX39" fmla="*/ 30956 w 321468"/>
              <a:gd name="connsiteY39" fmla="*/ 95250 h 507206"/>
              <a:gd name="connsiteX40" fmla="*/ 14287 w 321468"/>
              <a:gd name="connsiteY40" fmla="*/ 97631 h 507206"/>
              <a:gd name="connsiteX41" fmla="*/ 0 w 321468"/>
              <a:gd name="connsiteY41" fmla="*/ 123825 h 507206"/>
              <a:gd name="connsiteX42" fmla="*/ 11906 w 321468"/>
              <a:gd name="connsiteY42" fmla="*/ 152400 h 507206"/>
              <a:gd name="connsiteX43" fmla="*/ 14287 w 321468"/>
              <a:gd name="connsiteY43" fmla="*/ 169069 h 507206"/>
              <a:gd name="connsiteX44" fmla="*/ 30956 w 321468"/>
              <a:gd name="connsiteY44" fmla="*/ 178594 h 507206"/>
              <a:gd name="connsiteX45" fmla="*/ 57150 w 321468"/>
              <a:gd name="connsiteY45" fmla="*/ 209550 h 507206"/>
              <a:gd name="connsiteX46" fmla="*/ 71437 w 321468"/>
              <a:gd name="connsiteY46" fmla="*/ 240506 h 507206"/>
              <a:gd name="connsiteX47" fmla="*/ 88106 w 321468"/>
              <a:gd name="connsiteY47" fmla="*/ 266700 h 507206"/>
              <a:gd name="connsiteX48" fmla="*/ 102393 w 321468"/>
              <a:gd name="connsiteY48" fmla="*/ 297656 h 507206"/>
              <a:gd name="connsiteX49" fmla="*/ 111918 w 321468"/>
              <a:gd name="connsiteY49" fmla="*/ 321469 h 507206"/>
              <a:gd name="connsiteX50" fmla="*/ 126206 w 321468"/>
              <a:gd name="connsiteY50" fmla="*/ 338138 h 507206"/>
              <a:gd name="connsiteX51" fmla="*/ 135731 w 321468"/>
              <a:gd name="connsiteY51" fmla="*/ 357188 h 507206"/>
              <a:gd name="connsiteX52" fmla="*/ 138112 w 321468"/>
              <a:gd name="connsiteY52" fmla="*/ 371475 h 507206"/>
              <a:gd name="connsiteX53" fmla="*/ 135731 w 321468"/>
              <a:gd name="connsiteY53" fmla="*/ 388144 h 507206"/>
              <a:gd name="connsiteX54" fmla="*/ 164306 w 321468"/>
              <a:gd name="connsiteY54" fmla="*/ 409575 h 507206"/>
              <a:gd name="connsiteX55" fmla="*/ 183356 w 321468"/>
              <a:gd name="connsiteY55" fmla="*/ 428625 h 507206"/>
              <a:gd name="connsiteX56" fmla="*/ 207168 w 321468"/>
              <a:gd name="connsiteY56" fmla="*/ 440531 h 507206"/>
              <a:gd name="connsiteX57" fmla="*/ 240506 w 321468"/>
              <a:gd name="connsiteY57" fmla="*/ 459581 h 507206"/>
              <a:gd name="connsiteX58" fmla="*/ 295275 w 321468"/>
              <a:gd name="connsiteY58" fmla="*/ 507206 h 50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21468" h="507206">
                <a:moveTo>
                  <a:pt x="295275" y="507206"/>
                </a:moveTo>
                <a:lnTo>
                  <a:pt x="321468" y="447675"/>
                </a:lnTo>
                <a:lnTo>
                  <a:pt x="314325" y="428625"/>
                </a:lnTo>
                <a:lnTo>
                  <a:pt x="314325" y="400050"/>
                </a:lnTo>
                <a:lnTo>
                  <a:pt x="319087" y="381000"/>
                </a:lnTo>
                <a:lnTo>
                  <a:pt x="314325" y="364331"/>
                </a:lnTo>
                <a:lnTo>
                  <a:pt x="321468" y="342900"/>
                </a:lnTo>
                <a:lnTo>
                  <a:pt x="307181" y="307181"/>
                </a:lnTo>
                <a:lnTo>
                  <a:pt x="300037" y="292894"/>
                </a:lnTo>
                <a:lnTo>
                  <a:pt x="273843" y="295275"/>
                </a:lnTo>
                <a:lnTo>
                  <a:pt x="271462" y="271463"/>
                </a:lnTo>
                <a:lnTo>
                  <a:pt x="271462" y="245269"/>
                </a:lnTo>
                <a:lnTo>
                  <a:pt x="242887" y="266700"/>
                </a:lnTo>
                <a:lnTo>
                  <a:pt x="228600" y="259556"/>
                </a:lnTo>
                <a:lnTo>
                  <a:pt x="216693" y="242888"/>
                </a:lnTo>
                <a:lnTo>
                  <a:pt x="200025" y="216694"/>
                </a:lnTo>
                <a:lnTo>
                  <a:pt x="190500" y="200025"/>
                </a:lnTo>
                <a:lnTo>
                  <a:pt x="202406" y="183356"/>
                </a:lnTo>
                <a:lnTo>
                  <a:pt x="209550" y="154781"/>
                </a:lnTo>
                <a:lnTo>
                  <a:pt x="223837" y="140494"/>
                </a:lnTo>
                <a:lnTo>
                  <a:pt x="235743" y="123825"/>
                </a:lnTo>
                <a:lnTo>
                  <a:pt x="254793" y="121444"/>
                </a:lnTo>
                <a:lnTo>
                  <a:pt x="266700" y="111919"/>
                </a:lnTo>
                <a:lnTo>
                  <a:pt x="269081" y="76200"/>
                </a:lnTo>
                <a:lnTo>
                  <a:pt x="264318" y="59531"/>
                </a:lnTo>
                <a:lnTo>
                  <a:pt x="235743" y="57150"/>
                </a:lnTo>
                <a:lnTo>
                  <a:pt x="221456" y="66675"/>
                </a:lnTo>
                <a:lnTo>
                  <a:pt x="202406" y="57150"/>
                </a:lnTo>
                <a:lnTo>
                  <a:pt x="185737" y="28575"/>
                </a:lnTo>
                <a:lnTo>
                  <a:pt x="166687" y="9525"/>
                </a:lnTo>
                <a:lnTo>
                  <a:pt x="142875" y="0"/>
                </a:lnTo>
                <a:lnTo>
                  <a:pt x="135731" y="35719"/>
                </a:lnTo>
                <a:lnTo>
                  <a:pt x="121443" y="59531"/>
                </a:lnTo>
                <a:lnTo>
                  <a:pt x="92868" y="66675"/>
                </a:lnTo>
                <a:lnTo>
                  <a:pt x="78581" y="85725"/>
                </a:lnTo>
                <a:lnTo>
                  <a:pt x="66675" y="104775"/>
                </a:lnTo>
                <a:lnTo>
                  <a:pt x="61912" y="130969"/>
                </a:lnTo>
                <a:lnTo>
                  <a:pt x="52387" y="128588"/>
                </a:lnTo>
                <a:lnTo>
                  <a:pt x="38100" y="114300"/>
                </a:lnTo>
                <a:lnTo>
                  <a:pt x="30956" y="95250"/>
                </a:lnTo>
                <a:lnTo>
                  <a:pt x="14287" y="97631"/>
                </a:lnTo>
                <a:lnTo>
                  <a:pt x="0" y="123825"/>
                </a:lnTo>
                <a:lnTo>
                  <a:pt x="11906" y="152400"/>
                </a:lnTo>
                <a:lnTo>
                  <a:pt x="14287" y="169069"/>
                </a:lnTo>
                <a:lnTo>
                  <a:pt x="30956" y="178594"/>
                </a:lnTo>
                <a:lnTo>
                  <a:pt x="57150" y="209550"/>
                </a:lnTo>
                <a:lnTo>
                  <a:pt x="71437" y="240506"/>
                </a:lnTo>
                <a:lnTo>
                  <a:pt x="88106" y="266700"/>
                </a:lnTo>
                <a:lnTo>
                  <a:pt x="102393" y="297656"/>
                </a:lnTo>
                <a:lnTo>
                  <a:pt x="111918" y="321469"/>
                </a:lnTo>
                <a:lnTo>
                  <a:pt x="126206" y="338138"/>
                </a:lnTo>
                <a:lnTo>
                  <a:pt x="135731" y="357188"/>
                </a:lnTo>
                <a:lnTo>
                  <a:pt x="138112" y="371475"/>
                </a:lnTo>
                <a:lnTo>
                  <a:pt x="135731" y="388144"/>
                </a:lnTo>
                <a:lnTo>
                  <a:pt x="164306" y="409575"/>
                </a:lnTo>
                <a:lnTo>
                  <a:pt x="183356" y="428625"/>
                </a:lnTo>
                <a:lnTo>
                  <a:pt x="207168" y="440531"/>
                </a:lnTo>
                <a:lnTo>
                  <a:pt x="240506" y="459581"/>
                </a:lnTo>
                <a:lnTo>
                  <a:pt x="295275" y="507206"/>
                </a:lnTo>
                <a:close/>
              </a:path>
            </a:pathLst>
          </a:custGeom>
          <a:solidFill>
            <a:srgbClr val="FB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83" name="Line 11">
            <a:extLst>
              <a:ext uri="{FF2B5EF4-FFF2-40B4-BE49-F238E27FC236}">
                <a16:creationId xmlns="" xmlns:a16="http://schemas.microsoft.com/office/drawing/2014/main" id="{F06521B2-2FCD-4C5F-9207-DC38B75B85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76996" y="368102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hteck 2">
            <a:extLst>
              <a:ext uri="{FF2B5EF4-FFF2-40B4-BE49-F238E27FC236}">
                <a16:creationId xmlns="" xmlns:a16="http://schemas.microsoft.com/office/drawing/2014/main" id="{76D81EC4-B170-42A5-968E-154CAD6B6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535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10" dirty="0"/>
              <a:t>„Früher hat jeder von uns nur an sich gedacht“, sagt José Barrios. „Durch CICAP haben wir gelernt, dass wir uns zusammentun müssen, wenn wir etwas erreichen wollen.“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9957E974-C72B-415A-8D7B-DB0E3B6D32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260349"/>
            <a:ext cx="8642351" cy="55451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D44907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=""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49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des Projektpartners 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Centro de </a:t>
            </a:r>
            <a:r>
              <a:rPr lang="de-DE" altLang="de-DE" b="0" dirty="0" err="1"/>
              <a:t>Investigación</a:t>
            </a:r>
            <a:r>
              <a:rPr lang="de-DE" altLang="de-DE" b="0" dirty="0"/>
              <a:t>, </a:t>
            </a:r>
            <a:r>
              <a:rPr lang="de-DE" altLang="de-DE" b="0" dirty="0" err="1"/>
              <a:t>Capacitación</a:t>
            </a:r>
            <a:r>
              <a:rPr lang="de-DE" altLang="de-DE" b="0" dirty="0"/>
              <a:t>, </a:t>
            </a:r>
            <a:r>
              <a:rPr lang="de-DE" altLang="de-DE" b="0" dirty="0" err="1"/>
              <a:t>Asesoría</a:t>
            </a:r>
            <a:r>
              <a:rPr lang="de-DE" altLang="de-DE" b="0" dirty="0"/>
              <a:t> y </a:t>
            </a:r>
            <a:r>
              <a:rPr lang="de-DE" altLang="de-DE" b="0" dirty="0" err="1"/>
              <a:t>Promoción</a:t>
            </a:r>
            <a:r>
              <a:rPr lang="de-DE" altLang="de-DE" b="0" dirty="0"/>
              <a:t> (CICAP) aus Peru.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Die Regenmacher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Projektemagazin 2017/18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 – Evangelischer Entwicklungsdienst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1189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www.brot-fuer-die-welt.de/projekte/peru-bewaesserung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altLang="de-DE" b="0" dirty="0"/>
              <a:t>Thomas </a:t>
            </a:r>
            <a:r>
              <a:rPr lang="de-DE" altLang="de-DE" b="0" dirty="0" err="1"/>
              <a:t>Knödl</a:t>
            </a:r>
            <a:r>
              <a:rPr lang="de-DE" altLang="de-DE" b="0" dirty="0"/>
              <a:t>, Thorsten Lichtblau</a:t>
            </a:r>
            <a:r>
              <a:rPr lang="de-DE" altLang="de-DE" dirty="0"/>
              <a:t> 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altLang="de-DE" b="0" dirty="0">
                <a:cs typeface="Times New Roman" panose="02020603050405020304" pitchFamily="18" charset="0"/>
              </a:rPr>
              <a:t>Thorsten Lichtblau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altLang="de-DE" b="0" dirty="0">
                <a:cs typeface="Times New Roman" panose="02020603050405020304" pitchFamily="18" charset="0"/>
              </a:rPr>
              <a:t>Kathrin Harms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</a:t>
            </a:r>
            <a:r>
              <a:rPr lang="de-DE" altLang="de-DE" b="0" dirty="0" err="1"/>
              <a:t>Knödl</a:t>
            </a:r>
            <a:r>
              <a:rPr lang="de-DE" altLang="de-DE" b="0" dirty="0"/>
              <a:t>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August 2017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=""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=""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6FDFEDA0-E105-40CF-B40D-E1B7EF3EBA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260349"/>
            <a:ext cx="8642351" cy="5545139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=""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732" y="1533627"/>
            <a:ext cx="59404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IBAN: DE10 1006 1006 0500 5005 00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BIC: GENODED1KDB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=""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561667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accent3"/>
                </a:solidFill>
              </a:rPr>
              <a:t>Spendenkonto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D249FD32-B470-4A5A-9CDC-707BEB7C83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49"/>
            <a:ext cx="8642350" cy="5545139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=""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849" y="4221088"/>
            <a:ext cx="59404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IBAN: DE10 1006 1006 0500 5005 00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BIC: GENODED1KDB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=""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561667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accent3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33099311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B56E1F33-C617-4921-9A07-454840FCD5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=""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556" y="1132630"/>
            <a:ext cx="59404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/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/>
              <a:t>IBAN: DE10 1006 1006 0500 5005 00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/>
              <a:t>BIC: GENODED1KDB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=""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556" y="440668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/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21102101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="" xmlns:a16="http://schemas.microsoft.com/office/drawing/2014/main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84145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Der Norden Perus leidet seit jeher unter Trockenheit. Der Klimawandel hat dieses Problem noch verschärft. Immer häufigere Ernteverluste sind die Folge.</a:t>
            </a:r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4771D2A2-1A88-4C74-B99C-6ED884239E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952" y="273667"/>
            <a:ext cx="4240611" cy="268702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6A92BFB8-B262-41FD-8AAA-EBA7C2C4CD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3105148"/>
            <a:ext cx="4249737" cy="270033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6CCA06B4-DD42-40D6-826D-3B3A3F5842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415" y="3105150"/>
            <a:ext cx="4236148" cy="270033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="" xmlns:a16="http://schemas.microsoft.com/office/drawing/2014/main" id="{00A9C2CE-E45B-404E-8688-0AA49AF1E2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7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=""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47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Organisation CICAP unterstützt Kleinbauernfamilien dabei, einfache Bewässerungssysteme zu errichten und so ihre Erträge zu steigern.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78CE735C-D143-440D-B9F0-C01F135A5C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260350"/>
            <a:ext cx="4249737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22E2587B-D640-4A35-B439-4712EC9F5C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05150"/>
            <a:ext cx="4249738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E138B5C6-1DCD-477A-89F5-57B84F9A37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3105151"/>
            <a:ext cx="4249737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6A3D89D8-3093-4DB7-83FB-836FC6796B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484" y="260350"/>
            <a:ext cx="4243079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="" xmlns:a16="http://schemas.microsoft.com/office/drawing/2014/main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0934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José Barrios </a:t>
            </a:r>
            <a:r>
              <a:rPr lang="de-DE" b="0" dirty="0" smtClean="0"/>
              <a:t>betrachtet seine </a:t>
            </a:r>
            <a:r>
              <a:rPr lang="de-DE" b="0" dirty="0"/>
              <a:t>Sprinkleranlage, die Wassertropfen in einem Umkreis von neun Metern verteilt. „Als ob es regnen würde“, freut sich </a:t>
            </a:r>
            <a:r>
              <a:rPr lang="de-DE" b="0" dirty="0" smtClean="0"/>
              <a:t>der Kleinbauer.</a:t>
            </a:r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7834C363-90B3-48D2-9215-177CDA613C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284" y="260349"/>
            <a:ext cx="4248892" cy="554513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03CAD841-6314-4E8E-842B-FCACF8BAD5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="" xmlns:a16="http://schemas.microsoft.com/office/drawing/2014/main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733443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Seine Heimat ist das Andendorf </a:t>
            </a:r>
            <a:r>
              <a:rPr lang="de-DE" b="0" dirty="0" err="1"/>
              <a:t>Pandachí</a:t>
            </a:r>
            <a:r>
              <a:rPr lang="de-DE" b="0" dirty="0"/>
              <a:t>, in dem 72 Familien wohnen. </a:t>
            </a:r>
          </a:p>
          <a:p>
            <a:r>
              <a:rPr lang="de-DE" b="0" dirty="0"/>
              <a:t>Fast alle von ihnen leben von traditioneller kleinbäuerlicher Landwirtschaft. </a:t>
            </a:r>
          </a:p>
          <a:p>
            <a:pPr eaLnBrk="1" hangingPunct="1">
              <a:lnSpc>
                <a:spcPct val="110000"/>
              </a:lnSpc>
            </a:pPr>
            <a:endParaRPr lang="de-DE" altLang="de-DE" b="0" dirty="0"/>
          </a:p>
        </p:txBody>
      </p:sp>
      <p:sp>
        <p:nvSpPr>
          <p:cNvPr id="15363" name="Grafik 3">
            <a:extLst>
              <a:ext uri="{FF2B5EF4-FFF2-40B4-BE49-F238E27FC236}">
                <a16:creationId xmlns="" xmlns:a16="http://schemas.microsoft.com/office/drawing/2014/main" id="{6013A331-3A1F-4F68-8389-3732BDFED732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3105150"/>
            <a:ext cx="4279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5364" name="Grafik 4">
            <a:extLst>
              <a:ext uri="{FF2B5EF4-FFF2-40B4-BE49-F238E27FC236}">
                <a16:creationId xmlns="" xmlns:a16="http://schemas.microsoft.com/office/drawing/2014/main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E3D62547-095B-444D-8ADC-C24C93EBC6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937" y="260350"/>
            <a:ext cx="86312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=""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175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Ihr größtes Problem ist, dass es immer weniger regnet. Die Erträge der Felder sind entsprechend gering, viele Kinder in der Region sind unter- und mangelernährt.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4E93E333-B064-4103-B9DD-1913489380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3105150"/>
            <a:ext cx="4249737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988C5EA2-C9BB-45F1-BFDA-084D893CD2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260349"/>
            <a:ext cx="4249739" cy="270033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45683075-306C-454A-BB9C-70C4869887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260350"/>
            <a:ext cx="4249737" cy="270033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B11533C4-309F-459B-9650-DE1BD0CE40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05150"/>
            <a:ext cx="4249738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="" xmlns:a16="http://schemas.microsoft.com/office/drawing/2014/main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="" xmlns:a16="http://schemas.microsoft.com/office/drawing/2014/main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53523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Dass die Pflanzen auf seinen Feldern saftig grün sind und er heute zweimal im Jahr </a:t>
            </a:r>
            <a:r>
              <a:rPr lang="de-DE" b="0" dirty="0" smtClean="0"/>
              <a:t>ernten </a:t>
            </a:r>
            <a:r>
              <a:rPr lang="de-DE" b="0" dirty="0"/>
              <a:t>kann, hat José Barrios </a:t>
            </a:r>
            <a:r>
              <a:rPr lang="de-DE" b="0" dirty="0" smtClean="0"/>
              <a:t>den </a:t>
            </a:r>
            <a:r>
              <a:rPr lang="de-DE" b="0" dirty="0"/>
              <a:t>Mitarbeitenden </a:t>
            </a:r>
            <a:r>
              <a:rPr lang="de-DE" b="0" dirty="0" smtClean="0"/>
              <a:t>von CICAP </a:t>
            </a:r>
            <a:r>
              <a:rPr lang="de-DE" b="0" dirty="0"/>
              <a:t>zu </a:t>
            </a:r>
            <a:r>
              <a:rPr lang="de-DE" b="0" dirty="0" smtClean="0"/>
              <a:t>verdanken.</a:t>
            </a:r>
            <a:endParaRPr lang="de-DE" b="0" dirty="0"/>
          </a:p>
          <a:p>
            <a:endParaRPr lang="de-DE" altLang="de-DE" b="0" dirty="0"/>
          </a:p>
          <a:p>
            <a:pPr eaLnBrk="1" hangingPunct="1">
              <a:lnSpc>
                <a:spcPct val="110000"/>
              </a:lnSpc>
            </a:pPr>
            <a:endParaRPr lang="de-DE" alt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C2BCF8A1-59E9-4008-807A-3FE1D012C5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57610"/>
            <a:ext cx="8642350" cy="554787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="" xmlns:a16="http://schemas.microsoft.com/office/drawing/2014/main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815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20" dirty="0"/>
              <a:t>„Sie gaben uns Saatgut und organischen Dünger“, so der Kleinbauer. </a:t>
            </a:r>
            <a:r>
              <a:rPr lang="de-DE" b="0" spc="-20" dirty="0" smtClean="0"/>
              <a:t>„Und sie </a:t>
            </a:r>
            <a:r>
              <a:rPr lang="de-DE" b="0" spc="-20" dirty="0"/>
              <a:t>halfen uns, ein Gewächshaus zu bauen, in dem wir </a:t>
            </a:r>
            <a:r>
              <a:rPr lang="de-DE" b="0" spc="-20" dirty="0" smtClean="0"/>
              <a:t>Gemüse und Kaffeepflanzen ziehen </a:t>
            </a:r>
            <a:r>
              <a:rPr lang="de-DE" b="0" spc="-20" dirty="0"/>
              <a:t>können.“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B4C7C987-D749-4BD4-B97F-EBB6277B8E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3105150"/>
            <a:ext cx="4268404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BC03D97C-83B5-4E9C-BDDD-4536B2BF6E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1A083D3A-9C39-46A9-B1C6-1A3E320AD6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260350"/>
            <a:ext cx="4249738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645</Words>
  <Application>Microsoft Office PowerPoint</Application>
  <PresentationFormat>Bildschirmpräsentation (4:3)</PresentationFormat>
  <Paragraphs>100</Paragraphs>
  <Slides>24</Slides>
  <Notes>24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Auf Fels gebaut</dc:title>
  <dc:creator>BfdW</dc:creator>
  <cp:lastModifiedBy>thorsten.lichtblau</cp:lastModifiedBy>
  <cp:revision>831</cp:revision>
  <dcterms:created xsi:type="dcterms:W3CDTF">2005-03-02T11:53:12Z</dcterms:created>
  <dcterms:modified xsi:type="dcterms:W3CDTF">2017-08-21T08:10:45Z</dcterms:modified>
</cp:coreProperties>
</file>