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17" r:id="rId2"/>
    <p:sldId id="413" r:id="rId3"/>
    <p:sldId id="392" r:id="rId4"/>
    <p:sldId id="354" r:id="rId5"/>
    <p:sldId id="391" r:id="rId6"/>
    <p:sldId id="370" r:id="rId7"/>
    <p:sldId id="326" r:id="rId8"/>
    <p:sldId id="382" r:id="rId9"/>
    <p:sldId id="334" r:id="rId10"/>
    <p:sldId id="385" r:id="rId11"/>
    <p:sldId id="376" r:id="rId12"/>
    <p:sldId id="330" r:id="rId13"/>
    <p:sldId id="386" r:id="rId14"/>
    <p:sldId id="320" r:id="rId15"/>
    <p:sldId id="387" r:id="rId16"/>
    <p:sldId id="384" r:id="rId17"/>
    <p:sldId id="360" r:id="rId18"/>
    <p:sldId id="411" r:id="rId19"/>
    <p:sldId id="375" r:id="rId20"/>
    <p:sldId id="418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orient="horz" pos="220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699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653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690B"/>
    <a:srgbClr val="FAB482"/>
    <a:srgbClr val="FBB482"/>
    <a:srgbClr val="FFA365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0" autoAdjust="0"/>
    <p:restoredTop sz="99827" autoAdjust="0"/>
  </p:normalViewPr>
  <p:slideViewPr>
    <p:cSldViewPr showGuides="1">
      <p:cViewPr varScale="1">
        <p:scale>
          <a:sx n="78" d="100"/>
          <a:sy n="78" d="100"/>
        </p:scale>
        <p:origin x="966" y="84"/>
      </p:cViewPr>
      <p:guideLst>
        <p:guide orient="horz" pos="164"/>
        <p:guide orient="horz" pos="4110"/>
        <p:guide orient="horz" pos="2251"/>
        <p:guide orient="horz" pos="3793"/>
        <p:guide orient="horz" pos="2205"/>
        <p:guide orient="horz" pos="3657"/>
        <p:guide orient="horz" pos="799"/>
        <p:guide pos="158"/>
        <p:guide pos="2699"/>
        <p:guide pos="5602"/>
        <p:guide pos="2653"/>
        <p:guide pos="1542"/>
        <p:guide pos="1451"/>
        <p:guide pos="4218"/>
        <p:guide pos="430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617137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11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13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15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16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237814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231637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F8EBD8C-B8FD-4BF1-9C00-6F48068BA6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"/>
          <a:stretch/>
        </p:blipFill>
        <p:spPr>
          <a:xfrm>
            <a:off x="250825" y="257811"/>
            <a:ext cx="8642350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120" y="1160748"/>
            <a:ext cx="4013459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Kinder kämpfen 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für ihre Rechte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11162"/>
            <a:ext cx="306034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Paraguay</a:t>
            </a:r>
          </a:p>
        </p:txBody>
      </p:sp>
    </p:spTree>
    <p:extLst>
      <p:ext uri="{BB962C8B-B14F-4D97-AF65-F5344CB8AC3E}">
        <p14:creationId xmlns:p14="http://schemas.microsoft.com/office/powerpoint/2010/main" val="68712567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Der Weg der Schwestern führt am Bach </a:t>
            </a:r>
            <a:r>
              <a:rPr lang="de-DE" b="0" dirty="0" err="1"/>
              <a:t>Lambaré</a:t>
            </a:r>
            <a:r>
              <a:rPr lang="de-DE" b="0" dirty="0"/>
              <a:t> entlang. An seinen Ufern türmt sich der Müll mehrere Meter hoch – eine Folge regelmäßiger Überschwemmungen.</a:t>
            </a:r>
          </a:p>
        </p:txBody>
      </p:sp>
      <p:sp>
        <p:nvSpPr>
          <p:cNvPr id="15363" name="Grafik 3">
            <a:extLst>
              <a:ext uri="{FF2B5EF4-FFF2-40B4-BE49-F238E27FC236}">
                <a16:creationId xmlns:a16="http://schemas.microsoft.com/office/drawing/2014/main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DBE4177-3A28-45D7-8EC7-F5C8B7134E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938" y="260349"/>
            <a:ext cx="8631237" cy="554600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3088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/>
              <a:t>Leidis</a:t>
            </a:r>
            <a:r>
              <a:rPr lang="de-DE" b="0" dirty="0"/>
              <a:t> Familie kam bereits vor 20 Jahren nach Asunción. Mit anderen indigenen Familien ließ sie sich am Fuße der städtischen Müllhalde </a:t>
            </a:r>
            <a:r>
              <a:rPr lang="de-DE" b="0" dirty="0" err="1"/>
              <a:t>Cateura</a:t>
            </a:r>
            <a:r>
              <a:rPr lang="de-DE" b="0" dirty="0"/>
              <a:t> nieder.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E27DAE7-55A8-40AC-85D6-72D916B09D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593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Nach und nach errichteten die Fami­lien Häuser aus Stein. Die Stadtverwaltung versorgte sie mit Strom und Wasser, einer Grundschule und einem Spielplatz.</a:t>
            </a:r>
          </a:p>
          <a:p>
            <a:endParaRPr lang="de-DE" b="0" dirty="0"/>
          </a:p>
          <a:p>
            <a:endParaRPr lang="de-DE" b="0" dirty="0"/>
          </a:p>
          <a:p>
            <a:endParaRPr lang="de-DE" b="0" dirty="0"/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994F80B-07D9-4169-86B9-CCC568FB2A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1706" y="3107732"/>
            <a:ext cx="4249738" cy="270510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96B0F20-C705-425E-BA3E-A5270DD0E8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43435" y="262933"/>
            <a:ext cx="4249739" cy="270510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F3C6D5E-40D2-47EB-9B4C-387142F40C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4249738" cy="270033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ECB4766-4899-47AE-951B-863838BA66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619" y="262932"/>
            <a:ext cx="4249738" cy="270510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Doch seitdem ist nichts mehr passiert. Die Familien leben von der Hand in den Mund, viele Kinder brechen die Schule ab, die Mädchen werden oft schon früh schwanger.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514912B-151A-4EE7-9D45-CBD29930B1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5FFEF81-A447-4BA4-A0B1-159C2DF8BB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3" y="3115732"/>
            <a:ext cx="4249739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3F7702E-DAC5-4941-B0ED-ADB21CC67D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05D837E-3D73-403E-8640-23885152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9854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Das wollen die Mitarbeitenden von Callescuela ändern. Sie stehen den indigenen Kindern und ihren Familien zur Seite und klären sie über ihre Rechte auf.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A2DD1FA-74CE-4F1E-A4FD-9B1D5D74F8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:a16="http://schemas.microsoft.com/office/drawing/2014/main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6614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„Ohne Landtitel können wir jederzeit vertrieben werden“, hat </a:t>
            </a:r>
            <a:r>
              <a:rPr lang="de-DE" b="0" dirty="0" err="1"/>
              <a:t>Leidi</a:t>
            </a:r>
            <a:r>
              <a:rPr lang="de-DE" b="0" dirty="0"/>
              <a:t> gelernt. „Das hier ist aber unser Zuhause. Und wir würden gerne hierbleiben.“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9AF2C2-F5CD-4A5D-A48A-2789446556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0822" y="260350"/>
            <a:ext cx="4249739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1562E7E-9C12-4439-B362-A7E9702719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:a16="http://schemas.microsoft.com/office/drawing/2014/main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Um ihnen Gehör zu verschaffen, hat </a:t>
            </a:r>
            <a:r>
              <a:rPr lang="de-DE" b="0" dirty="0" err="1"/>
              <a:t>Callescuela</a:t>
            </a:r>
            <a:r>
              <a:rPr lang="de-DE" b="0" dirty="0"/>
              <a:t> ein Treffen mit dem Bürgermeister organisiert. </a:t>
            </a:r>
            <a:r>
              <a:rPr lang="de-DE" b="0" dirty="0" err="1"/>
              <a:t>Leidi</a:t>
            </a:r>
            <a:r>
              <a:rPr lang="de-DE" b="0" dirty="0"/>
              <a:t> nutzt ihre Chance und fordert: „Wir brauchen Perspektiven.“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7934E0C-89E9-4B8A-82B6-A5DB90E839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1"/>
            <a:ext cx="4249738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1E77BCC-19D8-4E56-A49F-D0DB831B68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49"/>
            <a:ext cx="4249738" cy="27003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3D0858A-3D3E-42A8-B82E-C8A1DA6D5F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4259543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62F0A6D-0DFF-4CBF-AAA8-3F277BFE1E6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48"/>
            <a:ext cx="4263629" cy="27003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:a16="http://schemas.microsoft.com/office/drawing/2014/main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615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„Unser größter Erfolg ist die eigenverantwortliche Organisation der Kinder“, erklärt Norma Duarte, Projektkoordinatorin von Callescuela. „Darauf bin ich stolz.“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8C46448-AF49-44B0-AA4A-87747F1B06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7952"/>
            <a:ext cx="4249738" cy="55378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43753C2-B37F-4C00-BF48-56CCAB930F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1212" y="3105150"/>
            <a:ext cx="4249736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55E7D8-A459-4648-B98C-9D9D64E0FE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7682"/>
            <a:ext cx="4249737" cy="26920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895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/>
              <a:t>Leidi</a:t>
            </a:r>
            <a:r>
              <a:rPr lang="de-DE" b="0" dirty="0"/>
              <a:t> wird weiterkämpfen. „Ich möchte Sicherheit“, sagt sie. „Ohne Land gibt es keine Arbeit und kein würdevolles Leben.“ Ihr Kampf hat gerade erst begonnen.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ED4B06-6E14-4582-9F75-0CA8087E2E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3" y="260350"/>
            <a:ext cx="8642351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5798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de-DE" b="0" dirty="0" err="1"/>
              <a:t>Callescuela</a:t>
            </a:r>
            <a:r>
              <a:rPr lang="en-GB" b="0" dirty="0"/>
              <a:t> </a:t>
            </a:r>
            <a:r>
              <a:rPr lang="de-DE" b="0" dirty="0"/>
              <a:t>aus Paraguay.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Kinder kämpfen für ihre Rechte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www.brot-fuer-die-welt.de/projekte/paraguay-kinderarbeit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Thorsten Lichtblau, Thomas Knödl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Constanze </a:t>
            </a:r>
            <a:r>
              <a:rPr lang="de-DE" altLang="de-DE" b="0" dirty="0" err="1">
                <a:cs typeface="Times New Roman" panose="02020603050405020304" pitchFamily="18" charset="0"/>
              </a:rPr>
              <a:t>Bandowski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Kathrin Harms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Mai 2020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968" y="260350"/>
            <a:ext cx="4609207" cy="3237063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993" y="365635"/>
            <a:ext cx="22312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Paraguay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994" y="545655"/>
            <a:ext cx="4608513" cy="292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/>
              <a:t>	Paraguay 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140075" algn="r"/>
                <a:tab pos="4305300" algn="r"/>
                <a:tab pos="4667250" algn="l"/>
              </a:tabLst>
            </a:pPr>
            <a:endParaRPr lang="de-DE" altLang="de-DE" sz="10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	</a:t>
            </a:r>
            <a:r>
              <a:rPr lang="de-DE" altLang="de-DE" sz="1200" b="0" dirty="0">
                <a:cs typeface="Arial" panose="020B0604020202020204" pitchFamily="34" charset="0"/>
              </a:rPr>
              <a:t>406.752	357.022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	</a:t>
            </a:r>
            <a:r>
              <a:rPr lang="de-DE" altLang="de-DE" sz="1200" b="0" dirty="0">
                <a:cs typeface="Arial" panose="020B0604020202020204" pitchFamily="34" charset="0"/>
              </a:rPr>
              <a:t>7,2	80,2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Bevölkerungsdichte	</a:t>
            </a:r>
            <a:r>
              <a:rPr lang="de-DE" altLang="de-DE" sz="1200" b="0" dirty="0">
                <a:cs typeface="Arial" panose="020B0604020202020204" pitchFamily="34" charset="0"/>
              </a:rPr>
              <a:t>17,7	225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Säuglingssterblichkeit	</a:t>
            </a:r>
            <a:r>
              <a:rPr lang="de-DE" altLang="de-DE" sz="1200" b="0" dirty="0">
                <a:cs typeface="Arial" panose="020B0604020202020204" pitchFamily="34" charset="0"/>
              </a:rPr>
              <a:t>1,7	0,3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Lebenserwartung		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Männer 	75,2	78,7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Frauen	80,7	83,6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Analphabetenrate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Männer 	5,6	&lt;1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Frauen	6,5	&lt;1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Bruttoinlandsprodukt	</a:t>
            </a:r>
            <a:r>
              <a:rPr lang="de-DE" altLang="de-DE" sz="1200" b="0" dirty="0">
                <a:cs typeface="Arial" panose="020B0604020202020204" pitchFamily="34" charset="0"/>
              </a:rPr>
              <a:t>12.800	50.800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(2020)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/>
          <p:nvPr/>
        </p:nvCxnSpPr>
        <p:spPr>
          <a:xfrm>
            <a:off x="4356994" y="797683"/>
            <a:ext cx="44281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B84525B7-4402-443F-B5EC-28C9E040B5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4663" y="3573463"/>
            <a:ext cx="4608512" cy="2232026"/>
          </a:xfrm>
          <a:prstGeom prst="rect">
            <a:avLst/>
          </a:prstGeom>
        </p:spPr>
      </p:pic>
      <p:sp>
        <p:nvSpPr>
          <p:cNvPr id="16" name="Rechteck 16">
            <a:extLst>
              <a:ext uri="{FF2B5EF4-FFF2-40B4-BE49-F238E27FC236}">
                <a16:creationId xmlns:a16="http://schemas.microsoft.com/office/drawing/2014/main" id="{A2E837F3-B737-460A-9009-B51229E12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176" y="4474679"/>
            <a:ext cx="22312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PARAGUAY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02657D5-7A15-41E2-B7E2-5D46770DA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076" y="5007902"/>
            <a:ext cx="1511938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ARGENTINIEN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B56EF78-657F-4C7F-90EB-94C1535DE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8284" y="3875465"/>
            <a:ext cx="1511938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BRASILIEN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C919647-F2C9-471C-9F84-FBF0C3040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9141" y="3622546"/>
            <a:ext cx="1511938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BOLIVIEN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DE7ACB7-B0BC-4369-9CD6-6539D6235494}"/>
              </a:ext>
            </a:extLst>
          </p:cNvPr>
          <p:cNvGrpSpPr/>
          <p:nvPr/>
        </p:nvGrpSpPr>
        <p:grpSpPr>
          <a:xfrm>
            <a:off x="6795101" y="4994311"/>
            <a:ext cx="90873" cy="90873"/>
            <a:chOff x="7058657" y="1304764"/>
            <a:chExt cx="90873" cy="90873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58DEE4F6-6518-49DE-ACC6-DEA4D6D3C91B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A8F18400-951F-43FE-8F60-DCDE996795E7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3" name="Rechteck 22">
            <a:extLst>
              <a:ext uri="{FF2B5EF4-FFF2-40B4-BE49-F238E27FC236}">
                <a16:creationId xmlns:a16="http://schemas.microsoft.com/office/drawing/2014/main" id="{EE3347E9-DD7D-4243-AA40-A81D7A3DA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0428" y="4851908"/>
            <a:ext cx="2231215" cy="32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Asunción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5FE5BEC-CB24-4A7E-8D40-64D5C4259A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49"/>
            <a:ext cx="3960814" cy="5545139"/>
          </a:xfrm>
          <a:prstGeom prst="rect">
            <a:avLst/>
          </a:prstGeom>
        </p:spPr>
      </p:pic>
      <p:sp>
        <p:nvSpPr>
          <p:cNvPr id="26" name="Rechteck 16">
            <a:extLst>
              <a:ext uri="{FF2B5EF4-FFF2-40B4-BE49-F238E27FC236}">
                <a16:creationId xmlns:a16="http://schemas.microsoft.com/office/drawing/2014/main" id="{92A4C9B6-C4E1-4AE6-8AA1-67C43AAFC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626162"/>
            <a:ext cx="22312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PARAGUAY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FFB8B38-FBB8-45F6-866E-55BDC0A090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8642350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0935" y="4792549"/>
            <a:ext cx="5940425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/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/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4108473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/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39089076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535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Paraguay ist durch große soziale Ungleichheit geprägt. Zu den Ärmsten der Armen zählen die indigenen Gemeinschaften. Sie leben traditionell in abgelegenen Regionen.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22CAE51-415E-4FB3-AC7A-751F32616C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634" y="260350"/>
            <a:ext cx="4242930" cy="269897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625509B-5430-4C11-AA98-068E186279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CB7C655-1B2F-495F-9948-63BE285984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633" y="3105150"/>
            <a:ext cx="4242930" cy="269897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5897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Seit Mitte der 1990er Jahre sind große Flächen des Landes dem Sojaanbau zum Opfer gefallen. Damit schwinden die Lebensgrundlagen der Indigenen.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36D6AB5-70C7-4764-91A2-4EA60D195A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250825" y="260349"/>
            <a:ext cx="4261643" cy="555508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5F555E8-D506-4F9E-A92E-0561B425DF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49"/>
            <a:ext cx="4261643" cy="555508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455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Auf der Suche nach einem Einkommen fliehen viele Familien in die Städte, wo sie in extremer Armut leben. Viele Kinder müssen arbeiten, um das Überleben zu sichern.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30F74A-961C-462A-9469-742D7EA481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4249738" cy="555730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EC52580-74BA-4AD4-885C-8D6D12F6A2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:a16="http://schemas.microsoft.com/office/drawing/2014/main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175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Organisation Callescuela setzt sich in Asunción für die Rechte der indigenen Kinder ein. Ziel ist es, ihnen über Bildung bessere Zukunftschancen zu eröffnen.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DB53A20-FE2F-4022-A5F2-3C5CC193AE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983B3C0-7E78-4FBF-869C-11773F9CCB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3105150"/>
            <a:ext cx="4249737" cy="270011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11FE6F2-2C67-420D-8F80-A3A8D30245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65894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/>
              <a:t>Leidi</a:t>
            </a:r>
            <a:r>
              <a:rPr lang="de-DE" b="0" dirty="0"/>
              <a:t> Gomez lebt mit ihrer Familie in einem Armenviertel am Rande der Hauptstadt. Seitdem die 13-Jährige laufen kann, hilft sie bei der Arbeit.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0DBC296-10ED-4B4B-A0AD-3362AA3B04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3" y="260350"/>
            <a:ext cx="8642351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3013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Auf der Suche nach Verwertbarem zieht sie mit ihrer Schwester </a:t>
            </a:r>
            <a:r>
              <a:rPr lang="de-DE" b="0" dirty="0" err="1"/>
              <a:t>Leini</a:t>
            </a:r>
            <a:r>
              <a:rPr lang="de-DE" b="0" dirty="0"/>
              <a:t> durch ein benachbartes Reichenviertel und durchsucht den Müll.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5B4E6A9-1073-4714-9D52-FD6E16FA24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72154"/>
            <a:ext cx="4249739" cy="553333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8731C01-700E-424D-8CEF-ABB41F3FC2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260350"/>
            <a:ext cx="4249738" cy="55451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6695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Für ein Kilogramm Altglas zahlt der Zwischenhändler drei Cent. „Am wertvollsten ist Kupfer“, sagt </a:t>
            </a:r>
            <a:r>
              <a:rPr lang="de-DE" b="0" dirty="0" err="1"/>
              <a:t>Leidi</a:t>
            </a:r>
            <a:r>
              <a:rPr lang="de-DE" b="0" dirty="0"/>
              <a:t>. „Dafür bekommen wir 20.000 Guaraní“ – knapp drei Euro.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82C780-81E4-48DC-B0CB-1A4231C66D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122" y="260350"/>
            <a:ext cx="8644053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603</Words>
  <Application>Microsoft Office PowerPoint</Application>
  <PresentationFormat>Bildschirmpräsentation (4:3)</PresentationFormat>
  <Paragraphs>85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Georgia</vt:lpstr>
      <vt:lpstr>Symbol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Rechtsbeistand für die "Unberührbaren"</dc:title>
  <dc:creator>BfdW</dc:creator>
  <cp:lastModifiedBy>f.reich-rosenkranz</cp:lastModifiedBy>
  <cp:revision>1116</cp:revision>
  <dcterms:created xsi:type="dcterms:W3CDTF">2005-03-02T11:53:12Z</dcterms:created>
  <dcterms:modified xsi:type="dcterms:W3CDTF">2020-05-27T13:25:39Z</dcterms:modified>
</cp:coreProperties>
</file>