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379" r:id="rId2"/>
    <p:sldId id="390" r:id="rId3"/>
    <p:sldId id="391" r:id="rId4"/>
    <p:sldId id="354" r:id="rId5"/>
    <p:sldId id="334" r:id="rId6"/>
    <p:sldId id="392" r:id="rId7"/>
    <p:sldId id="370" r:id="rId8"/>
    <p:sldId id="385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96" r:id="rId18"/>
    <p:sldId id="397" r:id="rId19"/>
    <p:sldId id="375" r:id="rId20"/>
    <p:sldId id="40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768" y="-72"/>
      </p:cViewPr>
      <p:guideLst>
        <p:guide orient="horz" pos="164"/>
        <p:guide orient="horz" pos="4156"/>
        <p:guide orient="horz" pos="1956"/>
        <p:guide orient="horz" pos="3793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CCE04AF7-D753-4492-92AF-4DEBED49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99EB3-AC6E-449C-BBD2-53C664AA671C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5F46737F-B3B3-4ECE-815E-62A7788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45CD3F72-CF36-4E7D-B582-9B7BD8DC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B5CF3-B177-46D5-AB86-F6AD38DBF40E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0E29B0C6-A0E4-4C6D-9335-154774E0B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1219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20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2EBD17F-CE91-4E18-A5BE-B79F3B12F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70" y="260350"/>
            <a:ext cx="8638505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825044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Faire Jobs für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Näherinnen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548680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Nicaragua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„Meine Mutter hat immer gesagt: Geht, Mädchen, kämpft für eure Rechte!“, sagt María Elena. </a:t>
            </a:r>
            <a:r>
              <a:rPr lang="de-DE" b="0" dirty="0" smtClean="0"/>
              <a:t>Es </a:t>
            </a:r>
            <a:r>
              <a:rPr lang="de-DE" b="0" dirty="0"/>
              <a:t>war </a:t>
            </a:r>
            <a:r>
              <a:rPr lang="de-DE" b="0" dirty="0" smtClean="0"/>
              <a:t>auch die Mutter, </a:t>
            </a:r>
            <a:r>
              <a:rPr lang="de-DE" b="0" dirty="0"/>
              <a:t>die sie schon früh zu den Workshops von MEC schickte.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1E9E6C5-19EE-4C72-9041-1C2A20BFF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652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7C2789D-7063-4398-9D41-33EAF489ED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9830"/>
            <a:ext cx="4265236" cy="26956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565246F-29D3-4E67-A26C-F5AF716E3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97" y="3105150"/>
            <a:ext cx="4244566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60D63357-E70B-46D2-9874-717429190F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97" y="260350"/>
            <a:ext cx="424456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Die Organisation </a:t>
            </a:r>
            <a:r>
              <a:rPr lang="de-DE" b="0" dirty="0"/>
              <a:t>setzt sich für </a:t>
            </a:r>
            <a:r>
              <a:rPr lang="de-DE" b="0" dirty="0" smtClean="0"/>
              <a:t>menschenwürdige Arbeitsbedingungen in den Textilfabriken ein. Und dafür, dass der Mindestlohn eingehalten wird. 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04C2AD3-12DA-440A-AEE7-09B02F0B45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1C4857B-D984-4510-A782-F8B843C3E9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57403" cy="27086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81E5AE8-581A-4BC7-90A5-1075AA7E3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49"/>
            <a:ext cx="4257402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Bei Verstößen erfolgt ein Gespräch mit den Firmenchefs. „Vier von fünf </a:t>
            </a:r>
            <a:r>
              <a:rPr lang="de-DE" b="0" dirty="0" smtClean="0"/>
              <a:t>Fällen </a:t>
            </a:r>
            <a:r>
              <a:rPr lang="de-DE" b="0" dirty="0"/>
              <a:t>lösen wir so“, sagt die Anwältin Johanna Arce. Gelingt dies nicht, zieht MEC vor Gericht.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04CE438-290D-460E-B84A-91E3C8B5D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49"/>
            <a:ext cx="42497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4B29E32-7B59-4B0E-8568-4BC1CB207C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C03531B-27EB-4AAE-8C4D-94B4876293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Zudem schult </a:t>
            </a:r>
            <a:r>
              <a:rPr lang="de-DE" b="0" dirty="0"/>
              <a:t>die Organisation </a:t>
            </a:r>
            <a:r>
              <a:rPr lang="de-DE" b="0" dirty="0" smtClean="0"/>
              <a:t>Frauen darin</a:t>
            </a:r>
            <a:r>
              <a:rPr lang="de-DE" b="0" dirty="0"/>
              <a:t>, wie sie Konflikte bewältigen, sexueller Belästigung und Aggression entrinnen und ihr Selbstwertgefühl stärken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5746414-11B1-4036-A1B7-145709EFE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562" y="260350"/>
            <a:ext cx="4242613" cy="27145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594F4B7-8093-4732-BC9B-491C410F8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73" y="260350"/>
            <a:ext cx="42568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D573805-88AA-4978-AC59-75E29371B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2613" cy="27003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E56B71BF-032B-4156-8018-89920C5CD4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1"/>
            <a:ext cx="42568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„Das hat mein Leben verändert“, sagt María Elena.  Heute studiert sie neben ihrem Job Jura. </a:t>
            </a:r>
            <a:r>
              <a:rPr lang="de-DE" b="0" dirty="0" smtClean="0"/>
              <a:t>Am Abend, wenn sie aus der Fabrik zurück ist, paukt </a:t>
            </a:r>
            <a:r>
              <a:rPr lang="de-DE" b="0" dirty="0"/>
              <a:t>sie Paragraphen und Fälle.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9824307-E6BC-4BAC-847E-655671E3D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73" y="260349"/>
            <a:ext cx="8638801" cy="55467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33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Juristischen Rat gibt sie heute schon: Als ehrenamtliche Promotorin informiert sie mit Kolleginnen von MEC andere Arbeiterinnen in den Essenspausen über ihre Rechte.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B5F9A83-0EB0-4165-9936-237FE5DC1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48"/>
            <a:ext cx="4249737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77FD0DA-5CCC-45C2-9B4E-B51DE32916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3105151"/>
            <a:ext cx="4249737" cy="27003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2F187C5-3013-4E80-9D46-4CA67B31AB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früh morgens, wenn </a:t>
            </a:r>
            <a:r>
              <a:rPr lang="de-DE" b="0" dirty="0" smtClean="0"/>
              <a:t>rund </a:t>
            </a:r>
            <a:r>
              <a:rPr lang="de-DE" b="0" dirty="0"/>
              <a:t>20.000 Menschen in die Textilfabriken der Freihandelszone Saratoga strömen, nutzt María Elena die Gunst der Stunde.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49A2C5B-52F7-4D19-BD36-5620109C9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62D6B08-0225-4A74-9F57-F52E3D0F2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5" y="3105150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DE181ED-44F4-48F3-9245-5E30591F1D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>
            <a:extLst>
              <a:ext uri="{FF2B5EF4-FFF2-40B4-BE49-F238E27FC236}">
                <a16:creationId xmlns="" xmlns:a16="http://schemas.microsoft.com/office/drawing/2014/main" id="{7C5C16A1-1E2E-4742-828D-EEE823C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 smtClean="0"/>
              <a:t>Gemeinsam mit </a:t>
            </a:r>
            <a:r>
              <a:rPr lang="de-DE" b="0" dirty="0"/>
              <a:t>zwei </a:t>
            </a:r>
            <a:r>
              <a:rPr lang="de-DE" b="0" dirty="0" smtClean="0"/>
              <a:t>weiteren </a:t>
            </a:r>
            <a:r>
              <a:rPr lang="de-DE" b="0" dirty="0"/>
              <a:t>Aktivistinnen von MEC </a:t>
            </a:r>
            <a:r>
              <a:rPr lang="de-DE" b="0" dirty="0" smtClean="0"/>
              <a:t>verteilt sie Broschüren</a:t>
            </a:r>
            <a:r>
              <a:rPr lang="de-DE" b="0" dirty="0"/>
              <a:t>, „Arbeitsrechte“ steht darauf. Die </a:t>
            </a:r>
            <a:r>
              <a:rPr lang="de-DE" b="0" dirty="0" smtClean="0"/>
              <a:t>1.000 </a:t>
            </a:r>
            <a:r>
              <a:rPr lang="de-DE" b="0" dirty="0"/>
              <a:t>Exemplare sind schnell vergriffen.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B40B131-4A5A-4459-8C33-3AB36E237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7381"/>
            <a:ext cx="4249737" cy="26981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00C3796-EFB0-484D-AA40-B5E837DCE3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638" y="260350"/>
            <a:ext cx="4249736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C99DCB4-E0A3-4204-BED0-69717493CE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32" y="260350"/>
            <a:ext cx="424913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2">
            <a:extLst>
              <a:ext uri="{FF2B5EF4-FFF2-40B4-BE49-F238E27FC236}">
                <a16:creationId xmlns="" xmlns:a16="http://schemas.microsoft.com/office/drawing/2014/main" id="{76D81EC4-B170-42A5-968E-154CAD6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841456" cy="5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„Die wenigsten wissen, wie stark sie eigentlich sind“, sagt María Elena. Genau das möchte sie vermitteln. „Es ist die Hilfe, die auch ich bekommen habe.“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B193703-30F4-4DFC-A3D9-4E718FCCF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05" y="260350"/>
            <a:ext cx="864399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  <a:r>
              <a:rPr lang="de-DE" b="0" dirty="0"/>
              <a:t>Movimiento de </a:t>
            </a:r>
            <a:r>
              <a:rPr lang="de-DE" b="0" dirty="0" err="1"/>
              <a:t>Mujeres</a:t>
            </a:r>
            <a:r>
              <a:rPr lang="de-DE" b="0" dirty="0"/>
              <a:t> </a:t>
            </a:r>
            <a:r>
              <a:rPr lang="de-DE" b="0" dirty="0" err="1"/>
              <a:t>Trabajadoras</a:t>
            </a:r>
            <a:r>
              <a:rPr lang="de-DE" b="0" dirty="0"/>
              <a:t> y </a:t>
            </a:r>
            <a:r>
              <a:rPr lang="de-DE" b="0" dirty="0" err="1"/>
              <a:t>Desempleadas</a:t>
            </a:r>
            <a:r>
              <a:rPr lang="de-DE" b="0" dirty="0"/>
              <a:t> María Elena </a:t>
            </a:r>
            <a:r>
              <a:rPr lang="de-DE" b="0" dirty="0" err="1"/>
              <a:t>Cuadra</a:t>
            </a:r>
            <a:r>
              <a:rPr lang="de-DE" b="0" dirty="0"/>
              <a:t> (MEC) </a:t>
            </a:r>
            <a:r>
              <a:rPr lang="de-DE" altLang="de-DE" b="0" dirty="0"/>
              <a:t>aus Nicaragua.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Faire Jobs für Näherinnen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</a:t>
            </a:r>
            <a:r>
              <a:rPr lang="de-DE" altLang="de-DE" b="0" dirty="0" smtClean="0"/>
              <a:t>4711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www.brot-fuer-die-welt.de/projekte/nicaragua-textilfabriken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Martina Hahn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Karin </a:t>
            </a:r>
            <a:r>
              <a:rPr lang="de-DE" altLang="de-DE" b="0" dirty="0" err="1">
                <a:cs typeface="Times New Roman" panose="02020603050405020304" pitchFamily="18" charset="0"/>
              </a:rPr>
              <a:t>Desmarowitz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Nicaragua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7" y="1268413"/>
            <a:ext cx="8650800" cy="4386428"/>
          </a:xfrm>
          <a:prstGeom prst="rect">
            <a:avLst/>
          </a:prstGeom>
        </p:spPr>
      </p:pic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523" y="2958131"/>
            <a:ext cx="997389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Nicaragua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73" y="1268760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Nicaragua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130.370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6,0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46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71,3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75,8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17,6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16,8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5.800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="" xmlns:a16="http://schemas.microsoft.com/office/drawing/2014/main" id="{837297A8-5E13-4D47-9C4E-90ECCFCAC140}"/>
              </a:ext>
            </a:extLst>
          </p:cNvPr>
          <p:cNvSpPr/>
          <p:nvPr/>
        </p:nvSpPr>
        <p:spPr>
          <a:xfrm>
            <a:off x="2243115" y="3062288"/>
            <a:ext cx="116503" cy="127583"/>
          </a:xfrm>
          <a:custGeom>
            <a:avLst/>
            <a:gdLst>
              <a:gd name="connsiteX0" fmla="*/ 23 w 116503"/>
              <a:gd name="connsiteY0" fmla="*/ 59531 h 127583"/>
              <a:gd name="connsiteX1" fmla="*/ 7166 w 116503"/>
              <a:gd name="connsiteY1" fmla="*/ 47625 h 127583"/>
              <a:gd name="connsiteX2" fmla="*/ 14310 w 116503"/>
              <a:gd name="connsiteY2" fmla="*/ 40481 h 127583"/>
              <a:gd name="connsiteX3" fmla="*/ 23835 w 116503"/>
              <a:gd name="connsiteY3" fmla="*/ 28575 h 127583"/>
              <a:gd name="connsiteX4" fmla="*/ 40504 w 116503"/>
              <a:gd name="connsiteY4" fmla="*/ 26193 h 127583"/>
              <a:gd name="connsiteX5" fmla="*/ 54791 w 116503"/>
              <a:gd name="connsiteY5" fmla="*/ 19050 h 127583"/>
              <a:gd name="connsiteX6" fmla="*/ 59554 w 116503"/>
              <a:gd name="connsiteY6" fmla="*/ 11906 h 127583"/>
              <a:gd name="connsiteX7" fmla="*/ 61935 w 116503"/>
              <a:gd name="connsiteY7" fmla="*/ 4762 h 127583"/>
              <a:gd name="connsiteX8" fmla="*/ 76223 w 116503"/>
              <a:gd name="connsiteY8" fmla="*/ 0 h 127583"/>
              <a:gd name="connsiteX9" fmla="*/ 83366 w 116503"/>
              <a:gd name="connsiteY9" fmla="*/ 2381 h 127583"/>
              <a:gd name="connsiteX10" fmla="*/ 114323 w 116503"/>
              <a:gd name="connsiteY10" fmla="*/ 4762 h 127583"/>
              <a:gd name="connsiteX11" fmla="*/ 107179 w 116503"/>
              <a:gd name="connsiteY11" fmla="*/ 50006 h 127583"/>
              <a:gd name="connsiteX12" fmla="*/ 102416 w 116503"/>
              <a:gd name="connsiteY12" fmla="*/ 64293 h 127583"/>
              <a:gd name="connsiteX13" fmla="*/ 100035 w 116503"/>
              <a:gd name="connsiteY13" fmla="*/ 71437 h 127583"/>
              <a:gd name="connsiteX14" fmla="*/ 97654 w 116503"/>
              <a:gd name="connsiteY14" fmla="*/ 126206 h 127583"/>
              <a:gd name="connsiteX15" fmla="*/ 85748 w 116503"/>
              <a:gd name="connsiteY15" fmla="*/ 123825 h 127583"/>
              <a:gd name="connsiteX16" fmla="*/ 64316 w 116503"/>
              <a:gd name="connsiteY16" fmla="*/ 119062 h 127583"/>
              <a:gd name="connsiteX17" fmla="*/ 59554 w 116503"/>
              <a:gd name="connsiteY17" fmla="*/ 102393 h 127583"/>
              <a:gd name="connsiteX18" fmla="*/ 57173 w 116503"/>
              <a:gd name="connsiteY18" fmla="*/ 95250 h 127583"/>
              <a:gd name="connsiteX19" fmla="*/ 50029 w 116503"/>
              <a:gd name="connsiteY19" fmla="*/ 92868 h 127583"/>
              <a:gd name="connsiteX20" fmla="*/ 47648 w 116503"/>
              <a:gd name="connsiteY20" fmla="*/ 100012 h 127583"/>
              <a:gd name="connsiteX21" fmla="*/ 45266 w 116503"/>
              <a:gd name="connsiteY21" fmla="*/ 114300 h 127583"/>
              <a:gd name="connsiteX22" fmla="*/ 38123 w 116503"/>
              <a:gd name="connsiteY22" fmla="*/ 116681 h 127583"/>
              <a:gd name="connsiteX23" fmla="*/ 33360 w 116503"/>
              <a:gd name="connsiteY23" fmla="*/ 109537 h 127583"/>
              <a:gd name="connsiteX24" fmla="*/ 30979 w 116503"/>
              <a:gd name="connsiteY24" fmla="*/ 97631 h 127583"/>
              <a:gd name="connsiteX25" fmla="*/ 23835 w 116503"/>
              <a:gd name="connsiteY25" fmla="*/ 92868 h 127583"/>
              <a:gd name="connsiteX26" fmla="*/ 14310 w 116503"/>
              <a:gd name="connsiteY26" fmla="*/ 78581 h 127583"/>
              <a:gd name="connsiteX27" fmla="*/ 9548 w 116503"/>
              <a:gd name="connsiteY27" fmla="*/ 71437 h 127583"/>
              <a:gd name="connsiteX28" fmla="*/ 23 w 116503"/>
              <a:gd name="connsiteY28" fmla="*/ 59531 h 1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503" h="127583">
                <a:moveTo>
                  <a:pt x="23" y="59531"/>
                </a:moveTo>
                <a:cubicBezTo>
                  <a:pt x="-374" y="55562"/>
                  <a:pt x="4389" y="51328"/>
                  <a:pt x="7166" y="47625"/>
                </a:cubicBezTo>
                <a:cubicBezTo>
                  <a:pt x="9187" y="44931"/>
                  <a:pt x="12442" y="43283"/>
                  <a:pt x="14310" y="40481"/>
                </a:cubicBezTo>
                <a:cubicBezTo>
                  <a:pt x="19231" y="33100"/>
                  <a:pt x="12739" y="31904"/>
                  <a:pt x="23835" y="28575"/>
                </a:cubicBezTo>
                <a:cubicBezTo>
                  <a:pt x="29211" y="26962"/>
                  <a:pt x="34948" y="26987"/>
                  <a:pt x="40504" y="26193"/>
                </a:cubicBezTo>
                <a:cubicBezTo>
                  <a:pt x="46314" y="24257"/>
                  <a:pt x="50175" y="23666"/>
                  <a:pt x="54791" y="19050"/>
                </a:cubicBezTo>
                <a:cubicBezTo>
                  <a:pt x="56815" y="17026"/>
                  <a:pt x="57966" y="14287"/>
                  <a:pt x="59554" y="11906"/>
                </a:cubicBezTo>
                <a:cubicBezTo>
                  <a:pt x="60348" y="9525"/>
                  <a:pt x="59892" y="6221"/>
                  <a:pt x="61935" y="4762"/>
                </a:cubicBezTo>
                <a:cubicBezTo>
                  <a:pt x="66020" y="1844"/>
                  <a:pt x="76223" y="0"/>
                  <a:pt x="76223" y="0"/>
                </a:cubicBezTo>
                <a:cubicBezTo>
                  <a:pt x="78604" y="794"/>
                  <a:pt x="80876" y="2070"/>
                  <a:pt x="83366" y="2381"/>
                </a:cubicBezTo>
                <a:cubicBezTo>
                  <a:pt x="93636" y="3665"/>
                  <a:pt x="107588" y="-3096"/>
                  <a:pt x="114323" y="4762"/>
                </a:cubicBezTo>
                <a:cubicBezTo>
                  <a:pt x="120960" y="12506"/>
                  <a:pt x="110651" y="39588"/>
                  <a:pt x="107179" y="50006"/>
                </a:cubicBezTo>
                <a:lnTo>
                  <a:pt x="102416" y="64293"/>
                </a:lnTo>
                <a:lnTo>
                  <a:pt x="100035" y="71437"/>
                </a:lnTo>
                <a:cubicBezTo>
                  <a:pt x="99241" y="89693"/>
                  <a:pt x="102462" y="108576"/>
                  <a:pt x="97654" y="126206"/>
                </a:cubicBezTo>
                <a:cubicBezTo>
                  <a:pt x="96589" y="130111"/>
                  <a:pt x="89730" y="124549"/>
                  <a:pt x="85748" y="123825"/>
                </a:cubicBezTo>
                <a:cubicBezTo>
                  <a:pt x="67310" y="120472"/>
                  <a:pt x="76911" y="123260"/>
                  <a:pt x="64316" y="119062"/>
                </a:cubicBezTo>
                <a:cubicBezTo>
                  <a:pt x="58605" y="101927"/>
                  <a:pt x="65536" y="123331"/>
                  <a:pt x="59554" y="102393"/>
                </a:cubicBezTo>
                <a:cubicBezTo>
                  <a:pt x="58865" y="99980"/>
                  <a:pt x="58948" y="97025"/>
                  <a:pt x="57173" y="95250"/>
                </a:cubicBezTo>
                <a:cubicBezTo>
                  <a:pt x="55398" y="93475"/>
                  <a:pt x="52410" y="93662"/>
                  <a:pt x="50029" y="92868"/>
                </a:cubicBezTo>
                <a:cubicBezTo>
                  <a:pt x="49235" y="95249"/>
                  <a:pt x="48193" y="97562"/>
                  <a:pt x="47648" y="100012"/>
                </a:cubicBezTo>
                <a:cubicBezTo>
                  <a:pt x="46601" y="104725"/>
                  <a:pt x="47662" y="110108"/>
                  <a:pt x="45266" y="114300"/>
                </a:cubicBezTo>
                <a:cubicBezTo>
                  <a:pt x="44021" y="116479"/>
                  <a:pt x="40504" y="115887"/>
                  <a:pt x="38123" y="116681"/>
                </a:cubicBezTo>
                <a:cubicBezTo>
                  <a:pt x="36535" y="114300"/>
                  <a:pt x="34365" y="112217"/>
                  <a:pt x="33360" y="109537"/>
                </a:cubicBezTo>
                <a:cubicBezTo>
                  <a:pt x="31939" y="105747"/>
                  <a:pt x="32987" y="101145"/>
                  <a:pt x="30979" y="97631"/>
                </a:cubicBezTo>
                <a:cubicBezTo>
                  <a:pt x="29559" y="95146"/>
                  <a:pt x="26216" y="94456"/>
                  <a:pt x="23835" y="92868"/>
                </a:cubicBezTo>
                <a:lnTo>
                  <a:pt x="14310" y="78581"/>
                </a:lnTo>
                <a:cubicBezTo>
                  <a:pt x="12723" y="76200"/>
                  <a:pt x="10453" y="74152"/>
                  <a:pt x="9548" y="71437"/>
                </a:cubicBezTo>
                <a:cubicBezTo>
                  <a:pt x="4534" y="56397"/>
                  <a:pt x="420" y="63500"/>
                  <a:pt x="23" y="59531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="" xmlns:a16="http://schemas.microsoft.com/office/drawing/2014/main" id="{E7B635E4-C5A4-462D-8781-1465BE394128}"/>
              </a:ext>
            </a:extLst>
          </p:cNvPr>
          <p:cNvCxnSpPr>
            <a:cxnSpLocks/>
          </p:cNvCxnSpPr>
          <p:nvPr/>
        </p:nvCxnSpPr>
        <p:spPr>
          <a:xfrm>
            <a:off x="2303463" y="3105150"/>
            <a:ext cx="5403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017C8158-F604-4736-8D60-3A5B3E00CF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79" y="260350"/>
            <a:ext cx="8643996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75" y="1124744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52" y="368660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175464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Viele </a:t>
            </a:r>
            <a:r>
              <a:rPr lang="de-DE" b="0" dirty="0" smtClean="0"/>
              <a:t>Sportartikelhersteller lassen </a:t>
            </a:r>
            <a:r>
              <a:rPr lang="de-DE" b="0" dirty="0"/>
              <a:t>ihre Waren in </a:t>
            </a:r>
            <a:r>
              <a:rPr lang="de-DE" b="0" dirty="0" smtClean="0"/>
              <a:t>den Freihandelszonen Nicaraguas produzieren. Dort müssen sie weder Steuern zahlen noch angemessene Löhne.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B3A265C-7D7B-43AD-A77A-75EE43131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35" y="260350"/>
            <a:ext cx="86415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9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Außerdem wird das </a:t>
            </a:r>
            <a:r>
              <a:rPr lang="de-DE" b="0" dirty="0"/>
              <a:t>Arbeitsrecht </a:t>
            </a:r>
            <a:r>
              <a:rPr lang="de-DE" b="0" dirty="0" smtClean="0"/>
              <a:t>dort vielfach missachtet: Es gibt keinen Kündigungs-schutz</a:t>
            </a:r>
            <a:r>
              <a:rPr lang="de-DE" b="0" dirty="0"/>
              <a:t>, keine Sozialleistungen, keine Gesundheits- und </a:t>
            </a:r>
            <a:r>
              <a:rPr lang="de-DE" b="0" dirty="0" smtClean="0"/>
              <a:t>Hygienebestimmungen.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0B18BD2-C5D0-47BF-863A-41A90A26E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59EF76A-179E-47EB-AD05-926A55C1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sp>
        <p:nvSpPr>
          <p:cNvPr id="8" name="Rechteck 2">
            <a:extLst>
              <a:ext uri="{FF2B5EF4-FFF2-40B4-BE49-F238E27FC236}">
                <a16:creationId xmlns="" xmlns:a16="http://schemas.microsoft.com/office/drawing/2014/main" id="{41459288-42D3-42A8-880B-9E311BB9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den Nähhallen ist es heiß und stickig. Die Holzstühle sind hart. Die gebückte Haltung lässt Muskeln und Gelenke schmerzen. Schikanen prägen den harten Alltag.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7DBA953C-2198-4828-BB80-E6F43D437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6" cy="554096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9CF11B2-BFB0-4C6E-B87E-A6D8446C8D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4518"/>
            <a:ext cx="4249738" cy="269616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9E90ECD9-1D8C-4712-81CF-B8A356B24E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50"/>
            <a:ext cx="4249739" cy="26961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Die Frauenorganisation </a:t>
            </a:r>
            <a:r>
              <a:rPr lang="de-DE" b="0" dirty="0"/>
              <a:t>MEC </a:t>
            </a:r>
            <a:r>
              <a:rPr lang="de-DE" b="0" dirty="0" smtClean="0"/>
              <a:t>informiert </a:t>
            </a:r>
            <a:r>
              <a:rPr lang="de-DE" b="0" dirty="0"/>
              <a:t>die Näherinnen über ihre Rechte, </a:t>
            </a:r>
            <a:r>
              <a:rPr lang="de-DE" b="0" dirty="0" smtClean="0"/>
              <a:t>vertritt </a:t>
            </a:r>
            <a:r>
              <a:rPr lang="de-DE" b="0" dirty="0"/>
              <a:t>sie vor Gericht und </a:t>
            </a:r>
            <a:r>
              <a:rPr lang="de-DE" b="0" dirty="0" smtClean="0"/>
              <a:t>bietet </a:t>
            </a:r>
            <a:r>
              <a:rPr lang="de-DE" b="0" dirty="0"/>
              <a:t>Missbrauchsopfern psychologische Hilfe an. 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77BA5947-59B7-4A6F-AE6A-EA9320328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4249738" cy="55451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93140EFE-7866-4B99-B67D-39D0FBB86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611" y="254812"/>
            <a:ext cx="4251563" cy="270033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A26613FD-289D-4068-8C62-BAC52B2A2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María Elena Gonzales Jiménez nimmt </a:t>
            </a:r>
            <a:r>
              <a:rPr lang="de-DE" b="0" dirty="0" smtClean="0"/>
              <a:t>im Einkaufszentrum eine </a:t>
            </a:r>
            <a:r>
              <a:rPr lang="de-DE" b="0" dirty="0"/>
              <a:t>schwarze Hose vom Bügel. </a:t>
            </a:r>
            <a:r>
              <a:rPr lang="de-DE" b="0" dirty="0" smtClean="0"/>
              <a:t>27 Euro ist ihr Preis. </a:t>
            </a:r>
            <a:r>
              <a:rPr lang="de-DE" b="0" dirty="0"/>
              <a:t>„Sie verdienen so viel Geld – und zahlen uns so wenig.“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8C63748-4B7E-436B-A488-0554C80C8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95" y="260349"/>
            <a:ext cx="4244668" cy="555720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772D965-2EF0-4291-BC9B-9AEBD2006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Für den gesetzlichen Mindestlohn (132 </a:t>
            </a:r>
            <a:r>
              <a:rPr lang="de-DE" b="0" dirty="0" smtClean="0"/>
              <a:t>Euro </a:t>
            </a:r>
            <a:r>
              <a:rPr lang="de-DE" b="0" dirty="0"/>
              <a:t>im Monat) säumt sie </a:t>
            </a:r>
            <a:r>
              <a:rPr lang="de-DE" b="0" dirty="0" smtClean="0"/>
              <a:t>Shorts </a:t>
            </a:r>
            <a:r>
              <a:rPr lang="de-DE" b="0" dirty="0"/>
              <a:t>der Marke </a:t>
            </a:r>
            <a:r>
              <a:rPr lang="de-DE" b="0" dirty="0" err="1"/>
              <a:t>Under</a:t>
            </a:r>
            <a:r>
              <a:rPr lang="de-DE" b="0" dirty="0"/>
              <a:t> Armour. </a:t>
            </a:r>
            <a:r>
              <a:rPr lang="de-DE" b="0" dirty="0" smtClean="0"/>
              <a:t>Zehn </a:t>
            </a:r>
            <a:r>
              <a:rPr lang="de-DE" b="0" dirty="0"/>
              <a:t>Stunden am Tag, </a:t>
            </a:r>
            <a:r>
              <a:rPr lang="de-DE" b="0" dirty="0" smtClean="0"/>
              <a:t>sechs </a:t>
            </a:r>
            <a:r>
              <a:rPr lang="de-DE" b="0" dirty="0"/>
              <a:t>Tage die Woche.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8752ED38-32EB-4867-99F6-A79F648C0A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BA653DC1-AF3D-4084-A0AE-DAF00609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María Elena braucht den Job: Ihr </a:t>
            </a:r>
            <a:r>
              <a:rPr lang="de-DE" b="0" dirty="0" smtClean="0"/>
              <a:t>Lohn </a:t>
            </a:r>
            <a:r>
              <a:rPr lang="de-DE" b="0" dirty="0"/>
              <a:t>ernährt den alten Vater, ihre Schwester und deren drei </a:t>
            </a:r>
            <a:r>
              <a:rPr lang="de-DE" b="0" dirty="0" smtClean="0"/>
              <a:t>Kinder. Ihre Mutter ist vor ein paar Monaten gestorben.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862048A-84D7-4D24-9276-B91BD0048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49" y="260350"/>
            <a:ext cx="8642350" cy="55434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Bildschirmpräsentation (4:3)</PresentationFormat>
  <Paragraphs>85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887</cp:revision>
  <dcterms:created xsi:type="dcterms:W3CDTF">2005-03-02T11:53:12Z</dcterms:created>
  <dcterms:modified xsi:type="dcterms:W3CDTF">2018-07-04T14:59:20Z</dcterms:modified>
</cp:coreProperties>
</file>