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379" r:id="rId2"/>
    <p:sldId id="390" r:id="rId3"/>
    <p:sldId id="391" r:id="rId4"/>
    <p:sldId id="392" r:id="rId5"/>
    <p:sldId id="370" r:id="rId6"/>
    <p:sldId id="385" r:id="rId7"/>
    <p:sldId id="354" r:id="rId8"/>
    <p:sldId id="334" r:id="rId9"/>
    <p:sldId id="382" r:id="rId10"/>
    <p:sldId id="376" r:id="rId11"/>
    <p:sldId id="330" r:id="rId12"/>
    <p:sldId id="386" r:id="rId13"/>
    <p:sldId id="320" r:id="rId14"/>
    <p:sldId id="387" r:id="rId15"/>
    <p:sldId id="360" r:id="rId16"/>
    <p:sldId id="384" r:id="rId17"/>
    <p:sldId id="326" r:id="rId18"/>
    <p:sldId id="317" r:id="rId19"/>
    <p:sldId id="396" r:id="rId20"/>
    <p:sldId id="397" r:id="rId21"/>
    <p:sldId id="375" r:id="rId22"/>
    <p:sldId id="395" r:id="rId23"/>
  </p:sldIdLst>
  <p:sldSz cx="9144000" cy="6858000" type="screen4x3"/>
  <p:notesSz cx="6743700" cy="9893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">
          <p15:clr>
            <a:srgbClr val="A4A3A4"/>
          </p15:clr>
        </p15:guide>
        <p15:guide id="2" orient="horz" pos="4156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1865">
          <p15:clr>
            <a:srgbClr val="A4A3A4"/>
          </p15:clr>
        </p15:guide>
        <p15:guide id="6" orient="horz" pos="1956" userDrawn="1">
          <p15:clr>
            <a:srgbClr val="A4A3A4"/>
          </p15:clr>
        </p15:guide>
        <p15:guide id="7" orient="horz" pos="799">
          <p15:clr>
            <a:srgbClr val="A4A3A4"/>
          </p15:clr>
        </p15:guide>
        <p15:guide id="8" pos="158">
          <p15:clr>
            <a:srgbClr val="A4A3A4"/>
          </p15:clr>
        </p15:guide>
        <p15:guide id="9" pos="2835">
          <p15:clr>
            <a:srgbClr val="A4A3A4"/>
          </p15:clr>
        </p15:guide>
        <p15:guide id="10" pos="5602">
          <p15:clr>
            <a:srgbClr val="A4A3A4"/>
          </p15:clr>
        </p15:guide>
        <p15:guide id="11" pos="2925">
          <p15:clr>
            <a:srgbClr val="A4A3A4"/>
          </p15:clr>
        </p15:guide>
        <p15:guide id="12" pos="1542">
          <p15:clr>
            <a:srgbClr val="A4A3A4"/>
          </p15:clr>
        </p15:guide>
        <p15:guide id="13" pos="1451">
          <p15:clr>
            <a:srgbClr val="A4A3A4"/>
          </p15:clr>
        </p15:guide>
        <p15:guide id="14" pos="4218">
          <p15:clr>
            <a:srgbClr val="A4A3A4"/>
          </p15:clr>
        </p15:guide>
        <p15:guide id="15" pos="428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6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B482"/>
    <a:srgbClr val="E65D00"/>
    <a:srgbClr val="FFA365"/>
    <a:srgbClr val="FF6600"/>
    <a:srgbClr val="539D49"/>
    <a:srgbClr val="705500"/>
    <a:srgbClr val="FFDF79"/>
    <a:srgbClr val="A2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9827" autoAdjust="0"/>
  </p:normalViewPr>
  <p:slideViewPr>
    <p:cSldViewPr showGuides="1">
      <p:cViewPr>
        <p:scale>
          <a:sx n="116" d="100"/>
          <a:sy n="116" d="100"/>
        </p:scale>
        <p:origin x="-828" y="-48"/>
      </p:cViewPr>
      <p:guideLst>
        <p:guide orient="horz" pos="164"/>
        <p:guide orient="horz" pos="4156"/>
        <p:guide orient="horz" pos="3657"/>
        <p:guide orient="horz" pos="3748"/>
        <p:guide orient="horz" pos="1865"/>
        <p:guide orient="horz" pos="1956"/>
        <p:guide orient="horz" pos="799"/>
        <p:guide pos="158"/>
        <p:guide pos="2835"/>
        <p:guide pos="5602"/>
        <p:guide pos="2925"/>
        <p:guide pos="1542"/>
        <p:guide pos="1451"/>
        <p:guide pos="4218"/>
        <p:guide pos="4286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4"/>
    </p:cViewPr>
  </p:sorterViewPr>
  <p:notesViewPr>
    <p:cSldViewPr showGuides="1">
      <p:cViewPr>
        <p:scale>
          <a:sx n="100" d="100"/>
          <a:sy n="100" d="100"/>
        </p:scale>
        <p:origin x="-816" y="2658"/>
      </p:cViewPr>
      <p:guideLst>
        <p:guide orient="horz" pos="3116"/>
        <p:guide pos="21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6.xml"/><Relationship Id="rId3" Type="http://schemas.openxmlformats.org/officeDocument/2006/relationships/slide" Target="slides/slide5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20.xml"/><Relationship Id="rId2" Type="http://schemas.openxmlformats.org/officeDocument/2006/relationships/slide" Target="slides/slide4.xml"/><Relationship Id="rId16" Type="http://schemas.openxmlformats.org/officeDocument/2006/relationships/slide" Target="slides/slide19.xml"/><Relationship Id="rId1" Type="http://schemas.openxmlformats.org/officeDocument/2006/relationships/slide" Target="slides/slide3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5" Type="http://schemas.openxmlformats.org/officeDocument/2006/relationships/slide" Target="slides/slide18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="" xmlns:a16="http://schemas.microsoft.com/office/drawing/2014/main" id="{4CC3D845-EF86-4C9A-BD85-32CB766E4C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FDA7750E-38CF-4077-84BD-22925A30A30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6" name="Rectangle 4">
            <a:extLst>
              <a:ext uri="{FF2B5EF4-FFF2-40B4-BE49-F238E27FC236}">
                <a16:creationId xmlns="" xmlns:a16="http://schemas.microsoft.com/office/drawing/2014/main" id="{0BE0912C-60B1-4308-9B00-720758848B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7" name="Rectangle 5">
            <a:extLst>
              <a:ext uri="{FF2B5EF4-FFF2-40B4-BE49-F238E27FC236}">
                <a16:creationId xmlns="" xmlns:a16="http://schemas.microsoft.com/office/drawing/2014/main" id="{0802C87B-326C-4C7A-B0D1-D52A514D4B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FA6D9E-D31A-4851-8D01-DF10BBD9BA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6657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03E5F736-49B1-4418-A4FA-A46286EEDB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02B74E07-249F-4446-81ED-EE7DDA0FA9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E38B0320-37B9-46ED-9F39-757236D5C3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41363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="" xmlns:a16="http://schemas.microsoft.com/office/drawing/2014/main" id="{C6265994-1232-4392-8F8F-FD75460C85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9000"/>
            <a:ext cx="494665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="" xmlns:a16="http://schemas.microsoft.com/office/drawing/2014/main" id="{8B9B6185-461A-4A5C-A34E-1F64286F45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5" name="Rectangle 7">
            <a:extLst>
              <a:ext uri="{FF2B5EF4-FFF2-40B4-BE49-F238E27FC236}">
                <a16:creationId xmlns="" xmlns:a16="http://schemas.microsoft.com/office/drawing/2014/main" id="{7907591E-E0CC-4BE3-9BDA-F2261D330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2638A6-1EDF-4CCF-B4E6-95CC5BB043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0369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="" xmlns:a16="http://schemas.microsoft.com/office/drawing/2014/main" id="{C6935749-A5EA-44F2-9CB8-423EBFE322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322B0E-7B42-433D-95F1-0937F90D9369}" type="slidenum">
              <a:rPr lang="de-DE" altLang="de-DE" b="0"/>
              <a:pPr algn="r" eaLnBrk="1" hangingPunct="1">
                <a:spcBef>
                  <a:spcPct val="0"/>
                </a:spcBef>
              </a:pPr>
              <a:t>1</a:t>
            </a:fld>
            <a:endParaRPr lang="de-DE" altLang="de-DE" b="0"/>
          </a:p>
        </p:txBody>
      </p:sp>
      <p:sp>
        <p:nvSpPr>
          <p:cNvPr id="6147" name="Rectangle 2">
            <a:extLst>
              <a:ext uri="{FF2B5EF4-FFF2-40B4-BE49-F238E27FC236}">
                <a16:creationId xmlns="" xmlns:a16="http://schemas.microsoft.com/office/drawing/2014/main" id="{56B0950F-BC95-4EF6-BE32-BC416CF88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="" xmlns:a16="http://schemas.microsoft.com/office/drawing/2014/main" id="{906ED01B-87F1-4A52-9A1F-1CD4B09A0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30765-89C2-4FA1-88A9-3597FB39DFAC}" type="slidenum">
              <a:rPr lang="de-DE" altLang="de-DE" b="0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 b="0"/>
          </a:p>
        </p:txBody>
      </p:sp>
      <p:sp>
        <p:nvSpPr>
          <p:cNvPr id="24579" name="Rectangle 2">
            <a:extLst>
              <a:ext uri="{FF2B5EF4-FFF2-40B4-BE49-F238E27FC236}">
                <a16:creationId xmlns="" xmlns:a16="http://schemas.microsoft.com/office/drawing/2014/main" id="{308BAD14-5EC4-45E8-B03C-5DB271934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="" xmlns:a16="http://schemas.microsoft.com/office/drawing/2014/main" id="{96B59967-14BB-4CF0-8188-70A9CAC79A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DCC027-F2D7-4864-8333-E415182ADDDE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71E2A17A-F251-428A-8E01-DC27A8B15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1F67A599-DF77-41DC-814E-8FE9E0DC8C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8AE4C-110A-4E2A-B208-6E6DC188CEF1}" type="slidenum">
              <a:rPr lang="de-DE" altLang="de-DE" b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 b="0"/>
          </a:p>
        </p:txBody>
      </p:sp>
      <p:sp>
        <p:nvSpPr>
          <p:cNvPr id="28675" name="Rectangle 2">
            <a:extLst>
              <a:ext uri="{FF2B5EF4-FFF2-40B4-BE49-F238E27FC236}">
                <a16:creationId xmlns="" xmlns:a16="http://schemas.microsoft.com/office/drawing/2014/main" id="{A2C7F0D3-9A0F-487E-83B7-E8910251E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="" xmlns:a16="http://schemas.microsoft.com/office/drawing/2014/main" id="{72AC67A0-15A6-4332-81B3-95D5A21A9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69D306-F210-4195-92E0-A641373E5990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ED0521C1-DA55-40DD-A0CC-A7B2D88B3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31103478-32D6-4EEC-B4D4-7278C9F88B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4F9914-CE89-423D-B632-EAB157707780}" type="slidenum">
              <a:rPr lang="de-DE" altLang="de-DE" b="0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 b="0"/>
          </a:p>
        </p:txBody>
      </p:sp>
      <p:sp>
        <p:nvSpPr>
          <p:cNvPr id="32771" name="Rectangle 2">
            <a:extLst>
              <a:ext uri="{FF2B5EF4-FFF2-40B4-BE49-F238E27FC236}">
                <a16:creationId xmlns="" xmlns:a16="http://schemas.microsoft.com/office/drawing/2014/main" id="{7A842701-57D5-435D-A4B3-1EC4EC6E6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="" xmlns:a16="http://schemas.microsoft.com/office/drawing/2014/main" id="{2B3B3A90-66AB-475E-94FB-80F7A4AAF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B50E25-5EBB-46F3-8598-3647E0FA592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="" xmlns:a16="http://schemas.microsoft.com/office/drawing/2014/main" id="{B94F9AA5-813D-4758-9E40-8002B3389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="" xmlns:a16="http://schemas.microsoft.com/office/drawing/2014/main" id="{C8402461-159E-43F7-BC45-0707B234E7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F767C3-B299-4C9C-918C-76CB1477210A}" type="slidenum">
              <a:rPr lang="de-DE" altLang="de-DE" b="0"/>
              <a:pPr algn="r" eaLnBrk="1" hangingPunct="1">
                <a:spcBef>
                  <a:spcPct val="0"/>
                </a:spcBef>
              </a:pPr>
              <a:t>16</a:t>
            </a:fld>
            <a:endParaRPr lang="de-DE" altLang="de-DE" b="0"/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966A1D2A-FCBA-428F-957D-548726293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5F280F6C-9844-402E-905D-D36F2B0E9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367029-761B-4418-A9C2-C056096BBCED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6078D980-EC0E-494E-A867-F83FC79CA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8367DD8D-9DEC-41CC-B045-730A8DAD9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FFC0DB-D455-4B25-8206-B06A07CED197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2D85010-BF0F-4E47-900A-62574DE4B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="" xmlns:a16="http://schemas.microsoft.com/office/drawing/2014/main" id="{CCE04AF7-D753-4492-92AF-4DEBED493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99EB3-AC6E-449C-BBD2-53C664AA671C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5F46737F-B3B3-4ECE-815E-62A778856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FA28E605-55A7-49B3-84BD-2DBC6635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CE26E0-9711-40FA-8197-23929F1DE16F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="" xmlns:a16="http://schemas.microsoft.com/office/drawing/2014/main" id="{ACF1FB75-CF14-4D37-A663-4ED9D4C49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="" xmlns:a16="http://schemas.microsoft.com/office/drawing/2014/main" id="{45CD3F72-CF36-4E7D-B582-9B7BD8DCC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1B5CF3-B177-46D5-AB86-F6AD38DBF40E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="" xmlns:a16="http://schemas.microsoft.com/office/drawing/2014/main" id="{0E29B0C6-A0E4-4C6D-9335-154774E0B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BF0FDEE1-5A4D-495A-9E00-709442856F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083E32-22C9-42B2-B5F3-10E4914F2C29}" type="slidenum">
              <a:rPr lang="de-DE" altLang="de-DE" b="0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 b="0"/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AD6AD776-B9A4-4761-A95F-9099650A4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DAEF0A01-66B7-4583-8452-04ED4844FE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FDCC7D-2B29-4F8D-8005-0C7AC09872C6}" type="slidenum">
              <a:rPr lang="de-DE" altLang="de-DE" b="0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 b="0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1625A260-594D-4586-99B6-1EFD484E2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="" xmlns:a16="http://schemas.microsoft.com/office/drawing/2014/main" id="{DBFA9B67-4A04-4501-8144-1E55875F2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43BB6-BACE-4C9A-8C77-16360DF67F98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D9454BE4-E445-442D-AB11-E1C5C0D6A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="" xmlns:a16="http://schemas.microsoft.com/office/drawing/2014/main" id="{7DFCBC79-1B6E-4123-9D70-D5C21791A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6E4DC2-1CA3-4F83-A174-4BC2CBACF136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="" xmlns:a16="http://schemas.microsoft.com/office/drawing/2014/main" id="{385E89A8-33AD-40D7-9142-4EEBADDD5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="" xmlns:a16="http://schemas.microsoft.com/office/drawing/2014/main" id="{CAA63289-5939-401E-9228-377C3BFE1E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80F9B-618A-4CBE-935E-FA0257C2E9CC}" type="slidenum">
              <a:rPr lang="de-DE" altLang="de-DE" b="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b="0"/>
          </a:p>
        </p:txBody>
      </p:sp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8DB367D0-2FC5-4782-A677-48F296D63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="" xmlns:a16="http://schemas.microsoft.com/office/drawing/2014/main" id="{1FF6B577-AAAE-4669-804E-FDD0304BEC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F1B71-D348-446A-B31D-5A8E127B25EF}" type="slidenum">
              <a:rPr lang="de-DE" altLang="de-DE" b="0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 b="0"/>
          </a:p>
        </p:txBody>
      </p:sp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14789FF-CD5A-43CD-A48E-28A46CC5D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="" xmlns:a16="http://schemas.microsoft.com/office/drawing/2014/main" id="{9696C2AC-089D-4C02-88C7-7421C8624C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C569C4-09B3-463A-8969-8F02DECC69E5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8435" name="Rectangle 2">
            <a:extLst>
              <a:ext uri="{FF2B5EF4-FFF2-40B4-BE49-F238E27FC236}">
                <a16:creationId xmlns="" xmlns:a16="http://schemas.microsoft.com/office/drawing/2014/main" id="{43CB8FEB-9102-4C1E-9BA3-DA3D4DFA3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="" xmlns:a16="http://schemas.microsoft.com/office/drawing/2014/main" id="{08665DED-A358-480B-9ED4-239A81AC0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80A0B6-2742-41B4-A37F-0D1A4B850B8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0483" name="Rectangle 2">
            <a:extLst>
              <a:ext uri="{FF2B5EF4-FFF2-40B4-BE49-F238E27FC236}">
                <a16:creationId xmlns="" xmlns:a16="http://schemas.microsoft.com/office/drawing/2014/main" id="{84F418DC-F44E-4038-A8D5-E15B95B66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="" xmlns:a16="http://schemas.microsoft.com/office/drawing/2014/main" id="{97008B0B-3115-451C-958F-EBB69B8F0F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343EF9-8E4C-41A9-AF14-BEEEAE66FA41}" type="slidenum">
              <a:rPr lang="de-DE" altLang="de-DE" b="0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 b="0"/>
          </a:p>
        </p:txBody>
      </p:sp>
      <p:sp>
        <p:nvSpPr>
          <p:cNvPr id="22531" name="Rectangle 2">
            <a:extLst>
              <a:ext uri="{FF2B5EF4-FFF2-40B4-BE49-F238E27FC236}">
                <a16:creationId xmlns="" xmlns:a16="http://schemas.microsoft.com/office/drawing/2014/main" id="{66B8B838-5D0E-4740-BDB3-8F16CDD9A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BfdW_Marke_RGB_für bildschirm">
            <a:extLst>
              <a:ext uri="{FF2B5EF4-FFF2-40B4-BE49-F238E27FC236}">
                <a16:creationId xmlns="" xmlns:a16="http://schemas.microsoft.com/office/drawing/2014/main" id="{03D52FF8-0B14-422B-9130-3977A5A111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8219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="" xmlns:a16="http://schemas.microsoft.com/office/drawing/2014/main" id="{0AD8CF5B-ABAE-43A0-9F62-3D1DC2C552DE}"/>
              </a:ext>
            </a:extLst>
          </p:cNvPr>
          <p:cNvSpPr/>
          <p:nvPr/>
        </p:nvSpPr>
        <p:spPr>
          <a:xfrm>
            <a:off x="7019925" y="0"/>
            <a:ext cx="2124075" cy="83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sz="1800"/>
          </a:p>
        </p:txBody>
      </p:sp>
      <p:sp>
        <p:nvSpPr>
          <p:cNvPr id="1027" name="Rectangle 20">
            <a:extLst>
              <a:ext uri="{FF2B5EF4-FFF2-40B4-BE49-F238E27FC236}">
                <a16:creationId xmlns="" xmlns:a16="http://schemas.microsoft.com/office/drawing/2014/main" id="{E3BD60A5-657C-4F43-A0DF-F84EEBB7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8" name="Rectangle 22">
            <a:extLst>
              <a:ext uri="{FF2B5EF4-FFF2-40B4-BE49-F238E27FC236}">
                <a16:creationId xmlns="" xmlns:a16="http://schemas.microsoft.com/office/drawing/2014/main" id="{153917A1-E5CB-49F7-9A48-56E91D59F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9" name="Rectangle 24">
            <a:extLst>
              <a:ext uri="{FF2B5EF4-FFF2-40B4-BE49-F238E27FC236}">
                <a16:creationId xmlns="" xmlns:a16="http://schemas.microsoft.com/office/drawing/2014/main" id="{44EE0C67-DDC1-4A38-A28C-7A9BFA93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0" name="Rectangle 26">
            <a:extLst>
              <a:ext uri="{FF2B5EF4-FFF2-40B4-BE49-F238E27FC236}">
                <a16:creationId xmlns="" xmlns:a16="http://schemas.microsoft.com/office/drawing/2014/main" id="{20528F0D-9C3B-4A00-8640-B93F8CD8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7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1" name="Rectangle 28">
            <a:extLst>
              <a:ext uri="{FF2B5EF4-FFF2-40B4-BE49-F238E27FC236}">
                <a16:creationId xmlns="" xmlns:a16="http://schemas.microsoft.com/office/drawing/2014/main" id="{10683064-09D9-4AD9-BA28-7ED4C33B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2" name="Rectangle 35">
            <a:extLst>
              <a:ext uri="{FF2B5EF4-FFF2-40B4-BE49-F238E27FC236}">
                <a16:creationId xmlns="" xmlns:a16="http://schemas.microsoft.com/office/drawing/2014/main" id="{E5E2C703-4092-43F8-ABA0-4407163E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275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3" name="Rechteck 13">
            <a:extLst>
              <a:ext uri="{FF2B5EF4-FFF2-40B4-BE49-F238E27FC236}">
                <a16:creationId xmlns="" xmlns:a16="http://schemas.microsoft.com/office/drawing/2014/main" id="{59517E04-3398-457D-974B-A73C7BAFF8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6429375"/>
            <a:ext cx="2286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endParaRPr lang="de-DE" altLang="de-DE" sz="4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de-DE" altLang="de-DE" sz="800" dirty="0">
                <a:solidFill>
                  <a:srgbClr val="000000"/>
                </a:solidFill>
              </a:rPr>
              <a:t>Seite </a:t>
            </a:r>
            <a:fld id="{8C88BE97-91FA-4FE4-A726-834C6A20CD32}" type="slidenum">
              <a:rPr lang="de-DE" altLang="de-DE" sz="800" smtClean="0">
                <a:solidFill>
                  <a:srgbClr val="000000"/>
                </a:solidFill>
              </a:rPr>
              <a:pPr eaLnBrk="1" hangingPunct="1">
                <a:defRPr/>
              </a:pPr>
              <a:t>‹Nr.›</a:t>
            </a:fld>
            <a:r>
              <a:rPr lang="de-DE" altLang="de-DE" sz="800" dirty="0">
                <a:solidFill>
                  <a:srgbClr val="000000"/>
                </a:solidFill>
              </a:rPr>
              <a:t>/22</a:t>
            </a:r>
          </a:p>
        </p:txBody>
      </p:sp>
      <p:sp>
        <p:nvSpPr>
          <p:cNvPr id="1034" name="Picture 11" descr="BfdW_Marke_RGB_für bildschirm">
            <a:extLst>
              <a:ext uri="{FF2B5EF4-FFF2-40B4-BE49-F238E27FC236}">
                <a16:creationId xmlns="" xmlns:a16="http://schemas.microsoft.com/office/drawing/2014/main" id="{5A615001-3DE5-4661-A3B7-21C021F972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53A0AFB-47CF-42B7-B51F-D77D1CD2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8643846" cy="5558323"/>
          </a:xfrm>
          <a:prstGeom prst="rect">
            <a:avLst/>
          </a:prstGeom>
        </p:spPr>
      </p:pic>
      <p:sp>
        <p:nvSpPr>
          <p:cNvPr id="5122" name="Picture 12" descr="titel_17575_fs_126">
            <a:extLst>
              <a:ext uri="{FF2B5EF4-FFF2-40B4-BE49-F238E27FC236}">
                <a16:creationId xmlns="" xmlns:a16="http://schemas.microsoft.com/office/drawing/2014/main" id="{F3A43F2C-7CDA-4D9A-8812-F855D2511B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5125" name="Rectangle 4">
            <a:extLst>
              <a:ext uri="{FF2B5EF4-FFF2-40B4-BE49-F238E27FC236}">
                <a16:creationId xmlns="" xmlns:a16="http://schemas.microsoft.com/office/drawing/2014/main" id="{6714DDA5-8E36-434D-8D16-1BA27184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088" y="4365104"/>
            <a:ext cx="42116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500" dirty="0">
                <a:solidFill>
                  <a:schemeClr val="bg1"/>
                </a:solidFill>
              </a:rPr>
              <a:t>Die Saat geht auf</a:t>
            </a:r>
          </a:p>
        </p:txBody>
      </p:sp>
      <p:sp>
        <p:nvSpPr>
          <p:cNvPr id="5126" name="Rectangle 36">
            <a:extLst>
              <a:ext uri="{FF2B5EF4-FFF2-40B4-BE49-F238E27FC236}">
                <a16:creationId xmlns="" xmlns:a16="http://schemas.microsoft.com/office/drawing/2014/main" id="{E1650829-22B8-4CCC-B7F6-F123C90B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288" y="3768204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  <a:cs typeface="Tahoma" panose="020B0604030504040204" pitchFamily="34" charset="0"/>
              </a:rPr>
              <a:t>Nepal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2">
            <a:extLst>
              <a:ext uri="{FF2B5EF4-FFF2-40B4-BE49-F238E27FC236}">
                <a16:creationId xmlns="" xmlns:a16="http://schemas.microsoft.com/office/drawing/2014/main" id="{59770505-421E-4721-9015-B8C229393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8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de-DE" altLang="de-DE"/>
          </a:p>
        </p:txBody>
      </p:sp>
      <p:sp>
        <p:nvSpPr>
          <p:cNvPr id="23555" name="Rechteck 2">
            <a:extLst>
              <a:ext uri="{FF2B5EF4-FFF2-40B4-BE49-F238E27FC236}">
                <a16:creationId xmlns="" xmlns:a16="http://schemas.microsoft.com/office/drawing/2014/main" id="{7F031F48-9108-4A7F-8807-888B04C0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52553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„Genau hier saß ich während des Bebens“, erzählt </a:t>
            </a:r>
            <a:r>
              <a:rPr lang="de-DE" b="0" dirty="0" err="1"/>
              <a:t>Balkumari</a:t>
            </a:r>
            <a:r>
              <a:rPr lang="de-DE" b="0" dirty="0"/>
              <a:t> beim Teekochen. Danach hatte das Gebäude tiefe Risse, die Familie bezog im Gewächshaus ein Notlager.</a:t>
            </a:r>
          </a:p>
          <a:p>
            <a:endParaRPr 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68900FC2-0053-44A2-8C94-7BEC48CCD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027" y="262842"/>
            <a:ext cx="6445250" cy="55426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AA8A64FA-E3E0-4FF7-9082-C07997962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538" y="3105150"/>
            <a:ext cx="2052637" cy="270033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8981667E-3D1F-42EB-A93D-E3CC546B3E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849589" y="262843"/>
            <a:ext cx="2043585" cy="26978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2">
            <a:extLst>
              <a:ext uri="{FF2B5EF4-FFF2-40B4-BE49-F238E27FC236}">
                <a16:creationId xmlns="" xmlns:a16="http://schemas.microsoft.com/office/drawing/2014/main" id="{076406E1-1816-48CA-B3D8-319EB85C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165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Ihr altes Haus nutzen die </a:t>
            </a:r>
            <a:r>
              <a:rPr lang="de-DE" b="0" dirty="0" err="1"/>
              <a:t>Bhujals</a:t>
            </a:r>
            <a:r>
              <a:rPr lang="de-DE" b="0" dirty="0"/>
              <a:t> seitdem nur noch zum Kochen und als Speicher. Die Nacht verbringen sie lieber in einer improvisierten Wellblechhütte. </a:t>
            </a:r>
          </a:p>
        </p:txBody>
      </p:sp>
      <p:sp>
        <p:nvSpPr>
          <p:cNvPr id="25603" name="Picture 19" descr="11_priester_20131016_edi29_uta">
            <a:extLst>
              <a:ext uri="{FF2B5EF4-FFF2-40B4-BE49-F238E27FC236}">
                <a16:creationId xmlns="" xmlns:a16="http://schemas.microsoft.com/office/drawing/2014/main" id="{5804DD5F-CEA1-4DB1-A93D-9650BDA78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76488" y="-21848763"/>
            <a:ext cx="1920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95FD31A2-33F6-4D3B-BE84-9AFE3A010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260351"/>
            <a:ext cx="8642351" cy="554513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>
            <a:extLst>
              <a:ext uri="{FF2B5EF4-FFF2-40B4-BE49-F238E27FC236}">
                <a16:creationId xmlns="" xmlns:a16="http://schemas.microsoft.com/office/drawing/2014/main" id="{A5BDAA95-D498-4E11-ADE1-A5463DFF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129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Unterstützung erhält die Familie von </a:t>
            </a:r>
            <a:r>
              <a:rPr lang="de-DE" b="0" dirty="0" err="1"/>
              <a:t>Shailes</a:t>
            </a:r>
            <a:r>
              <a:rPr lang="de-DE" b="0" dirty="0"/>
              <a:t> </a:t>
            </a:r>
            <a:r>
              <a:rPr lang="de-DE" b="0" dirty="0" err="1"/>
              <a:t>Bhattarai</a:t>
            </a:r>
            <a:r>
              <a:rPr lang="de-DE" b="0" dirty="0"/>
              <a:t>. Der Agrarwissenschaftler und UMN-Mitarbeiter bringt regelmäßig neue Ideen mit ins Dorf.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4962AD9-6834-49F3-B3F7-0B47E5D9B6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268362"/>
            <a:ext cx="8642351" cy="55371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eck 2">
            <a:extLst>
              <a:ext uri="{FF2B5EF4-FFF2-40B4-BE49-F238E27FC236}">
                <a16:creationId xmlns="" xmlns:a16="http://schemas.microsoft.com/office/drawing/2014/main" id="{0B21BC1F-A90B-4E48-9F4C-2F0497657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535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So haben die </a:t>
            </a:r>
            <a:r>
              <a:rPr lang="de-DE" b="0" dirty="0" err="1"/>
              <a:t>Bhujals</a:t>
            </a:r>
            <a:r>
              <a:rPr lang="de-DE" b="0" dirty="0"/>
              <a:t> die Reis-Setzlinge in größerem Abstand gepflanzt. Dadurch haben die Wurzeln der Pflanzen mehr Platz. „Und die Erträge sind höher“, sagt </a:t>
            </a:r>
            <a:r>
              <a:rPr lang="de-DE" b="0" dirty="0" err="1"/>
              <a:t>Bhattarai</a:t>
            </a:r>
            <a:r>
              <a:rPr lang="de-DE" b="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D307763B-1A66-4EC0-98F2-047F19232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09" y="258329"/>
            <a:ext cx="2052637" cy="55471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F318AC8-EB00-4DF6-A0A5-E98A99446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841" y="271016"/>
            <a:ext cx="6445250" cy="55471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2">
            <a:extLst>
              <a:ext uri="{FF2B5EF4-FFF2-40B4-BE49-F238E27FC236}">
                <a16:creationId xmlns="" xmlns:a16="http://schemas.microsoft.com/office/drawing/2014/main" id="{563068AD-B9AE-4A21-A546-CEEABB73C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8774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Auf einem Teil ihres Ackers hat die Familie zudem neue, lokal angepasste Maissamen ausprobiert. Sie sollen ertragreicher sein als andere Sorten. </a:t>
            </a:r>
          </a:p>
          <a:p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9364B971-1C66-48E0-B46E-B676768B8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84" y="260350"/>
            <a:ext cx="4252679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51F0A05-7036-4506-BE24-B63EF030D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84" y="3117591"/>
            <a:ext cx="4249738" cy="26878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9E8B9329-F2C9-46F7-93EF-F4150B896D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467" y="260350"/>
            <a:ext cx="4247708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2">
            <a:extLst>
              <a:ext uri="{FF2B5EF4-FFF2-40B4-BE49-F238E27FC236}">
                <a16:creationId xmlns="" xmlns:a16="http://schemas.microsoft.com/office/drawing/2014/main" id="{43746ECF-1C0C-4199-B1E4-0C80990D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8054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„Für neue Ideen bin ich immer zu haben“, sagt </a:t>
            </a:r>
            <a:r>
              <a:rPr lang="de-DE" b="0" dirty="0" err="1"/>
              <a:t>Shankhar</a:t>
            </a:r>
            <a:r>
              <a:rPr lang="de-DE" b="0" dirty="0"/>
              <a:t> </a:t>
            </a:r>
            <a:r>
              <a:rPr lang="de-DE" b="0" dirty="0" err="1"/>
              <a:t>Bhujal</a:t>
            </a:r>
            <a:r>
              <a:rPr lang="de-DE" b="0" dirty="0"/>
              <a:t>. „Ich bin mir sicher, dass wir auf unserem Bauernhof noch einiges verbessern können.“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6784259-6CB9-46B6-881A-151708A70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55451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F051434F-3C29-46E3-A0E2-2274E603B9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2">
            <a:extLst>
              <a:ext uri="{FF2B5EF4-FFF2-40B4-BE49-F238E27FC236}">
                <a16:creationId xmlns="" xmlns:a16="http://schemas.microsoft.com/office/drawing/2014/main" id="{738A6DB2-221D-4865-8F92-895EBEA5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8952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„Wir wollen Wege aufzeigen, wie Familien auch mit wenig oder gar keinem Land Ein-kom­men erzielen können“, sagt Susan </a:t>
            </a:r>
            <a:r>
              <a:rPr lang="de-DE" b="0" dirty="0" err="1"/>
              <a:t>Parajuli</a:t>
            </a:r>
            <a:r>
              <a:rPr lang="de-DE" b="0" dirty="0"/>
              <a:t>, Programmverantwortlicher bei UMN.</a:t>
            </a:r>
            <a:endParaRPr lang="de-DE" altLang="de-DE" b="0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6414F6EB-0E61-481F-93B0-D2DB422E3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6970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805279BE-7228-4776-A658-AB9C2801A6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2714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58E15738-43DE-4C6C-B770-FF97A50B90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2">
            <a:extLst>
              <a:ext uri="{FF2B5EF4-FFF2-40B4-BE49-F238E27FC236}">
                <a16:creationId xmlns="" xmlns:a16="http://schemas.microsoft.com/office/drawing/2014/main" id="{7B767736-A299-4A8A-84AA-EF12120D0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3815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 err="1"/>
              <a:t>Shankhars</a:t>
            </a:r>
            <a:r>
              <a:rPr lang="de-DE" b="0" dirty="0"/>
              <a:t> Bruder </a:t>
            </a:r>
            <a:r>
              <a:rPr lang="de-DE" b="0" dirty="0" err="1"/>
              <a:t>Shyam</a:t>
            </a:r>
            <a:r>
              <a:rPr lang="de-DE" b="0" dirty="0"/>
              <a:t> spritzt das Reisfeld. Doch aus dem Kanister kommen nur noch Biopestizide: ein fermentiertes Gemisch aus </a:t>
            </a:r>
            <a:r>
              <a:rPr lang="de-DE" b="0" dirty="0" err="1"/>
              <a:t>Tierurin</a:t>
            </a:r>
            <a:r>
              <a:rPr lang="de-DE" b="0" dirty="0"/>
              <a:t>, Wasser und Chili.</a:t>
            </a:r>
          </a:p>
          <a:p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1F3134A-25F5-44CE-8E6F-46E50B4BE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270594"/>
            <a:ext cx="4249738" cy="55348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7CBC1D3-52BD-45D0-A38C-E97F62AA8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55FCC0A5-95BF-497C-AE7C-F7247958EB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70593"/>
            <a:ext cx="4249737" cy="26886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2">
            <a:extLst>
              <a:ext uri="{FF2B5EF4-FFF2-40B4-BE49-F238E27FC236}">
                <a16:creationId xmlns="" xmlns:a16="http://schemas.microsoft.com/office/drawing/2014/main" id="{08D3FDCF-A01A-48E3-98E1-673F5399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455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Nach jahrelangem Einsatz von Chemie war die Produktivität des Ackers rapide </a:t>
            </a:r>
            <a:r>
              <a:rPr lang="de-DE" b="0" dirty="0" err="1"/>
              <a:t>gesun-ken</a:t>
            </a:r>
            <a:r>
              <a:rPr lang="de-DE" b="0" dirty="0"/>
              <a:t>. „Wir hatten Angst, dass die Ernte nicht mehr zum Leben reicht“, sagt </a:t>
            </a:r>
            <a:r>
              <a:rPr lang="de-DE" b="0" dirty="0" err="1"/>
              <a:t>Shankhar</a:t>
            </a:r>
            <a:r>
              <a:rPr lang="de-DE" b="0" dirty="0"/>
              <a:t>.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58D77AB5-DB5D-48FA-8808-C44341A32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27" y="260350"/>
            <a:ext cx="8649348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2">
            <a:extLst>
              <a:ext uri="{FF2B5EF4-FFF2-40B4-BE49-F238E27FC236}">
                <a16:creationId xmlns="" xmlns:a16="http://schemas.microsoft.com/office/drawing/2014/main" id="{7C5C16A1-1E2E-4742-828D-EEE823CB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985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Mit Hilfe von UMN lernten sie, ihren Betrieb zur chemiefreien Zone umzubauen: mit einem stattlichen Komposthaufen und einer Sammelstelle für Urin.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B590549-B80C-4528-8D60-34983D04E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B9A2277-C48C-405B-B932-E6D4690F4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FF6BAA1-EF0F-451D-BEFE-2717156C21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3105149"/>
            <a:ext cx="4249739" cy="27003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781055F-A041-442C-9666-ED3702B616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045" y="3105149"/>
            <a:ext cx="4242130" cy="269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6">
            <a:extLst>
              <a:ext uri="{FF2B5EF4-FFF2-40B4-BE49-F238E27FC236}">
                <a16:creationId xmlns="" xmlns:a16="http://schemas.microsoft.com/office/drawing/2014/main" id="{7CD3E717-62F9-4B48-984E-AFFDEBF9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7675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cs typeface="Tahoma" panose="020B0604030504040204" pitchFamily="34" charset="0"/>
              </a:rPr>
              <a:t>Nepal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="" xmlns:a16="http://schemas.microsoft.com/office/drawing/2014/main" id="{98E24775-7B55-4D25-A15B-096EC9E47AD4}"/>
              </a:ext>
            </a:extLst>
          </p:cNvPr>
          <p:cNvSpPr/>
          <p:nvPr/>
        </p:nvSpPr>
        <p:spPr>
          <a:xfrm>
            <a:off x="5116513" y="3319463"/>
            <a:ext cx="196850" cy="244475"/>
          </a:xfrm>
          <a:custGeom>
            <a:avLst/>
            <a:gdLst>
              <a:gd name="connsiteX0" fmla="*/ 4763 w 195263"/>
              <a:gd name="connsiteY0" fmla="*/ 7143 h 245268"/>
              <a:gd name="connsiteX1" fmla="*/ 64294 w 195263"/>
              <a:gd name="connsiteY1" fmla="*/ 0 h 245268"/>
              <a:gd name="connsiteX2" fmla="*/ 88107 w 195263"/>
              <a:gd name="connsiteY2" fmla="*/ 11906 h 245268"/>
              <a:gd name="connsiteX3" fmla="*/ 109538 w 195263"/>
              <a:gd name="connsiteY3" fmla="*/ 23812 h 245268"/>
              <a:gd name="connsiteX4" fmla="*/ 138113 w 195263"/>
              <a:gd name="connsiteY4" fmla="*/ 26193 h 245268"/>
              <a:gd name="connsiteX5" fmla="*/ 166688 w 195263"/>
              <a:gd name="connsiteY5" fmla="*/ 7143 h 245268"/>
              <a:gd name="connsiteX6" fmla="*/ 195263 w 195263"/>
              <a:gd name="connsiteY6" fmla="*/ 14287 h 245268"/>
              <a:gd name="connsiteX7" fmla="*/ 173832 w 195263"/>
              <a:gd name="connsiteY7" fmla="*/ 47625 h 245268"/>
              <a:gd name="connsiteX8" fmla="*/ 176213 w 195263"/>
              <a:gd name="connsiteY8" fmla="*/ 138112 h 245268"/>
              <a:gd name="connsiteX9" fmla="*/ 188119 w 195263"/>
              <a:gd name="connsiteY9" fmla="*/ 161925 h 245268"/>
              <a:gd name="connsiteX10" fmla="*/ 166688 w 195263"/>
              <a:gd name="connsiteY10" fmla="*/ 183356 h 245268"/>
              <a:gd name="connsiteX11" fmla="*/ 147638 w 195263"/>
              <a:gd name="connsiteY11" fmla="*/ 209550 h 245268"/>
              <a:gd name="connsiteX12" fmla="*/ 133350 w 195263"/>
              <a:gd name="connsiteY12" fmla="*/ 245268 h 245268"/>
              <a:gd name="connsiteX13" fmla="*/ 88107 w 195263"/>
              <a:gd name="connsiteY13" fmla="*/ 209550 h 245268"/>
              <a:gd name="connsiteX14" fmla="*/ 92869 w 195263"/>
              <a:gd name="connsiteY14" fmla="*/ 200025 h 245268"/>
              <a:gd name="connsiteX15" fmla="*/ 0 w 195263"/>
              <a:gd name="connsiteY15" fmla="*/ 147637 h 245268"/>
              <a:gd name="connsiteX16" fmla="*/ 11907 w 195263"/>
              <a:gd name="connsiteY16" fmla="*/ 121443 h 245268"/>
              <a:gd name="connsiteX17" fmla="*/ 9525 w 195263"/>
              <a:gd name="connsiteY17" fmla="*/ 107156 h 245268"/>
              <a:gd name="connsiteX18" fmla="*/ 21432 w 195263"/>
              <a:gd name="connsiteY18" fmla="*/ 88106 h 245268"/>
              <a:gd name="connsiteX19" fmla="*/ 30957 w 195263"/>
              <a:gd name="connsiteY19" fmla="*/ 64293 h 245268"/>
              <a:gd name="connsiteX20" fmla="*/ 4763 w 195263"/>
              <a:gd name="connsiteY20" fmla="*/ 7143 h 2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263" h="245268">
                <a:moveTo>
                  <a:pt x="4763" y="7143"/>
                </a:moveTo>
                <a:lnTo>
                  <a:pt x="64294" y="0"/>
                </a:lnTo>
                <a:lnTo>
                  <a:pt x="88107" y="11906"/>
                </a:lnTo>
                <a:lnTo>
                  <a:pt x="109538" y="23812"/>
                </a:lnTo>
                <a:lnTo>
                  <a:pt x="138113" y="26193"/>
                </a:lnTo>
                <a:lnTo>
                  <a:pt x="166688" y="7143"/>
                </a:lnTo>
                <a:lnTo>
                  <a:pt x="195263" y="14287"/>
                </a:lnTo>
                <a:lnTo>
                  <a:pt x="173832" y="47625"/>
                </a:lnTo>
                <a:cubicBezTo>
                  <a:pt x="174626" y="77787"/>
                  <a:pt x="175419" y="107950"/>
                  <a:pt x="176213" y="138112"/>
                </a:cubicBezTo>
                <a:lnTo>
                  <a:pt x="188119" y="161925"/>
                </a:lnTo>
                <a:lnTo>
                  <a:pt x="166688" y="183356"/>
                </a:lnTo>
                <a:lnTo>
                  <a:pt x="147638" y="209550"/>
                </a:lnTo>
                <a:lnTo>
                  <a:pt x="133350" y="245268"/>
                </a:lnTo>
                <a:lnTo>
                  <a:pt x="88107" y="209550"/>
                </a:lnTo>
                <a:lnTo>
                  <a:pt x="92869" y="200025"/>
                </a:lnTo>
                <a:lnTo>
                  <a:pt x="0" y="147637"/>
                </a:lnTo>
                <a:lnTo>
                  <a:pt x="11907" y="121443"/>
                </a:lnTo>
                <a:lnTo>
                  <a:pt x="9525" y="107156"/>
                </a:lnTo>
                <a:lnTo>
                  <a:pt x="21432" y="88106"/>
                </a:lnTo>
                <a:lnTo>
                  <a:pt x="30957" y="64293"/>
                </a:lnTo>
                <a:lnTo>
                  <a:pt x="4763" y="7143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7172" name="Grafik 4">
            <a:extLst>
              <a:ext uri="{FF2B5EF4-FFF2-40B4-BE49-F238E27FC236}">
                <a16:creationId xmlns="" xmlns:a16="http://schemas.microsoft.com/office/drawing/2014/main" id="{D9D5F1AA-86AE-42CF-83ED-49322CFC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270000"/>
            <a:ext cx="8624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3877CC5-4267-4E04-A2BB-B9440A10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19" y="1270000"/>
            <a:ext cx="86248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hteck 11">
            <a:extLst>
              <a:ext uri="{FF2B5EF4-FFF2-40B4-BE49-F238E27FC236}">
                <a16:creationId xmlns="" xmlns:a16="http://schemas.microsoft.com/office/drawing/2014/main" id="{681E4430-5399-4803-BE9E-317FECA7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2562238"/>
            <a:ext cx="6479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1200" dirty="0"/>
              <a:t>Nepal</a:t>
            </a:r>
            <a:endParaRPr lang="de-DE" altLang="de-DE" sz="1200" dirty="0">
              <a:latin typeface="Tahoma" panose="020B0604030504040204" pitchFamily="34" charset="0"/>
            </a:endParaRPr>
          </a:p>
        </p:txBody>
      </p:sp>
      <p:sp>
        <p:nvSpPr>
          <p:cNvPr id="14" name="Rectangle 36">
            <a:extLst>
              <a:ext uri="{FF2B5EF4-FFF2-40B4-BE49-F238E27FC236}">
                <a16:creationId xmlns="" xmlns:a16="http://schemas.microsoft.com/office/drawing/2014/main" id="{968171E0-AAA3-4E81-88E4-256F29F4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19" y="1284511"/>
            <a:ext cx="86423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	Nepal	Deutschland</a:t>
            </a:r>
          </a:p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Fläche in km²</a:t>
            </a:r>
            <a:r>
              <a:rPr lang="de-DE" altLang="de-DE" sz="1200" b="0" dirty="0"/>
              <a:t>	147.181	357.121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 in Millionen </a:t>
            </a:r>
            <a:r>
              <a:rPr lang="de-DE" altLang="de-DE" sz="1200" b="0" dirty="0"/>
              <a:t>	29	80,7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Bevölkerungsdichte in Einwohner/km²	</a:t>
            </a:r>
            <a:r>
              <a:rPr lang="de-DE" altLang="de-DE" sz="1200" b="0" dirty="0"/>
              <a:t>197	226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Säuglingssterblichkeit in %	</a:t>
            </a:r>
            <a:r>
              <a:rPr lang="de-DE" altLang="de-DE" sz="1200" b="0" dirty="0"/>
              <a:t>2,9	0,3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Lebenserwartung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70	78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71	83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Analphabetenrate in % 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23,6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46,9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Bruttoinlandsprodukt in Dollar/Kopf</a:t>
            </a:r>
            <a:r>
              <a:rPr lang="de-DE" altLang="de-DE" sz="1200" b="0" dirty="0"/>
              <a:t>	2.500	48.200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 </a:t>
            </a:r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Quelle: CIA World </a:t>
            </a:r>
            <a:r>
              <a:rPr lang="de-DE" altLang="de-DE" sz="800" b="0" dirty="0" err="1"/>
              <a:t>Factbook</a:t>
            </a:r>
            <a:r>
              <a:rPr lang="de-DE" altLang="de-DE" sz="800" b="0" dirty="0"/>
              <a:t> (2017)</a:t>
            </a:r>
            <a:r>
              <a:rPr lang="de-DE" altLang="de-DE" sz="800" dirty="0"/>
              <a:t> 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="" xmlns:a16="http://schemas.microsoft.com/office/drawing/2014/main" id="{FCFD76DF-87BF-4EA6-9281-287AE8C03C43}"/>
              </a:ext>
            </a:extLst>
          </p:cNvPr>
          <p:cNvSpPr/>
          <p:nvPr/>
        </p:nvSpPr>
        <p:spPr>
          <a:xfrm>
            <a:off x="6210300" y="2636044"/>
            <a:ext cx="192881" cy="114300"/>
          </a:xfrm>
          <a:custGeom>
            <a:avLst/>
            <a:gdLst>
              <a:gd name="connsiteX0" fmla="*/ 0 w 192881"/>
              <a:gd name="connsiteY0" fmla="*/ 0 h 114300"/>
              <a:gd name="connsiteX1" fmla="*/ 50006 w 192881"/>
              <a:gd name="connsiteY1" fmla="*/ 7144 h 114300"/>
              <a:gd name="connsiteX2" fmla="*/ 64294 w 192881"/>
              <a:gd name="connsiteY2" fmla="*/ 21431 h 114300"/>
              <a:gd name="connsiteX3" fmla="*/ 83344 w 192881"/>
              <a:gd name="connsiteY3" fmla="*/ 26194 h 114300"/>
              <a:gd name="connsiteX4" fmla="*/ 100013 w 192881"/>
              <a:gd name="connsiteY4" fmla="*/ 42862 h 114300"/>
              <a:gd name="connsiteX5" fmla="*/ 121444 w 192881"/>
              <a:gd name="connsiteY5" fmla="*/ 52387 h 114300"/>
              <a:gd name="connsiteX6" fmla="*/ 142875 w 192881"/>
              <a:gd name="connsiteY6" fmla="*/ 54769 h 114300"/>
              <a:gd name="connsiteX7" fmla="*/ 169069 w 192881"/>
              <a:gd name="connsiteY7" fmla="*/ 59531 h 114300"/>
              <a:gd name="connsiteX8" fmla="*/ 180975 w 192881"/>
              <a:gd name="connsiteY8" fmla="*/ 59531 h 114300"/>
              <a:gd name="connsiteX9" fmla="*/ 180975 w 192881"/>
              <a:gd name="connsiteY9" fmla="*/ 88106 h 114300"/>
              <a:gd name="connsiteX10" fmla="*/ 192881 w 192881"/>
              <a:gd name="connsiteY10" fmla="*/ 114300 h 114300"/>
              <a:gd name="connsiteX11" fmla="*/ 157163 w 192881"/>
              <a:gd name="connsiteY11" fmla="*/ 104775 h 114300"/>
              <a:gd name="connsiteX12" fmla="*/ 114300 w 192881"/>
              <a:gd name="connsiteY12" fmla="*/ 100012 h 114300"/>
              <a:gd name="connsiteX13" fmla="*/ 95250 w 192881"/>
              <a:gd name="connsiteY13" fmla="*/ 83344 h 114300"/>
              <a:gd name="connsiteX14" fmla="*/ 90488 w 192881"/>
              <a:gd name="connsiteY14" fmla="*/ 76200 h 114300"/>
              <a:gd name="connsiteX15" fmla="*/ 61913 w 192881"/>
              <a:gd name="connsiteY15" fmla="*/ 83344 h 114300"/>
              <a:gd name="connsiteX16" fmla="*/ 35719 w 192881"/>
              <a:gd name="connsiteY16" fmla="*/ 69056 h 114300"/>
              <a:gd name="connsiteX17" fmla="*/ 14288 w 192881"/>
              <a:gd name="connsiteY17" fmla="*/ 54769 h 114300"/>
              <a:gd name="connsiteX18" fmla="*/ 0 w 192881"/>
              <a:gd name="connsiteY18" fmla="*/ 52387 h 114300"/>
              <a:gd name="connsiteX19" fmla="*/ 0 w 192881"/>
              <a:gd name="connsiteY19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2881" h="114300">
                <a:moveTo>
                  <a:pt x="0" y="0"/>
                </a:moveTo>
                <a:lnTo>
                  <a:pt x="50006" y="7144"/>
                </a:lnTo>
                <a:lnTo>
                  <a:pt x="64294" y="21431"/>
                </a:lnTo>
                <a:lnTo>
                  <a:pt x="83344" y="26194"/>
                </a:lnTo>
                <a:lnTo>
                  <a:pt x="100013" y="42862"/>
                </a:lnTo>
                <a:lnTo>
                  <a:pt x="121444" y="52387"/>
                </a:lnTo>
                <a:lnTo>
                  <a:pt x="142875" y="54769"/>
                </a:lnTo>
                <a:lnTo>
                  <a:pt x="169069" y="59531"/>
                </a:lnTo>
                <a:lnTo>
                  <a:pt x="180975" y="59531"/>
                </a:lnTo>
                <a:lnTo>
                  <a:pt x="180975" y="88106"/>
                </a:lnTo>
                <a:lnTo>
                  <a:pt x="192881" y="114300"/>
                </a:lnTo>
                <a:lnTo>
                  <a:pt x="157163" y="104775"/>
                </a:lnTo>
                <a:lnTo>
                  <a:pt x="114300" y="100012"/>
                </a:lnTo>
                <a:lnTo>
                  <a:pt x="95250" y="83344"/>
                </a:lnTo>
                <a:lnTo>
                  <a:pt x="90488" y="76200"/>
                </a:lnTo>
                <a:lnTo>
                  <a:pt x="61913" y="83344"/>
                </a:lnTo>
                <a:lnTo>
                  <a:pt x="35719" y="69056"/>
                </a:lnTo>
                <a:lnTo>
                  <a:pt x="14288" y="54769"/>
                </a:lnTo>
                <a:lnTo>
                  <a:pt x="0" y="52387"/>
                </a:lnTo>
                <a:lnTo>
                  <a:pt x="0" y="0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83" name="Line 11">
            <a:extLst>
              <a:ext uri="{FF2B5EF4-FFF2-40B4-BE49-F238E27FC236}">
                <a16:creationId xmlns="" xmlns:a16="http://schemas.microsoft.com/office/drawing/2014/main" id="{F06521B2-2FCD-4C5F-9207-DC38B75B85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6196" y="2703686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eck 2">
            <a:extLst>
              <a:ext uri="{FF2B5EF4-FFF2-40B4-BE49-F238E27FC236}">
                <a16:creationId xmlns="" xmlns:a16="http://schemas.microsoft.com/office/drawing/2014/main" id="{76D81EC4-B170-42A5-968E-154CAD6B6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5255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Für die Familie </a:t>
            </a:r>
            <a:r>
              <a:rPr lang="de-DE" b="0" dirty="0" err="1"/>
              <a:t>Bhujal</a:t>
            </a:r>
            <a:r>
              <a:rPr lang="de-DE" b="0" dirty="0"/>
              <a:t> hat sich der Umstieg gelohnt. „Ich mache mir jetzt keine Sorgen mehr darüber, ob genug Essen auf den Tisch kommt“, sagt </a:t>
            </a:r>
            <a:r>
              <a:rPr lang="de-DE" b="0" dirty="0" err="1"/>
              <a:t>Balkumari</a:t>
            </a:r>
            <a:r>
              <a:rPr lang="de-DE" b="0" dirty="0"/>
              <a:t> zufrieden.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E181E39-CC80-4B85-A2EE-E13218C5B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3846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009C012-8511-4C6A-8D58-8F7A300D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solidFill>
            <a:srgbClr val="D44907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de-D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6083" name="Rechteck 16">
            <a:extLst>
              <a:ext uri="{FF2B5EF4-FFF2-40B4-BE49-F238E27FC236}">
                <a16:creationId xmlns="" xmlns:a16="http://schemas.microsoft.com/office/drawing/2014/main" id="{4922C7DE-E225-473A-BD55-BA612DD8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424862" cy="49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Sie sahen eine Präsentation zum Projekt</a:t>
            </a:r>
            <a:r>
              <a:rPr lang="de-DE" altLang="de-DE" b="0" dirty="0">
                <a:cs typeface="Arial" panose="020B0604020202020204" pitchFamily="34" charset="0"/>
              </a:rPr>
              <a:t> des Projektpartners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>
                <a:cs typeface="Arial" panose="020B0604020202020204" pitchFamily="34" charset="0"/>
              </a:rPr>
              <a:t>United Mission </a:t>
            </a:r>
            <a:r>
              <a:rPr lang="de-DE" altLang="de-DE" b="0" dirty="0" err="1">
                <a:cs typeface="Arial" panose="020B0604020202020204" pitchFamily="34" charset="0"/>
              </a:rPr>
              <a:t>to</a:t>
            </a:r>
            <a:r>
              <a:rPr lang="de-DE" altLang="de-DE" b="0" dirty="0">
                <a:cs typeface="Arial" panose="020B0604020202020204" pitchFamily="34" charset="0"/>
              </a:rPr>
              <a:t> Nepal (UNM) </a:t>
            </a:r>
            <a:r>
              <a:rPr lang="de-DE" altLang="de-DE" b="0" dirty="0"/>
              <a:t>aus Nepal.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ahoma" panose="020B0604030504040204" pitchFamily="34" charset="0"/>
              </a:rPr>
              <a:t>Die Saat geht auf</a:t>
            </a:r>
            <a:endParaRPr lang="de-DE" altLang="de-DE" dirty="0">
              <a:solidFill>
                <a:schemeClr val="bg1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Projektemagazin 2017/18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Herausgeber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Brot für die Welt – Evangelischer Entwicklungsdienst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Caroline-Michaelis-Str. 1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10115 Berlin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Telefon 030 65211 1189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kontakt@brot-fuer-die-welt.de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>
                <a:cs typeface="Arial" panose="020B0604020202020204" pitchFamily="34" charset="0"/>
              </a:rPr>
              <a:t>www.brot-fuer-die-welt.de/projekte/nepal-kleinbauern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Redaktion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, Thorsten Lichtblau</a:t>
            </a:r>
            <a:r>
              <a:rPr lang="de-DE" altLang="de-DE" dirty="0"/>
              <a:t> </a:t>
            </a: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Text </a:t>
            </a:r>
            <a:r>
              <a:rPr lang="de-DE" altLang="de-DE" b="0" dirty="0">
                <a:cs typeface="Times New Roman" panose="02020603050405020304" pitchFamily="18" charset="0"/>
              </a:rPr>
              <a:t>Mathias Peer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Fotos </a:t>
            </a:r>
            <a:r>
              <a:rPr lang="de-DE" altLang="de-DE" b="0" dirty="0">
                <a:cs typeface="Times New Roman" panose="02020603050405020304" pitchFamily="18" charset="0"/>
              </a:rPr>
              <a:t>Thomas Lohnes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Gestaltung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 					     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Berlin, August 2017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="" xmlns:a16="http://schemas.microsoft.com/office/drawing/2014/main" id="{58D29788-2BA4-464C-9FA1-60788570A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3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6085" name="Rectangle 4">
            <a:extLst>
              <a:ext uri="{FF2B5EF4-FFF2-40B4-BE49-F238E27FC236}">
                <a16:creationId xmlns="" xmlns:a16="http://schemas.microsoft.com/office/drawing/2014/main" id="{F07A72C0-723D-4DAB-AC0C-D1D00F81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35C566C-7950-4D52-8BD3-5290C23623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260351"/>
            <a:ext cx="8642350" cy="5545138"/>
          </a:xfrm>
          <a:prstGeom prst="rect">
            <a:avLst/>
          </a:prstGeom>
        </p:spPr>
      </p:pic>
      <p:sp>
        <p:nvSpPr>
          <p:cNvPr id="47107" name="Rechteck 5">
            <a:extLst>
              <a:ext uri="{FF2B5EF4-FFF2-40B4-BE49-F238E27FC236}">
                <a16:creationId xmlns="" xmlns:a16="http://schemas.microsoft.com/office/drawing/2014/main" id="{23DF8E4A-19C3-41EF-AA33-E4ABD84C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38" y="2981821"/>
            <a:ext cx="5940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Bank für Kirche und Diakonie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IBAN: DE10 1006 1006 0500 5005 00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BIC: GENODED1KDB</a:t>
            </a:r>
          </a:p>
        </p:txBody>
      </p:sp>
      <p:sp>
        <p:nvSpPr>
          <p:cNvPr id="47108" name="Rectangle 8">
            <a:extLst>
              <a:ext uri="{FF2B5EF4-FFF2-40B4-BE49-F238E27FC236}">
                <a16:creationId xmlns="" xmlns:a16="http://schemas.microsoft.com/office/drawing/2014/main" id="{C268FC0F-2711-4F56-B37A-062F90AE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29" y="2259013"/>
            <a:ext cx="4213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4000" dirty="0">
                <a:solidFill>
                  <a:schemeClr val="accent3"/>
                </a:solidFill>
              </a:rPr>
              <a:t>Spendenkonto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hteck 2">
            <a:extLst>
              <a:ext uri="{FF2B5EF4-FFF2-40B4-BE49-F238E27FC236}">
                <a16:creationId xmlns="" xmlns:a16="http://schemas.microsoft.com/office/drawing/2014/main" id="{F7027271-0484-4BB4-846E-32BD90D2C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165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Im April 2015 kam es in Nepal zu einem schweren Erdbeben. Besonders stark betroffen waren die ohnehin armen Menschen in den abgelegenen Hochtälern.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32D1457-6217-45BC-A2C4-A1C5EFA45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171" y="270086"/>
            <a:ext cx="8639003" cy="55354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2">
            <a:extLst>
              <a:ext uri="{FF2B5EF4-FFF2-40B4-BE49-F238E27FC236}">
                <a16:creationId xmlns="" xmlns:a16="http://schemas.microsoft.com/office/drawing/2014/main" id="{AD997A89-DF0A-4DE5-BD11-16248A52B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60" y="5805488"/>
            <a:ext cx="69541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Die massive Verwendung von Pestiziden und Kunstdünger hatten die Böden ausgelaugt und die Erträge der Kleinbauernfamilien zurückgehen lassen.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BCD8ABB-C093-48D4-856B-174E006E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1"/>
            <a:ext cx="4250650" cy="55451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CE48986-D7BA-43B4-87B7-D13FE0CE8E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1"/>
            <a:ext cx="4249738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D4C0A19A-AF11-482F-B5CE-88A6AFE14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4249738" cy="27003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">
            <a:extLst>
              <a:ext uri="{FF2B5EF4-FFF2-40B4-BE49-F238E27FC236}">
                <a16:creationId xmlns="" xmlns:a16="http://schemas.microsoft.com/office/drawing/2014/main" id="{242B2A5A-2D11-4DF4-B462-FE070F39A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3455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Die christliche Organisation UNM vermittelt den Bauern nachhaltige Anbaumethoden und hilft ihnen, ihre Produktion zu steigern und ihre Ernährung dauerhaft zu sichern. </a:t>
            </a:r>
            <a:endParaRPr lang="de-DE" alt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F1C75C8D-40BA-4DF1-A7E9-F36E56C80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1"/>
            <a:ext cx="4249738" cy="27003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89C64DA-A421-4A95-B1DA-B7FAD26E2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9505"/>
            <a:ext cx="4249738" cy="26911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58E45E1-73A3-4EA2-ADB0-5187C4EC0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9504"/>
            <a:ext cx="4249737" cy="553598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eck 2">
            <a:extLst>
              <a:ext uri="{FF2B5EF4-FFF2-40B4-BE49-F238E27FC236}">
                <a16:creationId xmlns="" xmlns:a16="http://schemas.microsoft.com/office/drawing/2014/main" id="{1F1B9265-4FBF-4D78-B232-4B6F5ACD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735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Wer die </a:t>
            </a:r>
            <a:r>
              <a:rPr lang="de-DE" b="0" dirty="0" err="1"/>
              <a:t>Bhujals</a:t>
            </a:r>
            <a:r>
              <a:rPr lang="de-DE" b="0" dirty="0"/>
              <a:t> in ihrem Dorf </a:t>
            </a:r>
            <a:r>
              <a:rPr lang="de-DE" b="0" dirty="0" err="1"/>
              <a:t>Kumaisimle</a:t>
            </a:r>
            <a:r>
              <a:rPr lang="de-DE" b="0" dirty="0"/>
              <a:t> besucht, sieht ihr Gewächshaus bereits von Weitem. Die Anlage ist Teil eines vielversprechenden Projektes von UMN.</a:t>
            </a:r>
            <a:endParaRPr lang="de-DE" altLang="de-DE" b="0" dirty="0"/>
          </a:p>
        </p:txBody>
      </p:sp>
      <p:sp>
        <p:nvSpPr>
          <p:cNvPr id="15363" name="Grafik 3">
            <a:extLst>
              <a:ext uri="{FF2B5EF4-FFF2-40B4-BE49-F238E27FC236}">
                <a16:creationId xmlns="" xmlns:a16="http://schemas.microsoft.com/office/drawing/2014/main" id="{6013A331-3A1F-4F68-8389-3732BDFED732}"/>
              </a:ext>
            </a:extLst>
          </p:cNvPr>
          <p:cNvSpPr>
            <a:spLocks noChangeAspect="1"/>
          </p:cNvSpPr>
          <p:nvPr/>
        </p:nvSpPr>
        <p:spPr bwMode="auto">
          <a:xfrm>
            <a:off x="4643438" y="3105150"/>
            <a:ext cx="42799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15364" name="Grafik 4">
            <a:extLst>
              <a:ext uri="{FF2B5EF4-FFF2-40B4-BE49-F238E27FC236}">
                <a16:creationId xmlns="" xmlns:a16="http://schemas.microsoft.com/office/drawing/2014/main" id="{CC93F7CA-D3F0-4148-B5B1-6207F3390D62}"/>
              </a:ext>
            </a:extLst>
          </p:cNvPr>
          <p:cNvSpPr>
            <a:spLocks noChangeAspect="1"/>
          </p:cNvSpPr>
          <p:nvPr/>
        </p:nvSpPr>
        <p:spPr bwMode="auto">
          <a:xfrm>
            <a:off x="261938" y="260350"/>
            <a:ext cx="42386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9011E54-162D-4220-80B7-FE2FE1467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260349"/>
            <a:ext cx="8642350" cy="55451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3">
            <a:extLst>
              <a:ext uri="{FF2B5EF4-FFF2-40B4-BE49-F238E27FC236}">
                <a16:creationId xmlns="" xmlns:a16="http://schemas.microsoft.com/office/drawing/2014/main" id="{20363B5B-ED0D-4B3B-A755-E926373C0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417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Die Konstruktion aus Bambusrohren und einer Plastikfolie bot der Familie nach dem Erdbeben Schutz; inzwischen hilft sie ihnen, eine neue Existenz aufzubauen.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C69A888-1DC3-4C2D-96A7-C8E4153BD6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85" y="260350"/>
            <a:ext cx="4252477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432783F-12E7-41CE-9A5A-451D0864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3105150"/>
            <a:ext cx="4249736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6D89563-49BF-40EE-990C-7D5C7BC02B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48"/>
            <a:ext cx="4249027" cy="27003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56B67B9A-03C1-4C04-B9C2-E747945971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3105150"/>
            <a:ext cx="4249027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5">
            <a:extLst>
              <a:ext uri="{FF2B5EF4-FFF2-40B4-BE49-F238E27FC236}">
                <a16:creationId xmlns="" xmlns:a16="http://schemas.microsoft.com/office/drawing/2014/main" id="{08D9AFF3-AF21-49F9-A29A-C2D051BD2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44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hteck 2">
            <a:extLst>
              <a:ext uri="{FF2B5EF4-FFF2-40B4-BE49-F238E27FC236}">
                <a16:creationId xmlns="" xmlns:a16="http://schemas.microsoft.com/office/drawing/2014/main" id="{388F461C-DA00-491B-BB60-FD6271D11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057479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Dank des Gewächshauses kann </a:t>
            </a:r>
            <a:r>
              <a:rPr lang="de-DE" b="0" dirty="0" err="1"/>
              <a:t>Balkumari</a:t>
            </a:r>
            <a:r>
              <a:rPr lang="de-DE" b="0" dirty="0"/>
              <a:t> </a:t>
            </a:r>
            <a:r>
              <a:rPr lang="de-DE" b="0" dirty="0" err="1"/>
              <a:t>Bhujal</a:t>
            </a:r>
            <a:r>
              <a:rPr lang="de-DE" b="0" dirty="0"/>
              <a:t> beim Kochen auf deutlich mehr Zutaten zurückgreifen. „Gemüse haben wir jetzt das ganze Jahr über“, sagt sie.</a:t>
            </a:r>
          </a:p>
          <a:p>
            <a:endParaRPr lang="de-DE" altLang="de-DE" b="0" dirty="0"/>
          </a:p>
          <a:p>
            <a:pPr eaLnBrk="1" hangingPunct="1">
              <a:lnSpc>
                <a:spcPct val="110000"/>
              </a:lnSpc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827F2DCC-2A75-4931-BBD4-F87A501E0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8642350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eck 2">
            <a:extLst>
              <a:ext uri="{FF2B5EF4-FFF2-40B4-BE49-F238E27FC236}">
                <a16:creationId xmlns="" xmlns:a16="http://schemas.microsoft.com/office/drawing/2014/main" id="{9A99BB36-6687-455D-A0A2-C8CA582D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17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An den Tag der Fertigstellung des Treibhauses erinnern sich die Eheleute noch gut: </a:t>
            </a:r>
          </a:p>
          <a:p>
            <a:r>
              <a:rPr lang="de-DE" b="0" dirty="0"/>
              <a:t>Es war der 25. April 2015, als es kurz vor Mittag zu dem verheerenden Erdbeben kam.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0E848BEA-15B3-4AF9-A2C7-52ACF1D14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250824" y="260350"/>
            <a:ext cx="8642351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580</Words>
  <Application>Microsoft Office PowerPoint</Application>
  <PresentationFormat>Bildschirmpräsentation (4:3)</PresentationFormat>
  <Paragraphs>90</Paragraphs>
  <Slides>22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 - Die Saat geht auf</dc:title>
  <dc:creator>BfdW</dc:creator>
  <cp:lastModifiedBy>thorsten.lichtblau</cp:lastModifiedBy>
  <cp:revision>843</cp:revision>
  <dcterms:created xsi:type="dcterms:W3CDTF">2005-03-02T11:53:12Z</dcterms:created>
  <dcterms:modified xsi:type="dcterms:W3CDTF">2017-08-03T11:22:36Z</dcterms:modified>
</cp:coreProperties>
</file>