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415" r:id="rId3"/>
    <p:sldId id="420" r:id="rId4"/>
    <p:sldId id="370" r:id="rId5"/>
    <p:sldId id="391" r:id="rId6"/>
    <p:sldId id="334" r:id="rId7"/>
    <p:sldId id="382" r:id="rId8"/>
    <p:sldId id="385" r:id="rId9"/>
    <p:sldId id="354" r:id="rId10"/>
    <p:sldId id="376" r:id="rId11"/>
    <p:sldId id="330" r:id="rId12"/>
    <p:sldId id="320" r:id="rId13"/>
    <p:sldId id="387" r:id="rId14"/>
    <p:sldId id="384" r:id="rId15"/>
    <p:sldId id="386" r:id="rId16"/>
    <p:sldId id="360" r:id="rId17"/>
    <p:sldId id="326" r:id="rId18"/>
    <p:sldId id="411" r:id="rId19"/>
    <p:sldId id="375" r:id="rId20"/>
    <p:sldId id="421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365"/>
    <a:srgbClr val="FAB482"/>
    <a:srgbClr val="FBB482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112" d="100"/>
          <a:sy n="112" d="100"/>
        </p:scale>
        <p:origin x="762" y="114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DCC7D-2B29-4F8D-8005-0C7AC09872C6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2054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7873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434A8C-1F74-4F6B-AC11-DFAA41002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3371"/>
            <a:ext cx="8642350" cy="554211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5" y="4221088"/>
            <a:ext cx="2880319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Eine Chance für </a:t>
            </a:r>
            <a:r>
              <a:rPr lang="de-DE" altLang="de-DE" sz="2500" dirty="0" smtClean="0">
                <a:solidFill>
                  <a:schemeClr val="bg1"/>
                </a:solidFill>
              </a:rPr>
              <a:t>die Kinder von </a:t>
            </a:r>
            <a:r>
              <a:rPr lang="de-DE" altLang="de-DE" sz="2500" smtClean="0">
                <a:solidFill>
                  <a:schemeClr val="bg1"/>
                </a:solidFill>
              </a:rPr>
              <a:t>der </a:t>
            </a:r>
            <a:r>
              <a:rPr lang="de-DE" altLang="de-DE" sz="2500" smtClean="0">
                <a:solidFill>
                  <a:schemeClr val="bg1"/>
                </a:solidFill>
              </a:rPr>
              <a:t>Müllhalde</a:t>
            </a:r>
            <a:endParaRPr lang="de-DE" altLang="de-DE" sz="2500" dirty="0">
              <a:solidFill>
                <a:schemeClr val="bg1"/>
              </a:solidFill>
            </a:endParaRP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038637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Mosambik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liebsten mit </a:t>
            </a:r>
            <a:r>
              <a:rPr lang="de-DE" b="0" dirty="0" err="1"/>
              <a:t>Etelvina</a:t>
            </a:r>
            <a:r>
              <a:rPr lang="de-DE" b="0" dirty="0"/>
              <a:t>, ihrer älteren Schwester. Sie liebt die für Mosambik typischen bunten Kleider. Sie ist überzeugt: „Ich werde eine berühmte Modedesignerin!“</a:t>
            </a:r>
          </a:p>
          <a:p>
            <a:endParaRPr lang="de-DE" b="0" dirty="0"/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ACA8CA-56BF-40DF-8E3D-0A55DD3E7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0642F8-E57E-435A-8426-1C1C84019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2291"/>
            <a:ext cx="4249737" cy="27031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5DCA84-6C48-4E19-A95B-B6F25AD71D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43438" y="260350"/>
            <a:ext cx="4249737" cy="26744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Dass die Kinder diese Träume haben können, verdanken sie den Mitarbeitenden </a:t>
            </a:r>
            <a:r>
              <a:rPr lang="de-DE" b="0" dirty="0"/>
              <a:t>von </a:t>
            </a:r>
            <a:r>
              <a:rPr lang="de-DE" b="0" dirty="0" smtClean="0"/>
              <a:t>Renascer-OMAC, einer mosambikanischen Partnerorganisation von Brot für die Welt.</a:t>
            </a:r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A0E242-9AA8-4F46-BE19-AF23E75F1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93" y="264752"/>
            <a:ext cx="8638582" cy="55407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Dank ihrer Unterstützung besuchen die meisten Kinder aus dem Umfeld der Müllkippe inzwischen die staatliche Grundschule – so auch </a:t>
            </a:r>
            <a:r>
              <a:rPr lang="de-DE" b="0" dirty="0" err="1" smtClean="0"/>
              <a:t>Etelvina</a:t>
            </a:r>
            <a:r>
              <a:rPr lang="de-DE" b="0" dirty="0" smtClean="0"/>
              <a:t> und ihre Geschwister.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6C16C0-8016-4DD3-9EC0-F4F6DBAEB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936" y="260350"/>
            <a:ext cx="4249737" cy="2708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E46925F-6D58-441E-862D-229CBAFF12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27" y="260350"/>
            <a:ext cx="4255236" cy="55451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25CD7B-7B5A-4976-9C65-169583972C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Heute diskutiert Beatriz über </a:t>
            </a:r>
            <a:r>
              <a:rPr lang="de-DE" b="0" dirty="0"/>
              <a:t>Kinderrechte. </a:t>
            </a:r>
            <a:r>
              <a:rPr lang="de-DE" b="0" dirty="0" err="1"/>
              <a:t>Cândido</a:t>
            </a:r>
            <a:r>
              <a:rPr lang="de-DE" b="0" dirty="0"/>
              <a:t> lernt, wo </a:t>
            </a:r>
            <a:r>
              <a:rPr lang="de-DE" b="0" dirty="0" smtClean="0"/>
              <a:t>Vitamine </a:t>
            </a:r>
            <a:r>
              <a:rPr lang="de-DE" b="0" dirty="0"/>
              <a:t>drinstecken. </a:t>
            </a:r>
            <a:r>
              <a:rPr lang="de-DE" b="0" dirty="0" err="1"/>
              <a:t>Etelvina</a:t>
            </a:r>
            <a:r>
              <a:rPr lang="de-DE" b="0" dirty="0"/>
              <a:t> s</a:t>
            </a:r>
            <a:r>
              <a:rPr lang="de-DE" b="0" dirty="0" smtClean="0"/>
              <a:t>tudiert die neuen Schulbücher. </a:t>
            </a:r>
            <a:r>
              <a:rPr lang="de-DE" b="0" dirty="0"/>
              <a:t>U</a:t>
            </a:r>
            <a:r>
              <a:rPr lang="de-DE" b="0" dirty="0" smtClean="0"/>
              <a:t>nd </a:t>
            </a:r>
            <a:r>
              <a:rPr lang="de-DE" b="0" dirty="0"/>
              <a:t>Francisco macht </a:t>
            </a:r>
            <a:r>
              <a:rPr lang="de-DE" b="0" dirty="0" smtClean="0"/>
              <a:t>Schreibübungen</a:t>
            </a:r>
            <a:r>
              <a:rPr lang="de-DE" b="0" dirty="0"/>
              <a:t>.</a:t>
            </a:r>
          </a:p>
          <a:p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5D7489-3FCE-42E1-B97E-19090DE47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850" y="260350"/>
            <a:ext cx="4252325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B50B1F-DAC7-452F-A42C-4A19B5325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03" y="3105150"/>
            <a:ext cx="4240660" cy="2700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58FA91-50A7-490F-AA16-BDEB8BB771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850" y="3105147"/>
            <a:ext cx="4252325" cy="27003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5F0BF0B-B88D-453D-8580-4B91975F06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99" y="267683"/>
            <a:ext cx="4252164" cy="26930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 dem Unterricht gehen die Kinder </a:t>
            </a:r>
            <a:r>
              <a:rPr lang="de-DE" b="0" dirty="0" smtClean="0"/>
              <a:t>ins </a:t>
            </a:r>
            <a:r>
              <a:rPr lang="de-DE" b="0" dirty="0"/>
              <a:t>„Centro Renascer</a:t>
            </a:r>
            <a:r>
              <a:rPr lang="de-DE" b="0" dirty="0" smtClean="0"/>
              <a:t>“. Dort gibt es erst einmal ein warmes Mittagessen – für manche hier die einzige Mahlzeit des Tages.</a:t>
            </a:r>
            <a:endParaRPr lang="de-DE" b="0" spc="-2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8AC7CF-9E70-473C-BAFF-10AF49E89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25" y="260350"/>
            <a:ext cx="6445250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0536C6-8A6D-4D0E-9117-282DF8C5AE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20526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„</a:t>
            </a:r>
            <a:r>
              <a:rPr lang="de-DE" b="0" dirty="0" err="1"/>
              <a:t>Centro</a:t>
            </a:r>
            <a:r>
              <a:rPr lang="de-DE" b="0" dirty="0"/>
              <a:t> Renascer“ (Neuanfang) ist eine Kombination aus Kindertagesstätte, Lernort, Spielplatz und Ausbildungsstätte. </a:t>
            </a:r>
            <a:r>
              <a:rPr lang="de-DE" b="0" dirty="0" smtClean="0"/>
              <a:t>Für viele ist es ein zweites Zuhause.</a:t>
            </a:r>
            <a:endParaRPr lang="de-DE" b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7D313C-8387-4D5C-9442-C0AA09514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03323"/>
            <a:ext cx="4249736" cy="27003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65A40B6-D299-4FB9-88EF-E4E7B6D82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E00B925-AF7C-47B2-A16C-0DD6796607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985" y="260349"/>
            <a:ext cx="4247190" cy="27003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41289DF-9644-4959-AE5B-8733FCAC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255"/>
            <a:ext cx="4249738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So wie Francisco wird </a:t>
            </a:r>
            <a:r>
              <a:rPr lang="de-DE" b="0" dirty="0"/>
              <a:t>hier jedes Kind je nach Lernschwäche individuell gefördert. </a:t>
            </a:r>
            <a:r>
              <a:rPr lang="de-DE" b="0" dirty="0" smtClean="0"/>
              <a:t>Sozialarbeiterinnen und Psychologinnen kümmern sich um die Jungen und Mädchen.</a:t>
            </a:r>
            <a:endParaRPr lang="de-DE" b="0" dirty="0"/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D2E876-4B90-4A70-894C-C75BD1B973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237" y="267682"/>
            <a:ext cx="4255937" cy="55378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E6CAC4-6057-4958-9B83-F7F6D7099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7682"/>
            <a:ext cx="4249738" cy="2693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6B45A2-BFFD-498D-82EB-BCFB7C707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50" y="3105150"/>
            <a:ext cx="4257713" cy="26930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Ab dem Alter von 14 Jahren können die Kinder im „</a:t>
            </a:r>
            <a:r>
              <a:rPr lang="de-DE" b="0" dirty="0" err="1" smtClean="0"/>
              <a:t>Centro</a:t>
            </a:r>
            <a:r>
              <a:rPr lang="de-DE" b="0" dirty="0" smtClean="0"/>
              <a:t> Renascer“ auch eine Ausbildung machen – zum Beispiel im Korbflechten. Beatriz würde das gefallen.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009F9A-3009-4AF6-AE9E-AFCA5EF9D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5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35173F-7E0F-4076-BC24-A392B91D78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50"/>
            <a:ext cx="42497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Doch im Sozialzentrum geht es nicht nur um Unterstützung beim Lernen: Hier dürfen Kinder auch einfach Kinder sein. In solchen Momenten ist die Müllkippe </a:t>
            </a:r>
            <a:r>
              <a:rPr lang="de-DE" b="0" dirty="0" smtClean="0"/>
              <a:t>ganz </a:t>
            </a:r>
            <a:r>
              <a:rPr lang="de-DE" b="0" dirty="0"/>
              <a:t>weit weg.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5339EA-15F7-4388-9795-B7A85EB7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85" y="260350"/>
            <a:ext cx="8638990" cy="55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dirty="0" err="1"/>
              <a:t>Renascer</a:t>
            </a:r>
            <a:r>
              <a:rPr lang="en-US" b="0" dirty="0"/>
              <a:t> – </a:t>
            </a:r>
            <a:r>
              <a:rPr lang="en-US" b="0" dirty="0" err="1"/>
              <a:t>Organização</a:t>
            </a:r>
            <a:r>
              <a:rPr lang="en-US" b="0" dirty="0"/>
              <a:t> </a:t>
            </a:r>
            <a:r>
              <a:rPr lang="en-US" b="0" dirty="0" err="1"/>
              <a:t>Moçambicana</a:t>
            </a:r>
            <a:r>
              <a:rPr lang="en-US" b="0" dirty="0"/>
              <a:t> de </a:t>
            </a:r>
            <a:r>
              <a:rPr lang="en-US" b="0" dirty="0" err="1"/>
              <a:t>Apoio</a:t>
            </a:r>
            <a:r>
              <a:rPr lang="en-US" b="0" dirty="0"/>
              <a:t> a </a:t>
            </a:r>
            <a:r>
              <a:rPr lang="en-US" b="0" dirty="0" err="1"/>
              <a:t>Integração</a:t>
            </a:r>
            <a:r>
              <a:rPr lang="en-US" b="0" dirty="0"/>
              <a:t> Social da </a:t>
            </a:r>
            <a:r>
              <a:rPr lang="en-US" b="0" dirty="0" err="1"/>
              <a:t>Criança</a:t>
            </a:r>
            <a:r>
              <a:rPr lang="en-US" b="0" dirty="0"/>
              <a:t> (</a:t>
            </a:r>
            <a:r>
              <a:rPr lang="de-DE" b="0" dirty="0" err="1"/>
              <a:t>Renascer</a:t>
            </a:r>
            <a:r>
              <a:rPr lang="de-DE" b="0" dirty="0"/>
              <a:t>-OMAC</a:t>
            </a:r>
            <a:r>
              <a:rPr lang="en-US" b="0" dirty="0"/>
              <a:t>) </a:t>
            </a:r>
            <a:endParaRPr lang="de-DE" b="0" dirty="0"/>
          </a:p>
          <a:p>
            <a:r>
              <a:rPr lang="de-DE" b="0" dirty="0"/>
              <a:t>aus Mosambik.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Eine Chance für die Müllkinder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www.brot-fuer-die-welt.de/projekte/mosambik-muellkinder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und Fotos </a:t>
            </a:r>
            <a:r>
              <a:rPr lang="de-DE" altLang="de-DE" b="0" dirty="0">
                <a:cs typeface="Times New Roman" panose="02020603050405020304" pitchFamily="18" charset="0"/>
              </a:rPr>
              <a:t>H</a:t>
            </a:r>
            <a:r>
              <a:rPr lang="de-DE" b="0" dirty="0"/>
              <a:t>elge Bendl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</a:t>
            </a:r>
            <a:r>
              <a:rPr lang="de-DE" altLang="de-DE" b="0" dirty="0" smtClean="0"/>
              <a:t>, August </a:t>
            </a:r>
            <a:r>
              <a:rPr lang="de-DE" altLang="de-DE" b="0" dirty="0"/>
              <a:t>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Mosambik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274" y="3836077"/>
            <a:ext cx="1018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Mosambik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62" y="1274820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38" y="1284511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Mosambik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799.380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27,2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34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6,4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53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55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29,2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56,9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1.300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A5F59195-596C-44A4-838C-161C4BE96D03}"/>
              </a:ext>
            </a:extLst>
          </p:cNvPr>
          <p:cNvSpPr/>
          <p:nvPr/>
        </p:nvSpPr>
        <p:spPr>
          <a:xfrm>
            <a:off x="5041106" y="3759994"/>
            <a:ext cx="269082" cy="452437"/>
          </a:xfrm>
          <a:custGeom>
            <a:avLst/>
            <a:gdLst>
              <a:gd name="connsiteX0" fmla="*/ 257175 w 269082"/>
              <a:gd name="connsiteY0" fmla="*/ 0 h 452437"/>
              <a:gd name="connsiteX1" fmla="*/ 254794 w 269082"/>
              <a:gd name="connsiteY1" fmla="*/ 78581 h 452437"/>
              <a:gd name="connsiteX2" fmla="*/ 261938 w 269082"/>
              <a:gd name="connsiteY2" fmla="*/ 109537 h 452437"/>
              <a:gd name="connsiteX3" fmla="*/ 269082 w 269082"/>
              <a:gd name="connsiteY3" fmla="*/ 123825 h 452437"/>
              <a:gd name="connsiteX4" fmla="*/ 242888 w 269082"/>
              <a:gd name="connsiteY4" fmla="*/ 154781 h 452437"/>
              <a:gd name="connsiteX5" fmla="*/ 204788 w 269082"/>
              <a:gd name="connsiteY5" fmla="*/ 180975 h 452437"/>
              <a:gd name="connsiteX6" fmla="*/ 176213 w 269082"/>
              <a:gd name="connsiteY6" fmla="*/ 197644 h 452437"/>
              <a:gd name="connsiteX7" fmla="*/ 145257 w 269082"/>
              <a:gd name="connsiteY7" fmla="*/ 233362 h 452437"/>
              <a:gd name="connsiteX8" fmla="*/ 114300 w 269082"/>
              <a:gd name="connsiteY8" fmla="*/ 266700 h 452437"/>
              <a:gd name="connsiteX9" fmla="*/ 123825 w 269082"/>
              <a:gd name="connsiteY9" fmla="*/ 304800 h 452437"/>
              <a:gd name="connsiteX10" fmla="*/ 128588 w 269082"/>
              <a:gd name="connsiteY10" fmla="*/ 323850 h 452437"/>
              <a:gd name="connsiteX11" fmla="*/ 130969 w 269082"/>
              <a:gd name="connsiteY11" fmla="*/ 357187 h 452437"/>
              <a:gd name="connsiteX12" fmla="*/ 121444 w 269082"/>
              <a:gd name="connsiteY12" fmla="*/ 383381 h 452437"/>
              <a:gd name="connsiteX13" fmla="*/ 95250 w 269082"/>
              <a:gd name="connsiteY13" fmla="*/ 397669 h 452437"/>
              <a:gd name="connsiteX14" fmla="*/ 71438 w 269082"/>
              <a:gd name="connsiteY14" fmla="*/ 407194 h 452437"/>
              <a:gd name="connsiteX15" fmla="*/ 59532 w 269082"/>
              <a:gd name="connsiteY15" fmla="*/ 426244 h 452437"/>
              <a:gd name="connsiteX16" fmla="*/ 59532 w 269082"/>
              <a:gd name="connsiteY16" fmla="*/ 452437 h 452437"/>
              <a:gd name="connsiteX17" fmla="*/ 47625 w 269082"/>
              <a:gd name="connsiteY17" fmla="*/ 440531 h 452437"/>
              <a:gd name="connsiteX18" fmla="*/ 35719 w 269082"/>
              <a:gd name="connsiteY18" fmla="*/ 409575 h 452437"/>
              <a:gd name="connsiteX19" fmla="*/ 38100 w 269082"/>
              <a:gd name="connsiteY19" fmla="*/ 376237 h 452437"/>
              <a:gd name="connsiteX20" fmla="*/ 33338 w 269082"/>
              <a:gd name="connsiteY20" fmla="*/ 357187 h 452437"/>
              <a:gd name="connsiteX21" fmla="*/ 23813 w 269082"/>
              <a:gd name="connsiteY21" fmla="*/ 321469 h 452437"/>
              <a:gd name="connsiteX22" fmla="*/ 45244 w 269082"/>
              <a:gd name="connsiteY22" fmla="*/ 295275 h 452437"/>
              <a:gd name="connsiteX23" fmla="*/ 54769 w 269082"/>
              <a:gd name="connsiteY23" fmla="*/ 266700 h 452437"/>
              <a:gd name="connsiteX24" fmla="*/ 64294 w 269082"/>
              <a:gd name="connsiteY24" fmla="*/ 247650 h 452437"/>
              <a:gd name="connsiteX25" fmla="*/ 64294 w 269082"/>
              <a:gd name="connsiteY25" fmla="*/ 221456 h 452437"/>
              <a:gd name="connsiteX26" fmla="*/ 59532 w 269082"/>
              <a:gd name="connsiteY26" fmla="*/ 176212 h 452437"/>
              <a:gd name="connsiteX27" fmla="*/ 38100 w 269082"/>
              <a:gd name="connsiteY27" fmla="*/ 159544 h 452437"/>
              <a:gd name="connsiteX28" fmla="*/ 7144 w 269082"/>
              <a:gd name="connsiteY28" fmla="*/ 159544 h 452437"/>
              <a:gd name="connsiteX29" fmla="*/ 2382 w 269082"/>
              <a:gd name="connsiteY29" fmla="*/ 128587 h 452437"/>
              <a:gd name="connsiteX30" fmla="*/ 0 w 269082"/>
              <a:gd name="connsiteY30" fmla="*/ 119062 h 452437"/>
              <a:gd name="connsiteX31" fmla="*/ 50007 w 269082"/>
              <a:gd name="connsiteY31" fmla="*/ 104775 h 452437"/>
              <a:gd name="connsiteX32" fmla="*/ 71438 w 269082"/>
              <a:gd name="connsiteY32" fmla="*/ 95250 h 452437"/>
              <a:gd name="connsiteX33" fmla="*/ 90488 w 269082"/>
              <a:gd name="connsiteY33" fmla="*/ 95250 h 452437"/>
              <a:gd name="connsiteX34" fmla="*/ 104775 w 269082"/>
              <a:gd name="connsiteY34" fmla="*/ 102394 h 452437"/>
              <a:gd name="connsiteX35" fmla="*/ 116682 w 269082"/>
              <a:gd name="connsiteY35" fmla="*/ 102394 h 452437"/>
              <a:gd name="connsiteX36" fmla="*/ 126207 w 269082"/>
              <a:gd name="connsiteY36" fmla="*/ 111919 h 452437"/>
              <a:gd name="connsiteX37" fmla="*/ 121444 w 269082"/>
              <a:gd name="connsiteY37" fmla="*/ 133350 h 452437"/>
              <a:gd name="connsiteX38" fmla="*/ 114300 w 269082"/>
              <a:gd name="connsiteY38" fmla="*/ 152400 h 452437"/>
              <a:gd name="connsiteX39" fmla="*/ 135732 w 269082"/>
              <a:gd name="connsiteY39" fmla="*/ 138112 h 452437"/>
              <a:gd name="connsiteX40" fmla="*/ 111919 w 269082"/>
              <a:gd name="connsiteY40" fmla="*/ 88106 h 452437"/>
              <a:gd name="connsiteX41" fmla="*/ 107157 w 269082"/>
              <a:gd name="connsiteY41" fmla="*/ 73819 h 452437"/>
              <a:gd name="connsiteX42" fmla="*/ 104775 w 269082"/>
              <a:gd name="connsiteY42" fmla="*/ 42862 h 452437"/>
              <a:gd name="connsiteX43" fmla="*/ 111919 w 269082"/>
              <a:gd name="connsiteY43" fmla="*/ 19050 h 452437"/>
              <a:gd name="connsiteX44" fmla="*/ 145257 w 269082"/>
              <a:gd name="connsiteY44" fmla="*/ 14287 h 452437"/>
              <a:gd name="connsiteX45" fmla="*/ 176213 w 269082"/>
              <a:gd name="connsiteY45" fmla="*/ 21431 h 452437"/>
              <a:gd name="connsiteX46" fmla="*/ 257175 w 269082"/>
              <a:gd name="connsiteY46" fmla="*/ 0 h 4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9082" h="452437">
                <a:moveTo>
                  <a:pt x="257175" y="0"/>
                </a:moveTo>
                <a:cubicBezTo>
                  <a:pt x="256381" y="26194"/>
                  <a:pt x="255588" y="52387"/>
                  <a:pt x="254794" y="78581"/>
                </a:cubicBezTo>
                <a:lnTo>
                  <a:pt x="261938" y="109537"/>
                </a:lnTo>
                <a:lnTo>
                  <a:pt x="269082" y="123825"/>
                </a:lnTo>
                <a:lnTo>
                  <a:pt x="242888" y="154781"/>
                </a:lnTo>
                <a:lnTo>
                  <a:pt x="204788" y="180975"/>
                </a:lnTo>
                <a:lnTo>
                  <a:pt x="176213" y="197644"/>
                </a:lnTo>
                <a:lnTo>
                  <a:pt x="145257" y="233362"/>
                </a:lnTo>
                <a:lnTo>
                  <a:pt x="114300" y="266700"/>
                </a:lnTo>
                <a:lnTo>
                  <a:pt x="123825" y="304800"/>
                </a:lnTo>
                <a:lnTo>
                  <a:pt x="128588" y="323850"/>
                </a:lnTo>
                <a:lnTo>
                  <a:pt x="130969" y="357187"/>
                </a:lnTo>
                <a:lnTo>
                  <a:pt x="121444" y="383381"/>
                </a:lnTo>
                <a:lnTo>
                  <a:pt x="95250" y="397669"/>
                </a:lnTo>
                <a:lnTo>
                  <a:pt x="71438" y="407194"/>
                </a:lnTo>
                <a:lnTo>
                  <a:pt x="59532" y="426244"/>
                </a:lnTo>
                <a:lnTo>
                  <a:pt x="59532" y="452437"/>
                </a:lnTo>
                <a:lnTo>
                  <a:pt x="47625" y="440531"/>
                </a:lnTo>
                <a:lnTo>
                  <a:pt x="35719" y="409575"/>
                </a:lnTo>
                <a:lnTo>
                  <a:pt x="38100" y="376237"/>
                </a:lnTo>
                <a:lnTo>
                  <a:pt x="33338" y="357187"/>
                </a:lnTo>
                <a:lnTo>
                  <a:pt x="23813" y="321469"/>
                </a:lnTo>
                <a:lnTo>
                  <a:pt x="45244" y="295275"/>
                </a:lnTo>
                <a:lnTo>
                  <a:pt x="54769" y="266700"/>
                </a:lnTo>
                <a:lnTo>
                  <a:pt x="64294" y="247650"/>
                </a:lnTo>
                <a:lnTo>
                  <a:pt x="64294" y="221456"/>
                </a:lnTo>
                <a:lnTo>
                  <a:pt x="59532" y="176212"/>
                </a:lnTo>
                <a:lnTo>
                  <a:pt x="38100" y="159544"/>
                </a:lnTo>
                <a:lnTo>
                  <a:pt x="7144" y="159544"/>
                </a:lnTo>
                <a:lnTo>
                  <a:pt x="2382" y="128587"/>
                </a:lnTo>
                <a:lnTo>
                  <a:pt x="0" y="119062"/>
                </a:lnTo>
                <a:lnTo>
                  <a:pt x="50007" y="104775"/>
                </a:lnTo>
                <a:lnTo>
                  <a:pt x="71438" y="95250"/>
                </a:lnTo>
                <a:lnTo>
                  <a:pt x="90488" y="95250"/>
                </a:lnTo>
                <a:lnTo>
                  <a:pt x="104775" y="102394"/>
                </a:lnTo>
                <a:lnTo>
                  <a:pt x="116682" y="102394"/>
                </a:lnTo>
                <a:lnTo>
                  <a:pt x="126207" y="111919"/>
                </a:lnTo>
                <a:lnTo>
                  <a:pt x="121444" y="133350"/>
                </a:lnTo>
                <a:lnTo>
                  <a:pt x="114300" y="152400"/>
                </a:lnTo>
                <a:lnTo>
                  <a:pt x="135732" y="138112"/>
                </a:lnTo>
                <a:lnTo>
                  <a:pt x="111919" y="88106"/>
                </a:lnTo>
                <a:lnTo>
                  <a:pt x="107157" y="73819"/>
                </a:lnTo>
                <a:lnTo>
                  <a:pt x="104775" y="42862"/>
                </a:lnTo>
                <a:lnTo>
                  <a:pt x="111919" y="19050"/>
                </a:lnTo>
                <a:lnTo>
                  <a:pt x="145257" y="14287"/>
                </a:lnTo>
                <a:lnTo>
                  <a:pt x="176213" y="21431"/>
                </a:lnTo>
                <a:lnTo>
                  <a:pt x="257175" y="0"/>
                </a:lnTo>
                <a:close/>
              </a:path>
            </a:pathLst>
          </a:custGeom>
          <a:solidFill>
            <a:srgbClr val="FFA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75647" y="396906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2C5C35-5E33-4E11-91D4-D7406454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77765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Bank für Kirche und Diakonie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IBAN: DE10 1006 1006 0500 5005 00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305534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Während des langen Bürgerkriegs zog es viele Familien in die Hauptstadt </a:t>
            </a:r>
            <a:r>
              <a:rPr lang="de-DE" b="0" dirty="0" smtClean="0"/>
              <a:t>Maputo. Doch </a:t>
            </a:r>
            <a:r>
              <a:rPr lang="de-DE" b="0" dirty="0"/>
              <a:t>auch dort ist die Armut groß</a:t>
            </a:r>
            <a:r>
              <a:rPr lang="de-DE" b="0" dirty="0" smtClean="0"/>
              <a:t>. Gut bezahlte Arbeit ist rar.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8649E8-0F3D-4243-BD46-D9BABA5B8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61" y="262219"/>
            <a:ext cx="8636313" cy="55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8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 smtClean="0"/>
              <a:t>Wer keine andere Arbeit hat, sucht auf der </a:t>
            </a:r>
            <a:r>
              <a:rPr lang="de-DE" b="0" spc="-10" dirty="0"/>
              <a:t>Müllhalde </a:t>
            </a:r>
            <a:r>
              <a:rPr lang="de-DE" b="0" spc="-10" dirty="0" err="1"/>
              <a:t>Hulene</a:t>
            </a:r>
            <a:r>
              <a:rPr lang="de-DE" b="0" spc="-10" dirty="0"/>
              <a:t> </a:t>
            </a:r>
            <a:r>
              <a:rPr lang="de-DE" b="0" spc="-10" dirty="0" smtClean="0"/>
              <a:t>am Stadtrand von Maputo nach verwertbaren Gegenständen, um sie dann für einen Hungerlohn zu verkaufen.</a:t>
            </a:r>
            <a:endParaRPr lang="de-DE" b="0" spc="-10" dirty="0"/>
          </a:p>
          <a:p>
            <a:endParaRPr lang="de-DE" b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DC54C8-40E2-4A92-9B7F-D768E94504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745" y="260350"/>
            <a:ext cx="4241430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99E2B93-E2F4-49A0-B716-EBD78D7AF2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745" y="3105150"/>
            <a:ext cx="4241430" cy="2700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6FCE9B7-72F5-4BC7-B62C-8259CA586F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9"/>
            <a:ext cx="4241430" cy="55491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Hilfsorganisation Renascer-OMAC hilft den Kindern dieser Familien: Sie werden in die Schule </a:t>
            </a:r>
            <a:r>
              <a:rPr lang="de-DE" b="0" dirty="0" smtClean="0"/>
              <a:t>integriert, individuell gefördert </a:t>
            </a:r>
            <a:r>
              <a:rPr lang="de-DE" b="0" dirty="0"/>
              <a:t>und können </a:t>
            </a:r>
            <a:r>
              <a:rPr lang="de-DE" b="0" dirty="0" smtClean="0"/>
              <a:t>auch </a:t>
            </a:r>
            <a:r>
              <a:rPr lang="de-DE" b="0" dirty="0"/>
              <a:t>einen Beruf erlernen.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CADCE8-58FC-429E-8C81-1DF761521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A1773C-1906-4CB6-ADBE-AB4AC87467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7" cy="2700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32AF44A-7451-4781-9332-8C9977AF26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05149"/>
            <a:ext cx="4249736" cy="270033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931E71F-788A-43CF-89B4-266EB75FA9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Julieta </a:t>
            </a:r>
            <a:r>
              <a:rPr lang="de-DE" b="0" dirty="0" err="1"/>
              <a:t>Mazivila</a:t>
            </a:r>
            <a:r>
              <a:rPr lang="de-DE" b="0" dirty="0"/>
              <a:t> ist eine der Müllsammlerinnen. Sie sucht nach Plastik und Metall, Glas und Karton. „Ich brauche jeden Cent, um für die Kinder zu sorgen“, erzählt sie.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8A0F71-D82C-4E1D-9BF6-EFE8F7AC0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279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DFE181-E5A1-4404-ABD4-CCECC01BA8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56488"/>
            <a:ext cx="4249738" cy="5549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AEC066-5129-47E4-A34A-9D55F49A1B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278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7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Francisco ist sechs Jahre alt und ihr jüngster Sohn. „Meine Mutter kann zwar nicht lesen und schreiben“, erzählt der Junge. „Aber ich lerne das jetzt!“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269662-146E-40FE-8541-5F0F50246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CCC464-09AD-49C6-978B-B431145635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7682"/>
            <a:ext cx="4249737" cy="55428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Sein Bruder </a:t>
            </a:r>
            <a:r>
              <a:rPr lang="de-DE" b="0" dirty="0" err="1"/>
              <a:t>Cândido</a:t>
            </a:r>
            <a:r>
              <a:rPr lang="de-DE" b="0" dirty="0"/>
              <a:t> ist drei Jahre älter, schmökert Stunden in Schulbüchern und will Wissenschaftler werden. „Aber ich weiß, dass ich </a:t>
            </a:r>
            <a:r>
              <a:rPr lang="de-DE" b="0" dirty="0" smtClean="0"/>
              <a:t>dafür noch besser </a:t>
            </a:r>
            <a:r>
              <a:rPr lang="de-DE" b="0" dirty="0"/>
              <a:t>werden </a:t>
            </a:r>
            <a:r>
              <a:rPr lang="de-DE" b="0" dirty="0" smtClean="0"/>
              <a:t>muss.“</a:t>
            </a:r>
            <a:endParaRPr lang="de-DE" b="0" dirty="0"/>
          </a:p>
          <a:p>
            <a:endParaRPr 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C9043A-E640-4030-8014-1C6B6D894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397" y="269450"/>
            <a:ext cx="4252778" cy="26912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DD8566-C380-4012-9635-41AFE1350F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260350"/>
            <a:ext cx="4251447" cy="55445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2EB6ED3-6DE1-48AE-B3B0-6A38798538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397" y="3104517"/>
            <a:ext cx="425277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Seine zehnjährige Schwester Beatriz (l.) ist die Kreative in der Runde und zeichnet gerne mit Buntstiften. Wenn alles klappt, will sie dieses Hobby zum Beruf machen.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8649E8-0F3D-4243-BD46-D9BABA5B83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61" y="260350"/>
            <a:ext cx="863631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Eine Chance für die Müllkinder</dc:title>
  <dc:creator>BfdW</dc:creator>
  <cp:lastModifiedBy>thorsten.lichtblau</cp:lastModifiedBy>
  <cp:revision>1172</cp:revision>
  <dcterms:created xsi:type="dcterms:W3CDTF">2005-03-02T11:53:12Z</dcterms:created>
  <dcterms:modified xsi:type="dcterms:W3CDTF">2019-08-12T15:04:07Z</dcterms:modified>
</cp:coreProperties>
</file>