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2"/>
  </p:notesMasterIdLst>
  <p:handoutMasterIdLst>
    <p:handoutMasterId r:id="rId23"/>
  </p:handoutMasterIdLst>
  <p:sldIdLst>
    <p:sldId id="402" r:id="rId2"/>
    <p:sldId id="390" r:id="rId3"/>
    <p:sldId id="391" r:id="rId4"/>
    <p:sldId id="392" r:id="rId5"/>
    <p:sldId id="370" r:id="rId6"/>
    <p:sldId id="385" r:id="rId7"/>
    <p:sldId id="354" r:id="rId8"/>
    <p:sldId id="334" r:id="rId9"/>
    <p:sldId id="382" r:id="rId10"/>
    <p:sldId id="376" r:id="rId11"/>
    <p:sldId id="330" r:id="rId12"/>
    <p:sldId id="386" r:id="rId13"/>
    <p:sldId id="320" r:id="rId14"/>
    <p:sldId id="387" r:id="rId15"/>
    <p:sldId id="360" r:id="rId16"/>
    <p:sldId id="384" r:id="rId17"/>
    <p:sldId id="326" r:id="rId18"/>
    <p:sldId id="317" r:id="rId19"/>
    <p:sldId id="375" r:id="rId20"/>
    <p:sldId id="400" r:id="rId21"/>
  </p:sldIdLst>
  <p:sldSz cx="9144000" cy="6858000" type="screen4x3"/>
  <p:notesSz cx="6743700" cy="9893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4">
          <p15:clr>
            <a:srgbClr val="A4A3A4"/>
          </p15:clr>
        </p15:guide>
        <p15:guide id="2" orient="horz" pos="4156">
          <p15:clr>
            <a:srgbClr val="A4A3A4"/>
          </p15:clr>
        </p15:guide>
        <p15:guide id="3" orient="horz" pos="1956" userDrawn="1">
          <p15:clr>
            <a:srgbClr val="A4A3A4"/>
          </p15:clr>
        </p15:guide>
        <p15:guide id="4" orient="horz" pos="3793" userDrawn="1">
          <p15:clr>
            <a:srgbClr val="A4A3A4"/>
          </p15:clr>
        </p15:guide>
        <p15:guide id="5" orient="horz" pos="1865" userDrawn="1">
          <p15:clr>
            <a:srgbClr val="A4A3A4"/>
          </p15:clr>
        </p15:guide>
        <p15:guide id="6" orient="horz" pos="3657" userDrawn="1">
          <p15:clr>
            <a:srgbClr val="A4A3A4"/>
          </p15:clr>
        </p15:guide>
        <p15:guide id="7" orient="horz" pos="799">
          <p15:clr>
            <a:srgbClr val="A4A3A4"/>
          </p15:clr>
        </p15:guide>
        <p15:guide id="8" pos="158">
          <p15:clr>
            <a:srgbClr val="A4A3A4"/>
          </p15:clr>
        </p15:guide>
        <p15:guide id="9" pos="2835" userDrawn="1">
          <p15:clr>
            <a:srgbClr val="A4A3A4"/>
          </p15:clr>
        </p15:guide>
        <p15:guide id="10" pos="5602">
          <p15:clr>
            <a:srgbClr val="A4A3A4"/>
          </p15:clr>
        </p15:guide>
        <p15:guide id="11" pos="2925" userDrawn="1">
          <p15:clr>
            <a:srgbClr val="A4A3A4"/>
          </p15:clr>
        </p15:guide>
        <p15:guide id="12" pos="1542">
          <p15:clr>
            <a:srgbClr val="A4A3A4"/>
          </p15:clr>
        </p15:guide>
        <p15:guide id="13" pos="1451" userDrawn="1">
          <p15:clr>
            <a:srgbClr val="A4A3A4"/>
          </p15:clr>
        </p15:guide>
        <p15:guide id="14" pos="4218">
          <p15:clr>
            <a:srgbClr val="A4A3A4"/>
          </p15:clr>
        </p15:guide>
        <p15:guide id="15" pos="43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6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B482"/>
    <a:srgbClr val="FBB482"/>
    <a:srgbClr val="FFA365"/>
    <a:srgbClr val="E65D00"/>
    <a:srgbClr val="FF6600"/>
    <a:srgbClr val="539D49"/>
    <a:srgbClr val="705500"/>
    <a:srgbClr val="FFDF79"/>
    <a:srgbClr val="A27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00" autoAdjust="0"/>
    <p:restoredTop sz="99827" autoAdjust="0"/>
  </p:normalViewPr>
  <p:slideViewPr>
    <p:cSldViewPr showGuides="1">
      <p:cViewPr>
        <p:scale>
          <a:sx n="122" d="100"/>
          <a:sy n="122" d="100"/>
        </p:scale>
        <p:origin x="-1266" y="-42"/>
      </p:cViewPr>
      <p:guideLst>
        <p:guide orient="horz" pos="164"/>
        <p:guide orient="horz" pos="4156"/>
        <p:guide orient="horz" pos="1956"/>
        <p:guide orient="horz" pos="3793"/>
        <p:guide orient="horz" pos="1865"/>
        <p:guide orient="horz" pos="3657"/>
        <p:guide orient="horz" pos="799"/>
        <p:guide pos="158"/>
        <p:guide pos="2835"/>
        <p:guide pos="5602"/>
        <p:guide pos="2925"/>
        <p:guide pos="1542"/>
        <p:guide pos="1451"/>
        <p:guide pos="4218"/>
        <p:guide pos="4309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 showGuides="1">
      <p:cViewPr>
        <p:scale>
          <a:sx n="100" d="100"/>
          <a:sy n="100" d="100"/>
        </p:scale>
        <p:origin x="-816" y="2658"/>
      </p:cViewPr>
      <p:guideLst>
        <p:guide orient="horz" pos="3116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6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8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xmlns="" id="{4CC3D845-EF86-4C9A-BD85-32CB766E4C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xmlns="" id="{FDA7750E-38CF-4077-84BD-22925A30A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xmlns="" id="{0BE0912C-60B1-4308-9B00-720758848B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xmlns="" id="{0802C87B-326C-4C7A-B0D1-D52A514D4B4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FA6D9E-D31A-4851-8D01-DF10BBD9BA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665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xmlns="" id="{03E5F736-49B1-4418-A4FA-A46286EEDB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xmlns="" id="{02B74E07-249F-4446-81ED-EE7DDA0FA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E38B0320-37B9-46ED-9F39-757236D5C3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xmlns="" id="{C6265994-1232-4392-8F8F-FD75460C85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9000"/>
            <a:ext cx="49466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xmlns="" id="{8B9B6185-461A-4A5C-A34E-1F64286F45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xmlns="" id="{7907591E-E0CC-4BE3-9BDA-F2261D33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2638A6-1EDF-4CCF-B4E6-95CC5BB043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0369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xmlns="" id="{C6935749-A5EA-44F2-9CB8-423EBFE322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322B0E-7B42-433D-95F1-0937F90D9369}" type="slidenum">
              <a:rPr lang="de-DE" altLang="de-DE" b="0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b="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xmlns="" id="{56B0950F-BC95-4EF6-BE32-BC416CF88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621840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xmlns="" id="{906ED01B-87F1-4A52-9A1F-1CD4B09A08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030765-89C2-4FA1-88A9-3597FB39DFAC}" type="slidenum">
              <a:rPr lang="de-DE" altLang="de-DE" b="0"/>
              <a:pPr algn="r" eaLnBrk="1" hangingPunct="1">
                <a:spcBef>
                  <a:spcPct val="0"/>
                </a:spcBef>
              </a:pPr>
              <a:t>10</a:t>
            </a:fld>
            <a:endParaRPr lang="de-DE" altLang="de-DE" b="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xmlns="" id="{308BAD14-5EC4-45E8-B03C-5DB271934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96B59967-14BB-4CF0-8188-70A9CAC79A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DCC027-F2D7-4864-8333-E415182ADDDE}" type="slidenum">
              <a:rPr lang="de-DE" altLang="de-DE" smtClean="0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71E2A17A-F251-428A-8E01-DC27A8B156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xmlns="" id="{1F67A599-DF77-41DC-814E-8FE9E0DC8C0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18AE4C-110A-4E2A-B208-6E6DC188CEF1}" type="slidenum">
              <a:rPr lang="de-DE" altLang="de-DE" b="0"/>
              <a:pPr algn="r" eaLnBrk="1" hangingPunct="1">
                <a:spcBef>
                  <a:spcPct val="0"/>
                </a:spcBef>
              </a:pPr>
              <a:t>12</a:t>
            </a:fld>
            <a:endParaRPr lang="de-DE" altLang="de-DE" b="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xmlns="" id="{A2C7F0D3-9A0F-487E-83B7-E8910251EF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xmlns="" id="{72AC67A0-15A6-4332-81B3-95D5A21A9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69D306-F210-4195-92E0-A641373E5990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xmlns="" id="{ED0521C1-DA55-40DD-A0CC-A7B2D88B34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xmlns="" id="{31103478-32D6-4EEC-B4D4-7278C9F88BF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4F9914-CE89-423D-B632-EAB157707780}" type="slidenum">
              <a:rPr lang="de-DE" altLang="de-DE" b="0"/>
              <a:pPr algn="r" eaLnBrk="1" hangingPunct="1">
                <a:spcBef>
                  <a:spcPct val="0"/>
                </a:spcBef>
              </a:pPr>
              <a:t>14</a:t>
            </a:fld>
            <a:endParaRPr lang="de-DE" altLang="de-DE" b="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xmlns="" id="{7A842701-57D5-435D-A4B3-1EC4EC6E62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xmlns="" id="{2B3B3A90-66AB-475E-94FB-80F7A4AAF3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B50E25-5EBB-46F3-8598-3647E0FA5927}" type="slidenum">
              <a:rPr lang="de-DE" altLang="de-DE" smtClean="0"/>
              <a:pPr>
                <a:spcBef>
                  <a:spcPct val="0"/>
                </a:spcBef>
              </a:pPr>
              <a:t>15</a:t>
            </a:fld>
            <a:endParaRPr lang="de-DE" altLang="de-DE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xmlns="" id="{B94F9AA5-813D-4758-9E40-8002B33890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xmlns="" id="{C8402461-159E-43F7-BC45-0707B234E7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F767C3-B299-4C9C-918C-76CB1477210A}" type="slidenum">
              <a:rPr lang="de-DE" altLang="de-DE" b="0"/>
              <a:pPr algn="r" eaLnBrk="1" hangingPunct="1">
                <a:spcBef>
                  <a:spcPct val="0"/>
                </a:spcBef>
              </a:pPr>
              <a:t>16</a:t>
            </a:fld>
            <a:endParaRPr lang="de-DE" altLang="de-DE" b="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xmlns="" id="{966A1D2A-FCBA-428F-957D-548726293C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xmlns="" id="{5F280F6C-9844-402E-905D-D36F2B0E9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367029-761B-4418-A9C2-C056096BBCED}" type="slidenum">
              <a:rPr lang="de-DE" altLang="de-DE" smtClean="0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xmlns="" id="{6078D980-EC0E-494E-A867-F83FC79CA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xmlns="" id="{8367DD8D-9DEC-41CC-B045-730A8DAD9E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FFC0DB-D455-4B25-8206-B06A07CED197}" type="slidenum">
              <a:rPr lang="de-DE" altLang="de-DE" smtClean="0"/>
              <a:pPr>
                <a:spcBef>
                  <a:spcPct val="0"/>
                </a:spcBef>
              </a:pPr>
              <a:t>18</a:t>
            </a:fld>
            <a:endParaRPr lang="de-DE" altLang="de-DE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xmlns="" id="{52D85010-BF0F-4E47-900A-62574DE4B1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xmlns="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19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xmlns="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xmlns="" id="{FA28E605-55A7-49B3-84BD-2DBC66359B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CE26E0-9711-40FA-8197-23929F1DE16F}" type="slidenum">
              <a:rPr lang="de-DE" altLang="de-DE" smtClean="0"/>
              <a:pPr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xmlns="" id="{ACF1FB75-CF14-4D37-A663-4ED9D4C49C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xmlns="" id="{DAEF0A01-66B7-4583-8452-04ED4844FE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DCC7D-2B29-4F8D-8005-0C7AC09872C6}" type="slidenum">
              <a:rPr lang="de-DE" altLang="de-DE" b="0"/>
              <a:pPr algn="r" eaLnBrk="1" hangingPunct="1">
                <a:spcBef>
                  <a:spcPct val="0"/>
                </a:spcBef>
              </a:pPr>
              <a:t>20</a:t>
            </a:fld>
            <a:endParaRPr lang="de-DE" altLang="de-DE" b="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xmlns="" id="{1625A260-594D-4586-99B6-1EFD484E2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860637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xmlns="" id="{DBFA9B67-4A04-4501-8144-1E55875F2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343BB6-BACE-4C9A-8C77-16360DF67F98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xmlns="" id="{D9454BE4-E445-442D-AB11-E1C5C0D6A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xmlns="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xmlns="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xmlns="" id="{CAA63289-5939-401E-9228-377C3BFE1E9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9680F9B-618A-4CBE-935E-FA0257C2E9CC}" type="slidenum">
              <a:rPr lang="de-DE" altLang="de-DE" b="0"/>
              <a:pPr algn="r" eaLnBrk="1" hangingPunct="1">
                <a:spcBef>
                  <a:spcPct val="0"/>
                </a:spcBef>
              </a:pPr>
              <a:t>5</a:t>
            </a:fld>
            <a:endParaRPr lang="de-DE" altLang="de-DE" b="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8DB367D0-2FC5-4782-A677-48F296D63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xmlns="" id="{1FF6B577-AAAE-4669-804E-FDD0304BECE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EF1B71-D348-446A-B31D-5A8E127B25EF}" type="slidenum">
              <a:rPr lang="de-DE" altLang="de-DE" b="0"/>
              <a:pPr algn="r" eaLnBrk="1" hangingPunct="1">
                <a:spcBef>
                  <a:spcPct val="0"/>
                </a:spcBef>
              </a:pPr>
              <a:t>6</a:t>
            </a:fld>
            <a:endParaRPr lang="de-DE" altLang="de-DE" b="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xmlns="" id="{514789FF-CD5A-43CD-A48E-28A46CC5D5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xmlns="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xmlns="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xmlns="" id="{08665DED-A358-480B-9ED4-239A81AC05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80A0B6-2742-41B4-A37F-0D1A4B850B84}" type="slidenum">
              <a:rPr lang="de-DE" altLang="de-DE" smtClean="0"/>
              <a:pPr>
                <a:spcBef>
                  <a:spcPct val="0"/>
                </a:spcBef>
              </a:pPr>
              <a:t>8</a:t>
            </a:fld>
            <a:endParaRPr lang="de-DE" altLang="de-DE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xmlns="" id="{84F418DC-F44E-4038-A8D5-E15B95B661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xmlns="" id="{97008B0B-3115-451C-958F-EBB69B8F0F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343EF9-8E4C-41A9-AF14-BEEEAE66FA41}" type="slidenum">
              <a:rPr lang="de-DE" altLang="de-DE" b="0"/>
              <a:pPr algn="r" eaLnBrk="1" hangingPunct="1">
                <a:spcBef>
                  <a:spcPct val="0"/>
                </a:spcBef>
              </a:pPr>
              <a:t>9</a:t>
            </a:fld>
            <a:endParaRPr lang="de-DE" altLang="de-DE" b="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xmlns="" id="{66B8B838-5D0E-4740-BDB3-8F16CDD9A7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fdW_Marke_RGB_für bildschirm">
            <a:extLst>
              <a:ext uri="{FF2B5EF4-FFF2-40B4-BE49-F238E27FC236}">
                <a16:creationId xmlns:a16="http://schemas.microsoft.com/office/drawing/2014/main" xmlns="" id="{03D52FF8-0B14-422B-9130-3977A5A111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821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xmlns="" id="{0AD8CF5B-ABAE-43A0-9F62-3D1DC2C552DE}"/>
              </a:ext>
            </a:extLst>
          </p:cNvPr>
          <p:cNvSpPr/>
          <p:nvPr/>
        </p:nvSpPr>
        <p:spPr>
          <a:xfrm>
            <a:off x="7019925" y="0"/>
            <a:ext cx="212407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sp>
        <p:nvSpPr>
          <p:cNvPr id="1027" name="Rectangle 20">
            <a:extLst>
              <a:ext uri="{FF2B5EF4-FFF2-40B4-BE49-F238E27FC236}">
                <a16:creationId xmlns:a16="http://schemas.microsoft.com/office/drawing/2014/main" xmlns="" id="{E3BD60A5-657C-4F43-A0DF-F84EEBB7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8" name="Rectangle 22">
            <a:extLst>
              <a:ext uri="{FF2B5EF4-FFF2-40B4-BE49-F238E27FC236}">
                <a16:creationId xmlns:a16="http://schemas.microsoft.com/office/drawing/2014/main" xmlns="" id="{153917A1-E5CB-49F7-9A48-56E91D59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9" name="Rectangle 24">
            <a:extLst>
              <a:ext uri="{FF2B5EF4-FFF2-40B4-BE49-F238E27FC236}">
                <a16:creationId xmlns:a16="http://schemas.microsoft.com/office/drawing/2014/main" xmlns="" id="{44EE0C67-DDC1-4A38-A28C-7A9BFA93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0" name="Rectangle 26">
            <a:extLst>
              <a:ext uri="{FF2B5EF4-FFF2-40B4-BE49-F238E27FC236}">
                <a16:creationId xmlns:a16="http://schemas.microsoft.com/office/drawing/2014/main" xmlns="" id="{20528F0D-9C3B-4A00-8640-B93F8CD8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1" name="Rectangle 28">
            <a:extLst>
              <a:ext uri="{FF2B5EF4-FFF2-40B4-BE49-F238E27FC236}">
                <a16:creationId xmlns:a16="http://schemas.microsoft.com/office/drawing/2014/main" xmlns="" id="{10683064-09D9-4AD9-BA28-7ED4C33B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2" name="Rectangle 35">
            <a:extLst>
              <a:ext uri="{FF2B5EF4-FFF2-40B4-BE49-F238E27FC236}">
                <a16:creationId xmlns:a16="http://schemas.microsoft.com/office/drawing/2014/main" xmlns="" id="{E5E2C703-4092-43F8-ABA0-4407163E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3" name="Rechteck 13">
            <a:extLst>
              <a:ext uri="{FF2B5EF4-FFF2-40B4-BE49-F238E27FC236}">
                <a16:creationId xmlns:a16="http://schemas.microsoft.com/office/drawing/2014/main" xmlns="" id="{59517E04-3398-457D-974B-A73C7BAFF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429375"/>
            <a:ext cx="2286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de-DE" altLang="de-DE" sz="4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altLang="de-DE" sz="800" dirty="0">
                <a:solidFill>
                  <a:srgbClr val="000000"/>
                </a:solidFill>
              </a:rPr>
              <a:t>Seite </a:t>
            </a:r>
            <a:fld id="{8C88BE97-91FA-4FE4-A726-834C6A20CD32}" type="slidenum">
              <a:rPr lang="de-DE" altLang="de-DE" sz="800" smtClean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r>
              <a:rPr lang="de-DE" altLang="de-DE" sz="800" dirty="0">
                <a:solidFill>
                  <a:srgbClr val="000000"/>
                </a:solidFill>
              </a:rPr>
              <a:t>/20</a:t>
            </a:r>
          </a:p>
        </p:txBody>
      </p:sp>
      <p:sp>
        <p:nvSpPr>
          <p:cNvPr id="1034" name="Picture 11" descr="BfdW_Marke_RGB_für bildschirm">
            <a:extLst>
              <a:ext uri="{FF2B5EF4-FFF2-40B4-BE49-F238E27FC236}">
                <a16:creationId xmlns:a16="http://schemas.microsoft.com/office/drawing/2014/main" xmlns="" id="{5A615001-3DE5-4661-A3B7-21C021F9722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3D18BEB4-E3B9-4197-AB14-9E306D24F0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67" b="4367"/>
          <a:stretch/>
        </p:blipFill>
        <p:spPr>
          <a:xfrm>
            <a:off x="250129" y="260350"/>
            <a:ext cx="8642351" cy="5545138"/>
          </a:xfrm>
          <a:prstGeom prst="rect">
            <a:avLst/>
          </a:prstGeom>
        </p:spPr>
      </p:pic>
      <p:sp>
        <p:nvSpPr>
          <p:cNvPr id="5122" name="Picture 12" descr="titel_17575_fs_126">
            <a:extLst>
              <a:ext uri="{FF2B5EF4-FFF2-40B4-BE49-F238E27FC236}">
                <a16:creationId xmlns:a16="http://schemas.microsoft.com/office/drawing/2014/main" xmlns="" id="{F3A43F2C-7CDA-4D9A-8812-F855D2511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5125" name="Rectangle 4">
            <a:extLst>
              <a:ext uri="{FF2B5EF4-FFF2-40B4-BE49-F238E27FC236}">
                <a16:creationId xmlns:a16="http://schemas.microsoft.com/office/drawing/2014/main" xmlns="" id="{6714DDA5-8E36-434D-8D16-1BA27184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4028" y="4041068"/>
            <a:ext cx="3744416" cy="90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2500" dirty="0" err="1">
                <a:solidFill>
                  <a:schemeClr val="bg1"/>
                </a:solidFill>
              </a:rPr>
              <a:t>Bioanbau</a:t>
            </a:r>
            <a:r>
              <a:rPr lang="de-DE" altLang="de-DE" sz="2500" dirty="0">
                <a:solidFill>
                  <a:schemeClr val="bg1"/>
                </a:solidFill>
              </a:rPr>
              <a:t> hilft gegen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Bodenerosion</a:t>
            </a:r>
          </a:p>
        </p:txBody>
      </p:sp>
      <p:sp>
        <p:nvSpPr>
          <p:cNvPr id="5126" name="Rectangle 36">
            <a:extLst>
              <a:ext uri="{FF2B5EF4-FFF2-40B4-BE49-F238E27FC236}">
                <a16:creationId xmlns:a16="http://schemas.microsoft.com/office/drawing/2014/main" xmlns="" id="{E1650829-22B8-4CCC-B7F6-F123C90B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503" y="483394"/>
            <a:ext cx="2240309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solidFill>
                  <a:schemeClr val="bg1"/>
                </a:solidFill>
                <a:cs typeface="Tahoma" panose="020B0604030504040204" pitchFamily="34" charset="0"/>
              </a:rPr>
              <a:t>Mexiko</a:t>
            </a:r>
          </a:p>
        </p:txBody>
      </p:sp>
    </p:spTree>
    <p:extLst>
      <p:ext uri="{BB962C8B-B14F-4D97-AF65-F5344CB8AC3E}">
        <p14:creationId xmlns:p14="http://schemas.microsoft.com/office/powerpoint/2010/main" val="19353708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hteck 2">
            <a:extLst>
              <a:ext uri="{FF2B5EF4-FFF2-40B4-BE49-F238E27FC236}">
                <a16:creationId xmlns:a16="http://schemas.microsoft.com/office/drawing/2014/main" xmlns="" id="{59770505-421E-4721-9015-B8C229393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8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23555" name="Rechteck 2">
            <a:extLst>
              <a:ext uri="{FF2B5EF4-FFF2-40B4-BE49-F238E27FC236}">
                <a16:creationId xmlns:a16="http://schemas.microsoft.com/office/drawing/2014/main" xmlns="" id="{7F031F48-9108-4A7F-8807-888B04C0C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535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„Wissen ist der Schlüssel zur Entwicklung“, lautet Franciscos Devise. Doch Martínez war anfangs skeptisch. Was konnte ihm eine Frau schon über Landwirtschaft erzählen?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6E4EAB94-EFA8-4825-AE5E-33374EDFF4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7634"/>
            <a:ext cx="4249737" cy="553785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E68C915C-27B1-4BC3-B19A-674736784E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3" y="260350"/>
            <a:ext cx="4249740" cy="556260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hteck 2">
            <a:extLst>
              <a:ext uri="{FF2B5EF4-FFF2-40B4-BE49-F238E27FC236}">
                <a16:creationId xmlns:a16="http://schemas.microsoft.com/office/drawing/2014/main" xmlns="" id="{076406E1-1816-48CA-B3D8-319EB85C1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„Ich wusste, dass ich mit Taten und Fakten überzeugen muss“, erzählt die Projekt-koordinatorin. Deshalb standen die für alle sichtbaren Gewächshäuser an erster Stelle.</a:t>
            </a:r>
          </a:p>
        </p:txBody>
      </p:sp>
      <p:sp>
        <p:nvSpPr>
          <p:cNvPr id="25603" name="Picture 19" descr="11_priester_20131016_edi29_uta">
            <a:extLst>
              <a:ext uri="{FF2B5EF4-FFF2-40B4-BE49-F238E27FC236}">
                <a16:creationId xmlns:a16="http://schemas.microsoft.com/office/drawing/2014/main" xmlns="" id="{5804DD5F-CEA1-4DB1-A93D-9650BDA780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76488" y="-21848763"/>
            <a:ext cx="192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9FAFD9C1-FED4-4C24-AD12-5876E78A7D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7" y="260350"/>
            <a:ext cx="4249738" cy="554513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B8913755-C458-4F11-A01C-742B5E8776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4249738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hteck 2">
            <a:extLst>
              <a:ext uri="{FF2B5EF4-FFF2-40B4-BE49-F238E27FC236}">
                <a16:creationId xmlns:a16="http://schemas.microsoft.com/office/drawing/2014/main" xmlns="" id="{A5BDAA95-D498-4E11-ADE1-A5463DFF3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Später lernten die Teilnehmenden, wie man Biodünger und Biopestizide herstellt. Nach drei Monaten waren die ersten Bohnen, Chilis, Karotten, Rettiche und Salate erntereif.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D53358D1-940B-484B-8ED1-BFA596EB3E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hteck 2">
            <a:extLst>
              <a:ext uri="{FF2B5EF4-FFF2-40B4-BE49-F238E27FC236}">
                <a16:creationId xmlns:a16="http://schemas.microsoft.com/office/drawing/2014/main" xmlns="" id="{0B21BC1F-A90B-4E48-9F4C-2F0497657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2374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Seit der zweiten Ernte erzielen </a:t>
            </a:r>
            <a:r>
              <a:rPr lang="de-DE" b="0" dirty="0" smtClean="0"/>
              <a:t>die Bauern</a:t>
            </a:r>
            <a:r>
              <a:rPr lang="de-DE" b="0" dirty="0" smtClean="0"/>
              <a:t> </a:t>
            </a:r>
            <a:r>
              <a:rPr lang="de-DE" b="0" dirty="0"/>
              <a:t>einen Überschuss, den sie verkaufen können. „Davon bezahle ich die Schulsachen der Kinder“, freut sich Martínez‘ Frau.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04BA3B59-3B9E-434A-BDC9-B611604599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882"/>
          <a:stretch/>
        </p:blipFill>
        <p:spPr>
          <a:xfrm flipH="1">
            <a:off x="250822" y="126630"/>
            <a:ext cx="4249740" cy="283235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D7C30B57-87A8-4C31-A132-A643C49798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3105150"/>
            <a:ext cx="4245198" cy="271423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DA370A4C-296C-4C14-9F12-E2A7B688A3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4549" y="260350"/>
            <a:ext cx="4249740" cy="271254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16E02872-A1A9-40F8-85B6-8633F57CF3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4548" y="3105150"/>
            <a:ext cx="4234087" cy="270033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hteck 2">
            <a:extLst>
              <a:ext uri="{FF2B5EF4-FFF2-40B4-BE49-F238E27FC236}">
                <a16:creationId xmlns:a16="http://schemas.microsoft.com/office/drawing/2014/main" xmlns="" id="{563068AD-B9AE-4A21-A546-CEEABB73C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Die mageren Jahre sind auch für Antonia González vorbei. Sie hat ihre Beete mit Brettern abgegrenzt, damit möglichst wenig Humus beim Gießen weggespült wird.</a:t>
            </a:r>
            <a:endParaRPr lang="de-DE" alt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F7BDE4DA-AAE6-41FD-AECE-9B8E1E818A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4" y="260350"/>
            <a:ext cx="8642351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hteck 2">
            <a:extLst>
              <a:ext uri="{FF2B5EF4-FFF2-40B4-BE49-F238E27FC236}">
                <a16:creationId xmlns:a16="http://schemas.microsoft.com/office/drawing/2014/main" xmlns="" id="{43746ECF-1C0C-4199-B1E4-0C80990DD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Gelernt hat sie das bei den Workshops von </a:t>
            </a:r>
            <a:r>
              <a:rPr lang="de-DE" b="0" dirty="0" err="1"/>
              <a:t>Sermixe</a:t>
            </a:r>
            <a:r>
              <a:rPr lang="de-DE" b="0" dirty="0"/>
              <a:t>. Sara Francisco erklärt darin auch, wie man aus Kuhmist, Hefe, Klee, Melasse und Asche flüssigen Biodünger herstellt.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324E4B49-A5E7-49BB-8D68-E7369E09A5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104" y="260350"/>
            <a:ext cx="4244459" cy="269800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2D096DD8-630A-465F-852F-2CDB19A28B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50824" y="3105150"/>
            <a:ext cx="4244460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7609E5D9-2DD6-4DCE-9D1C-E728AB297C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0350"/>
            <a:ext cx="4244462" cy="270033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B2EC3CF7-D3E3-4096-B37B-33DF65A8C5D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7" y="3105150"/>
            <a:ext cx="4249737" cy="270033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hteck 2">
            <a:extLst>
              <a:ext uri="{FF2B5EF4-FFF2-40B4-BE49-F238E27FC236}">
                <a16:creationId xmlns:a16="http://schemas.microsoft.com/office/drawing/2014/main" xmlns="" id="{738A6DB2-221D-4865-8F92-895EBEA5B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b="0" dirty="0"/>
              <a:t>Die Arbeit von </a:t>
            </a:r>
            <a:r>
              <a:rPr lang="de-DE" b="0" dirty="0" err="1"/>
              <a:t>Sermixe</a:t>
            </a:r>
            <a:r>
              <a:rPr lang="de-DE" b="0" dirty="0"/>
              <a:t> setzt schon bei den Kindern an. An der Dorfschule wird der Müll getrennt, und in der Gemeinschaftsküche gibt es jetzt gesundes Essen.</a:t>
            </a:r>
            <a:endParaRPr lang="de-DE" alt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437325D6-8F62-4112-B7BC-712476E737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677" y="260350"/>
            <a:ext cx="8631498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hteck 2">
            <a:extLst>
              <a:ext uri="{FF2B5EF4-FFF2-40B4-BE49-F238E27FC236}">
                <a16:creationId xmlns:a16="http://schemas.microsoft.com/office/drawing/2014/main" xmlns="" id="{7B767736-A299-4A8A-84AA-EF12120D0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4895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Auch bei Antonia González steht nun frisches, gesundes Essen auf dem Tisch. Früher war sie froh, wenn sie ihre vier Kinder und den Ehemann irgendwie satt bekam.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DF19F924-5ECA-4F3A-AAD3-F26FE08173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4" y="260350"/>
            <a:ext cx="6445251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B747E37D-9D18-4AFD-93F4-4057BA149C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0538" y="3117840"/>
            <a:ext cx="2052637" cy="268764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B539BE4C-6E97-4B03-8634-AFC62889C8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0538" y="260350"/>
            <a:ext cx="2052637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hteck 2">
            <a:extLst>
              <a:ext uri="{FF2B5EF4-FFF2-40B4-BE49-F238E27FC236}">
                <a16:creationId xmlns:a16="http://schemas.microsoft.com/office/drawing/2014/main" xmlns="" id="{08D3FDCF-A01A-48E3-98E1-673F53997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Ihre Tochter </a:t>
            </a:r>
            <a:r>
              <a:rPr lang="de-DE" b="0" dirty="0" err="1"/>
              <a:t>Yesenia</a:t>
            </a:r>
            <a:r>
              <a:rPr lang="de-DE" b="0" dirty="0"/>
              <a:t> ist oft und gerne bei der Feldarbeit dabei. „Es ist erfüllend, wenn man sein Wissen an die nächste Generation weitergeben kann“, sagt die Mutter. </a:t>
            </a:r>
          </a:p>
          <a:p>
            <a:endParaRPr 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4317E454-4DB4-4D69-8DF5-C697B0B117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7682"/>
            <a:ext cx="8642350" cy="553780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3009C012-8511-4C6A-8D58-8F7A300D0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solidFill>
            <a:srgbClr val="D44907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xmlns="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8424862" cy="494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Sie sahen eine Präsentation zum Projekt</a:t>
            </a:r>
            <a:r>
              <a:rPr lang="de-DE" altLang="de-DE" b="0" dirty="0">
                <a:cs typeface="Arial" panose="020B0604020202020204" pitchFamily="34" charset="0"/>
              </a:rPr>
              <a:t> des Projektpartners </a:t>
            </a:r>
          </a:p>
          <a:p>
            <a:pPr eaLnBrk="1" hangingPunct="1">
              <a:lnSpc>
                <a:spcPts val="2000"/>
              </a:lnSpc>
            </a:pPr>
            <a:r>
              <a:rPr lang="pt-PT" b="0" dirty="0"/>
              <a:t>Servicio del Pueblo Mixe (SERMIXE)</a:t>
            </a:r>
            <a:r>
              <a:rPr lang="de-DE" b="0" dirty="0"/>
              <a:t> </a:t>
            </a:r>
            <a:r>
              <a:rPr lang="de-DE" altLang="de-DE" b="0" dirty="0"/>
              <a:t>aus Mexiko.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 err="1">
                <a:solidFill>
                  <a:schemeClr val="bg1"/>
                </a:solidFill>
                <a:cs typeface="Tahoma" panose="020B0604030504040204" pitchFamily="34" charset="0"/>
              </a:rPr>
              <a:t>Bioanbau</a:t>
            </a:r>
            <a:r>
              <a:rPr lang="de-DE" altLang="de-DE" dirty="0">
                <a:solidFill>
                  <a:schemeClr val="bg1"/>
                </a:solidFill>
                <a:cs typeface="Tahoma" panose="020B0604030504040204" pitchFamily="34" charset="0"/>
              </a:rPr>
              <a:t> hilft gegen Bodenerosion</a:t>
            </a:r>
            <a:endParaRPr lang="de-DE" altLang="de-DE" dirty="0">
              <a:solidFill>
                <a:schemeClr val="bg1"/>
              </a:solidFill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Projektemagazin 2018/19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Herausgeber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Brot für die Welt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Caroline-Michaelis-Str. 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10115 Berlin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Telefon 030 65211 4711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kontakt@brot-fuer-die-welt.de 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>
                <a:cs typeface="Arial" panose="020B0604020202020204" pitchFamily="34" charset="0"/>
              </a:rPr>
              <a:t>www.brot-fuer-die-welt.de/projekte/mexiko-bioanbau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Redaktion </a:t>
            </a:r>
            <a:r>
              <a:rPr lang="de-DE" altLang="de-DE" b="0" dirty="0"/>
              <a:t>Thomas </a:t>
            </a:r>
            <a:r>
              <a:rPr lang="de-DE" altLang="de-DE" b="0" dirty="0" err="1"/>
              <a:t>Knödl</a:t>
            </a:r>
            <a:r>
              <a:rPr lang="de-DE" altLang="de-DE" b="0" dirty="0"/>
              <a:t>, Thorsten Lichtblau</a:t>
            </a:r>
            <a:r>
              <a:rPr lang="de-DE" altLang="de-DE" dirty="0"/>
              <a:t> </a:t>
            </a: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Text </a:t>
            </a:r>
            <a:r>
              <a:rPr lang="de-DE" altLang="de-DE" b="0" dirty="0">
                <a:cs typeface="Times New Roman" panose="02020603050405020304" pitchFamily="18" charset="0"/>
              </a:rPr>
              <a:t>Sandra </a:t>
            </a:r>
            <a:r>
              <a:rPr lang="de-DE" altLang="de-DE" b="0" dirty="0" err="1">
                <a:cs typeface="Times New Roman" panose="02020603050405020304" pitchFamily="18" charset="0"/>
              </a:rPr>
              <a:t>Weiss</a:t>
            </a:r>
            <a:endParaRPr lang="de-DE" altLang="de-DE" b="0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Fotos </a:t>
            </a:r>
            <a:r>
              <a:rPr lang="de-DE" altLang="de-DE" b="0" dirty="0">
                <a:cs typeface="Times New Roman" panose="02020603050405020304" pitchFamily="18" charset="0"/>
              </a:rPr>
              <a:t>Florian Kopp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Gestaltung </a:t>
            </a:r>
            <a:r>
              <a:rPr lang="de-DE" altLang="de-DE" b="0" dirty="0"/>
              <a:t>Thomas </a:t>
            </a:r>
            <a:r>
              <a:rPr lang="de-DE" altLang="de-DE" b="0" dirty="0" err="1"/>
              <a:t>Knödl</a:t>
            </a:r>
            <a:r>
              <a:rPr lang="de-DE" altLang="de-DE" b="0" dirty="0"/>
              <a:t> 					     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Berlin, Juli 2018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xmlns="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46085" name="Rectangle 4">
            <a:extLst>
              <a:ext uri="{FF2B5EF4-FFF2-40B4-BE49-F238E27FC236}">
                <a16:creationId xmlns:a16="http://schemas.microsoft.com/office/drawing/2014/main" xmlns="" id="{F07A72C0-723D-4DAB-AC0C-D1D00F81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FC8D15DB-4CED-41A4-BAFE-3FB73B0C1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12" y="1268413"/>
            <a:ext cx="8649063" cy="4413297"/>
          </a:xfrm>
          <a:prstGeom prst="rect">
            <a:avLst/>
          </a:prstGeom>
        </p:spPr>
      </p:pic>
      <p:sp>
        <p:nvSpPr>
          <p:cNvPr id="7170" name="Rectangle 36">
            <a:extLst>
              <a:ext uri="{FF2B5EF4-FFF2-40B4-BE49-F238E27FC236}">
                <a16:creationId xmlns:a16="http://schemas.microsoft.com/office/drawing/2014/main" xmlns="" id="{7CD3E717-62F9-4B48-984E-AFFDEBF99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47675"/>
            <a:ext cx="5976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cs typeface="Tahoma" panose="020B0604030504040204" pitchFamily="34" charset="0"/>
              </a:rPr>
              <a:t>Mexiko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9FA5CA31-1351-4833-94CE-997893ECB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472" y="1274820"/>
            <a:ext cx="8650800" cy="4386428"/>
          </a:xfrm>
          <a:prstGeom prst="rect">
            <a:avLst/>
          </a:prstGeom>
        </p:spPr>
      </p:pic>
      <p:sp>
        <p:nvSpPr>
          <p:cNvPr id="6" name="Freihandform: Form 5">
            <a:extLst>
              <a:ext uri="{FF2B5EF4-FFF2-40B4-BE49-F238E27FC236}">
                <a16:creationId xmlns:a16="http://schemas.microsoft.com/office/drawing/2014/main" xmlns="" id="{D30963EE-A4D5-4F1D-A150-2834CA0C8BCE}"/>
              </a:ext>
            </a:extLst>
          </p:cNvPr>
          <p:cNvSpPr/>
          <p:nvPr/>
        </p:nvSpPr>
        <p:spPr>
          <a:xfrm>
            <a:off x="1665194" y="2574132"/>
            <a:ext cx="630418" cy="507206"/>
          </a:xfrm>
          <a:custGeom>
            <a:avLst/>
            <a:gdLst>
              <a:gd name="connsiteX0" fmla="*/ 46925 w 630418"/>
              <a:gd name="connsiteY0" fmla="*/ 33337 h 507206"/>
              <a:gd name="connsiteX1" fmla="*/ 42162 w 630418"/>
              <a:gd name="connsiteY1" fmla="*/ 45244 h 507206"/>
              <a:gd name="connsiteX2" fmla="*/ 49306 w 630418"/>
              <a:gd name="connsiteY2" fmla="*/ 90487 h 507206"/>
              <a:gd name="connsiteX3" fmla="*/ 56450 w 630418"/>
              <a:gd name="connsiteY3" fmla="*/ 95250 h 507206"/>
              <a:gd name="connsiteX4" fmla="*/ 58831 w 630418"/>
              <a:gd name="connsiteY4" fmla="*/ 102394 h 507206"/>
              <a:gd name="connsiteX5" fmla="*/ 61212 w 630418"/>
              <a:gd name="connsiteY5" fmla="*/ 135731 h 507206"/>
              <a:gd name="connsiteX6" fmla="*/ 68356 w 630418"/>
              <a:gd name="connsiteY6" fmla="*/ 142875 h 507206"/>
              <a:gd name="connsiteX7" fmla="*/ 70737 w 630418"/>
              <a:gd name="connsiteY7" fmla="*/ 150019 h 507206"/>
              <a:gd name="connsiteX8" fmla="*/ 75500 w 630418"/>
              <a:gd name="connsiteY8" fmla="*/ 157162 h 507206"/>
              <a:gd name="connsiteX9" fmla="*/ 80262 w 630418"/>
              <a:gd name="connsiteY9" fmla="*/ 171450 h 507206"/>
              <a:gd name="connsiteX10" fmla="*/ 82644 w 630418"/>
              <a:gd name="connsiteY10" fmla="*/ 178594 h 507206"/>
              <a:gd name="connsiteX11" fmla="*/ 85025 w 630418"/>
              <a:gd name="connsiteY11" fmla="*/ 185737 h 507206"/>
              <a:gd name="connsiteX12" fmla="*/ 87406 w 630418"/>
              <a:gd name="connsiteY12" fmla="*/ 214312 h 507206"/>
              <a:gd name="connsiteX13" fmla="*/ 89787 w 630418"/>
              <a:gd name="connsiteY13" fmla="*/ 228600 h 507206"/>
              <a:gd name="connsiteX14" fmla="*/ 96931 w 630418"/>
              <a:gd name="connsiteY14" fmla="*/ 233362 h 507206"/>
              <a:gd name="connsiteX15" fmla="*/ 99312 w 630418"/>
              <a:gd name="connsiteY15" fmla="*/ 240506 h 507206"/>
              <a:gd name="connsiteX16" fmla="*/ 106456 w 630418"/>
              <a:gd name="connsiteY16" fmla="*/ 242887 h 507206"/>
              <a:gd name="connsiteX17" fmla="*/ 108837 w 630418"/>
              <a:gd name="connsiteY17" fmla="*/ 254794 h 507206"/>
              <a:gd name="connsiteX18" fmla="*/ 99312 w 630418"/>
              <a:gd name="connsiteY18" fmla="*/ 278606 h 507206"/>
              <a:gd name="connsiteX19" fmla="*/ 87406 w 630418"/>
              <a:gd name="connsiteY19" fmla="*/ 276225 h 507206"/>
              <a:gd name="connsiteX20" fmla="*/ 80262 w 630418"/>
              <a:gd name="connsiteY20" fmla="*/ 261937 h 507206"/>
              <a:gd name="connsiteX21" fmla="*/ 73119 w 630418"/>
              <a:gd name="connsiteY21" fmla="*/ 259556 h 507206"/>
              <a:gd name="connsiteX22" fmla="*/ 68356 w 630418"/>
              <a:gd name="connsiteY22" fmla="*/ 245269 h 507206"/>
              <a:gd name="connsiteX23" fmla="*/ 58831 w 630418"/>
              <a:gd name="connsiteY23" fmla="*/ 230981 h 507206"/>
              <a:gd name="connsiteX24" fmla="*/ 54069 w 630418"/>
              <a:gd name="connsiteY24" fmla="*/ 223837 h 507206"/>
              <a:gd name="connsiteX25" fmla="*/ 49306 w 630418"/>
              <a:gd name="connsiteY25" fmla="*/ 209550 h 507206"/>
              <a:gd name="connsiteX26" fmla="*/ 46925 w 630418"/>
              <a:gd name="connsiteY26" fmla="*/ 180975 h 507206"/>
              <a:gd name="connsiteX27" fmla="*/ 42162 w 630418"/>
              <a:gd name="connsiteY27" fmla="*/ 173831 h 507206"/>
              <a:gd name="connsiteX28" fmla="*/ 39781 w 630418"/>
              <a:gd name="connsiteY28" fmla="*/ 166687 h 507206"/>
              <a:gd name="connsiteX29" fmla="*/ 18350 w 630418"/>
              <a:gd name="connsiteY29" fmla="*/ 154781 h 507206"/>
              <a:gd name="connsiteX30" fmla="*/ 11206 w 630418"/>
              <a:gd name="connsiteY30" fmla="*/ 150019 h 507206"/>
              <a:gd name="connsiteX31" fmla="*/ 6444 w 630418"/>
              <a:gd name="connsiteY31" fmla="*/ 135731 h 507206"/>
              <a:gd name="connsiteX32" fmla="*/ 8825 w 630418"/>
              <a:gd name="connsiteY32" fmla="*/ 128587 h 507206"/>
              <a:gd name="connsiteX33" fmla="*/ 27875 w 630418"/>
              <a:gd name="connsiteY33" fmla="*/ 126206 h 507206"/>
              <a:gd name="connsiteX34" fmla="*/ 25494 w 630418"/>
              <a:gd name="connsiteY34" fmla="*/ 116681 h 507206"/>
              <a:gd name="connsiteX35" fmla="*/ 15969 w 630418"/>
              <a:gd name="connsiteY35" fmla="*/ 102394 h 507206"/>
              <a:gd name="connsiteX36" fmla="*/ 6444 w 630418"/>
              <a:gd name="connsiteY36" fmla="*/ 88106 h 507206"/>
              <a:gd name="connsiteX37" fmla="*/ 4062 w 630418"/>
              <a:gd name="connsiteY37" fmla="*/ 80962 h 507206"/>
              <a:gd name="connsiteX38" fmla="*/ 4062 w 630418"/>
              <a:gd name="connsiteY38" fmla="*/ 0 h 507206"/>
              <a:gd name="connsiteX39" fmla="*/ 61212 w 630418"/>
              <a:gd name="connsiteY39" fmla="*/ 4762 h 507206"/>
              <a:gd name="connsiteX40" fmla="*/ 68356 w 630418"/>
              <a:gd name="connsiteY40" fmla="*/ 7144 h 507206"/>
              <a:gd name="connsiteX41" fmla="*/ 89787 w 630418"/>
              <a:gd name="connsiteY41" fmla="*/ 16669 h 507206"/>
              <a:gd name="connsiteX42" fmla="*/ 96931 w 630418"/>
              <a:gd name="connsiteY42" fmla="*/ 19050 h 507206"/>
              <a:gd name="connsiteX43" fmla="*/ 104075 w 630418"/>
              <a:gd name="connsiteY43" fmla="*/ 21431 h 507206"/>
              <a:gd name="connsiteX44" fmla="*/ 125506 w 630418"/>
              <a:gd name="connsiteY44" fmla="*/ 33337 h 507206"/>
              <a:gd name="connsiteX45" fmla="*/ 192181 w 630418"/>
              <a:gd name="connsiteY45" fmla="*/ 38100 h 507206"/>
              <a:gd name="connsiteX46" fmla="*/ 194562 w 630418"/>
              <a:gd name="connsiteY46" fmla="*/ 28575 h 507206"/>
              <a:gd name="connsiteX47" fmla="*/ 201706 w 630418"/>
              <a:gd name="connsiteY47" fmla="*/ 26194 h 507206"/>
              <a:gd name="connsiteX48" fmla="*/ 244569 w 630418"/>
              <a:gd name="connsiteY48" fmla="*/ 28575 h 507206"/>
              <a:gd name="connsiteX49" fmla="*/ 246950 w 630418"/>
              <a:gd name="connsiteY49" fmla="*/ 35719 h 507206"/>
              <a:gd name="connsiteX50" fmla="*/ 256475 w 630418"/>
              <a:gd name="connsiteY50" fmla="*/ 50006 h 507206"/>
              <a:gd name="connsiteX51" fmla="*/ 258856 w 630418"/>
              <a:gd name="connsiteY51" fmla="*/ 59531 h 507206"/>
              <a:gd name="connsiteX52" fmla="*/ 263619 w 630418"/>
              <a:gd name="connsiteY52" fmla="*/ 80962 h 507206"/>
              <a:gd name="connsiteX53" fmla="*/ 270762 w 630418"/>
              <a:gd name="connsiteY53" fmla="*/ 90487 h 507206"/>
              <a:gd name="connsiteX54" fmla="*/ 277906 w 630418"/>
              <a:gd name="connsiteY54" fmla="*/ 97631 h 507206"/>
              <a:gd name="connsiteX55" fmla="*/ 285050 w 630418"/>
              <a:gd name="connsiteY55" fmla="*/ 100012 h 507206"/>
              <a:gd name="connsiteX56" fmla="*/ 296956 w 630418"/>
              <a:gd name="connsiteY56" fmla="*/ 90487 h 507206"/>
              <a:gd name="connsiteX57" fmla="*/ 320769 w 630418"/>
              <a:gd name="connsiteY57" fmla="*/ 80962 h 507206"/>
              <a:gd name="connsiteX58" fmla="*/ 339819 w 630418"/>
              <a:gd name="connsiteY58" fmla="*/ 83344 h 507206"/>
              <a:gd name="connsiteX59" fmla="*/ 346962 w 630418"/>
              <a:gd name="connsiteY59" fmla="*/ 104775 h 507206"/>
              <a:gd name="connsiteX60" fmla="*/ 349344 w 630418"/>
              <a:gd name="connsiteY60" fmla="*/ 111919 h 507206"/>
              <a:gd name="connsiteX61" fmla="*/ 354106 w 630418"/>
              <a:gd name="connsiteY61" fmla="*/ 133350 h 507206"/>
              <a:gd name="connsiteX62" fmla="*/ 361250 w 630418"/>
              <a:gd name="connsiteY62" fmla="*/ 138112 h 507206"/>
              <a:gd name="connsiteX63" fmla="*/ 363631 w 630418"/>
              <a:gd name="connsiteY63" fmla="*/ 145256 h 507206"/>
              <a:gd name="connsiteX64" fmla="*/ 346962 w 630418"/>
              <a:gd name="connsiteY64" fmla="*/ 157162 h 507206"/>
              <a:gd name="connsiteX65" fmla="*/ 356487 w 630418"/>
              <a:gd name="connsiteY65" fmla="*/ 159544 h 507206"/>
              <a:gd name="connsiteX66" fmla="*/ 370775 w 630418"/>
              <a:gd name="connsiteY66" fmla="*/ 164306 h 507206"/>
              <a:gd name="connsiteX67" fmla="*/ 377919 w 630418"/>
              <a:gd name="connsiteY67" fmla="*/ 166687 h 507206"/>
              <a:gd name="connsiteX68" fmla="*/ 396969 w 630418"/>
              <a:gd name="connsiteY68" fmla="*/ 176212 h 507206"/>
              <a:gd name="connsiteX69" fmla="*/ 411256 w 630418"/>
              <a:gd name="connsiteY69" fmla="*/ 180975 h 507206"/>
              <a:gd name="connsiteX70" fmla="*/ 413637 w 630418"/>
              <a:gd name="connsiteY70" fmla="*/ 188119 h 507206"/>
              <a:gd name="connsiteX71" fmla="*/ 411256 w 630418"/>
              <a:gd name="connsiteY71" fmla="*/ 195262 h 507206"/>
              <a:gd name="connsiteX72" fmla="*/ 399350 w 630418"/>
              <a:gd name="connsiteY72" fmla="*/ 209550 h 507206"/>
              <a:gd name="connsiteX73" fmla="*/ 394587 w 630418"/>
              <a:gd name="connsiteY73" fmla="*/ 216694 h 507206"/>
              <a:gd name="connsiteX74" fmla="*/ 387444 w 630418"/>
              <a:gd name="connsiteY74" fmla="*/ 250031 h 507206"/>
              <a:gd name="connsiteX75" fmla="*/ 385062 w 630418"/>
              <a:gd name="connsiteY75" fmla="*/ 257175 h 507206"/>
              <a:gd name="connsiteX76" fmla="*/ 382681 w 630418"/>
              <a:gd name="connsiteY76" fmla="*/ 273844 h 507206"/>
              <a:gd name="connsiteX77" fmla="*/ 377919 w 630418"/>
              <a:gd name="connsiteY77" fmla="*/ 288131 h 507206"/>
              <a:gd name="connsiteX78" fmla="*/ 380300 w 630418"/>
              <a:gd name="connsiteY78" fmla="*/ 295275 h 507206"/>
              <a:gd name="connsiteX79" fmla="*/ 382681 w 630418"/>
              <a:gd name="connsiteY79" fmla="*/ 316706 h 507206"/>
              <a:gd name="connsiteX80" fmla="*/ 387444 w 630418"/>
              <a:gd name="connsiteY80" fmla="*/ 323850 h 507206"/>
              <a:gd name="connsiteX81" fmla="*/ 394587 w 630418"/>
              <a:gd name="connsiteY81" fmla="*/ 359569 h 507206"/>
              <a:gd name="connsiteX82" fmla="*/ 396969 w 630418"/>
              <a:gd name="connsiteY82" fmla="*/ 366712 h 507206"/>
              <a:gd name="connsiteX83" fmla="*/ 401731 w 630418"/>
              <a:gd name="connsiteY83" fmla="*/ 373856 h 507206"/>
              <a:gd name="connsiteX84" fmla="*/ 404112 w 630418"/>
              <a:gd name="connsiteY84" fmla="*/ 381000 h 507206"/>
              <a:gd name="connsiteX85" fmla="*/ 411256 w 630418"/>
              <a:gd name="connsiteY85" fmla="*/ 383381 h 507206"/>
              <a:gd name="connsiteX86" fmla="*/ 437450 w 630418"/>
              <a:gd name="connsiteY86" fmla="*/ 383381 h 507206"/>
              <a:gd name="connsiteX87" fmla="*/ 444594 w 630418"/>
              <a:gd name="connsiteY87" fmla="*/ 390525 h 507206"/>
              <a:gd name="connsiteX88" fmla="*/ 451737 w 630418"/>
              <a:gd name="connsiteY88" fmla="*/ 395287 h 507206"/>
              <a:gd name="connsiteX89" fmla="*/ 461262 w 630418"/>
              <a:gd name="connsiteY89" fmla="*/ 392906 h 507206"/>
              <a:gd name="connsiteX90" fmla="*/ 466025 w 630418"/>
              <a:gd name="connsiteY90" fmla="*/ 385762 h 507206"/>
              <a:gd name="connsiteX91" fmla="*/ 492219 w 630418"/>
              <a:gd name="connsiteY91" fmla="*/ 383381 h 507206"/>
              <a:gd name="connsiteX92" fmla="*/ 511269 w 630418"/>
              <a:gd name="connsiteY92" fmla="*/ 381000 h 507206"/>
              <a:gd name="connsiteX93" fmla="*/ 516031 w 630418"/>
              <a:gd name="connsiteY93" fmla="*/ 371475 h 507206"/>
              <a:gd name="connsiteX94" fmla="*/ 518412 w 630418"/>
              <a:gd name="connsiteY94" fmla="*/ 361950 h 507206"/>
              <a:gd name="connsiteX95" fmla="*/ 525556 w 630418"/>
              <a:gd name="connsiteY95" fmla="*/ 359569 h 507206"/>
              <a:gd name="connsiteX96" fmla="*/ 532700 w 630418"/>
              <a:gd name="connsiteY96" fmla="*/ 354806 h 507206"/>
              <a:gd name="connsiteX97" fmla="*/ 539844 w 630418"/>
              <a:gd name="connsiteY97" fmla="*/ 330994 h 507206"/>
              <a:gd name="connsiteX98" fmla="*/ 549369 w 630418"/>
              <a:gd name="connsiteY98" fmla="*/ 316706 h 507206"/>
              <a:gd name="connsiteX99" fmla="*/ 601756 w 630418"/>
              <a:gd name="connsiteY99" fmla="*/ 309562 h 507206"/>
              <a:gd name="connsiteX100" fmla="*/ 627950 w 630418"/>
              <a:gd name="connsiteY100" fmla="*/ 311944 h 507206"/>
              <a:gd name="connsiteX101" fmla="*/ 630331 w 630418"/>
              <a:gd name="connsiteY101" fmla="*/ 319087 h 507206"/>
              <a:gd name="connsiteX102" fmla="*/ 620806 w 630418"/>
              <a:gd name="connsiteY102" fmla="*/ 340519 h 507206"/>
              <a:gd name="connsiteX103" fmla="*/ 616044 w 630418"/>
              <a:gd name="connsiteY103" fmla="*/ 357187 h 507206"/>
              <a:gd name="connsiteX104" fmla="*/ 606519 w 630418"/>
              <a:gd name="connsiteY104" fmla="*/ 371475 h 507206"/>
              <a:gd name="connsiteX105" fmla="*/ 596994 w 630418"/>
              <a:gd name="connsiteY105" fmla="*/ 392906 h 507206"/>
              <a:gd name="connsiteX106" fmla="*/ 585087 w 630418"/>
              <a:gd name="connsiteY106" fmla="*/ 395287 h 507206"/>
              <a:gd name="connsiteX107" fmla="*/ 577944 w 630418"/>
              <a:gd name="connsiteY107" fmla="*/ 397669 h 507206"/>
              <a:gd name="connsiteX108" fmla="*/ 566037 w 630418"/>
              <a:gd name="connsiteY108" fmla="*/ 407194 h 507206"/>
              <a:gd name="connsiteX109" fmla="*/ 523175 w 630418"/>
              <a:gd name="connsiteY109" fmla="*/ 419100 h 507206"/>
              <a:gd name="connsiteX110" fmla="*/ 518412 w 630418"/>
              <a:gd name="connsiteY110" fmla="*/ 426244 h 507206"/>
              <a:gd name="connsiteX111" fmla="*/ 525556 w 630418"/>
              <a:gd name="connsiteY111" fmla="*/ 440531 h 507206"/>
              <a:gd name="connsiteX112" fmla="*/ 527937 w 630418"/>
              <a:gd name="connsiteY112" fmla="*/ 447675 h 507206"/>
              <a:gd name="connsiteX113" fmla="*/ 520794 w 630418"/>
              <a:gd name="connsiteY113" fmla="*/ 464344 h 507206"/>
              <a:gd name="connsiteX114" fmla="*/ 511269 w 630418"/>
              <a:gd name="connsiteY114" fmla="*/ 466725 h 507206"/>
              <a:gd name="connsiteX115" fmla="*/ 494600 w 630418"/>
              <a:gd name="connsiteY115" fmla="*/ 471487 h 507206"/>
              <a:gd name="connsiteX116" fmla="*/ 489837 w 630418"/>
              <a:gd name="connsiteY116" fmla="*/ 478631 h 507206"/>
              <a:gd name="connsiteX117" fmla="*/ 482694 w 630418"/>
              <a:gd name="connsiteY117" fmla="*/ 483394 h 507206"/>
              <a:gd name="connsiteX118" fmla="*/ 477931 w 630418"/>
              <a:gd name="connsiteY118" fmla="*/ 497681 h 507206"/>
              <a:gd name="connsiteX119" fmla="*/ 475550 w 630418"/>
              <a:gd name="connsiteY119" fmla="*/ 504825 h 507206"/>
              <a:gd name="connsiteX120" fmla="*/ 468406 w 630418"/>
              <a:gd name="connsiteY120" fmla="*/ 507206 h 507206"/>
              <a:gd name="connsiteX121" fmla="*/ 456500 w 630418"/>
              <a:gd name="connsiteY121" fmla="*/ 495300 h 507206"/>
              <a:gd name="connsiteX122" fmla="*/ 444594 w 630418"/>
              <a:gd name="connsiteY122" fmla="*/ 483394 h 507206"/>
              <a:gd name="connsiteX123" fmla="*/ 442212 w 630418"/>
              <a:gd name="connsiteY123" fmla="*/ 476250 h 507206"/>
              <a:gd name="connsiteX124" fmla="*/ 435069 w 630418"/>
              <a:gd name="connsiteY124" fmla="*/ 471487 h 507206"/>
              <a:gd name="connsiteX125" fmla="*/ 430306 w 630418"/>
              <a:gd name="connsiteY125" fmla="*/ 464344 h 507206"/>
              <a:gd name="connsiteX126" fmla="*/ 401731 w 630418"/>
              <a:gd name="connsiteY126" fmla="*/ 466725 h 507206"/>
              <a:gd name="connsiteX127" fmla="*/ 387444 w 630418"/>
              <a:gd name="connsiteY127" fmla="*/ 471487 h 507206"/>
              <a:gd name="connsiteX128" fmla="*/ 377919 w 630418"/>
              <a:gd name="connsiteY128" fmla="*/ 473869 h 507206"/>
              <a:gd name="connsiteX129" fmla="*/ 346962 w 630418"/>
              <a:gd name="connsiteY129" fmla="*/ 471487 h 507206"/>
              <a:gd name="connsiteX130" fmla="*/ 330294 w 630418"/>
              <a:gd name="connsiteY130" fmla="*/ 461962 h 507206"/>
              <a:gd name="connsiteX131" fmla="*/ 313625 w 630418"/>
              <a:gd name="connsiteY131" fmla="*/ 457200 h 507206"/>
              <a:gd name="connsiteX132" fmla="*/ 306481 w 630418"/>
              <a:gd name="connsiteY132" fmla="*/ 454819 h 507206"/>
              <a:gd name="connsiteX133" fmla="*/ 299337 w 630418"/>
              <a:gd name="connsiteY133" fmla="*/ 450056 h 507206"/>
              <a:gd name="connsiteX134" fmla="*/ 294575 w 630418"/>
              <a:gd name="connsiteY134" fmla="*/ 442912 h 507206"/>
              <a:gd name="connsiteX135" fmla="*/ 280287 w 630418"/>
              <a:gd name="connsiteY135" fmla="*/ 433387 h 507206"/>
              <a:gd name="connsiteX136" fmla="*/ 266000 w 630418"/>
              <a:gd name="connsiteY136" fmla="*/ 426244 h 507206"/>
              <a:gd name="connsiteX137" fmla="*/ 254094 w 630418"/>
              <a:gd name="connsiteY137" fmla="*/ 409575 h 507206"/>
              <a:gd name="connsiteX138" fmla="*/ 225519 w 630418"/>
              <a:gd name="connsiteY138" fmla="*/ 407194 h 507206"/>
              <a:gd name="connsiteX139" fmla="*/ 218375 w 630418"/>
              <a:gd name="connsiteY139" fmla="*/ 392906 h 507206"/>
              <a:gd name="connsiteX140" fmla="*/ 211231 w 630418"/>
              <a:gd name="connsiteY140" fmla="*/ 388144 h 507206"/>
              <a:gd name="connsiteX141" fmla="*/ 201706 w 630418"/>
              <a:gd name="connsiteY141" fmla="*/ 373856 h 507206"/>
              <a:gd name="connsiteX142" fmla="*/ 194562 w 630418"/>
              <a:gd name="connsiteY142" fmla="*/ 371475 h 507206"/>
              <a:gd name="connsiteX143" fmla="*/ 187419 w 630418"/>
              <a:gd name="connsiteY143" fmla="*/ 366712 h 507206"/>
              <a:gd name="connsiteX144" fmla="*/ 180275 w 630418"/>
              <a:gd name="connsiteY144" fmla="*/ 352425 h 507206"/>
              <a:gd name="connsiteX145" fmla="*/ 182656 w 630418"/>
              <a:gd name="connsiteY145" fmla="*/ 319087 h 507206"/>
              <a:gd name="connsiteX146" fmla="*/ 182656 w 630418"/>
              <a:gd name="connsiteY146" fmla="*/ 302419 h 507206"/>
              <a:gd name="connsiteX147" fmla="*/ 180275 w 630418"/>
              <a:gd name="connsiteY147" fmla="*/ 288131 h 507206"/>
              <a:gd name="connsiteX148" fmla="*/ 177894 w 630418"/>
              <a:gd name="connsiteY148" fmla="*/ 280987 h 507206"/>
              <a:gd name="connsiteX149" fmla="*/ 163606 w 630418"/>
              <a:gd name="connsiteY149" fmla="*/ 271462 h 507206"/>
              <a:gd name="connsiteX150" fmla="*/ 158844 w 630418"/>
              <a:gd name="connsiteY150" fmla="*/ 264319 h 507206"/>
              <a:gd name="connsiteX151" fmla="*/ 156462 w 630418"/>
              <a:gd name="connsiteY151" fmla="*/ 230981 h 507206"/>
              <a:gd name="connsiteX152" fmla="*/ 154081 w 630418"/>
              <a:gd name="connsiteY152" fmla="*/ 223837 h 507206"/>
              <a:gd name="connsiteX153" fmla="*/ 132650 w 630418"/>
              <a:gd name="connsiteY153" fmla="*/ 207169 h 507206"/>
              <a:gd name="connsiteX154" fmla="*/ 125506 w 630418"/>
              <a:gd name="connsiteY154" fmla="*/ 202406 h 507206"/>
              <a:gd name="connsiteX155" fmla="*/ 115981 w 630418"/>
              <a:gd name="connsiteY155" fmla="*/ 190500 h 507206"/>
              <a:gd name="connsiteX156" fmla="*/ 113600 w 630418"/>
              <a:gd name="connsiteY156" fmla="*/ 180975 h 507206"/>
              <a:gd name="connsiteX157" fmla="*/ 111219 w 630418"/>
              <a:gd name="connsiteY157" fmla="*/ 161925 h 507206"/>
              <a:gd name="connsiteX158" fmla="*/ 106456 w 630418"/>
              <a:gd name="connsiteY158" fmla="*/ 147637 h 507206"/>
              <a:gd name="connsiteX159" fmla="*/ 104075 w 630418"/>
              <a:gd name="connsiteY159" fmla="*/ 140494 h 507206"/>
              <a:gd name="connsiteX160" fmla="*/ 96931 w 630418"/>
              <a:gd name="connsiteY160" fmla="*/ 138112 h 507206"/>
              <a:gd name="connsiteX161" fmla="*/ 89787 w 630418"/>
              <a:gd name="connsiteY161" fmla="*/ 123825 h 507206"/>
              <a:gd name="connsiteX162" fmla="*/ 82644 w 630418"/>
              <a:gd name="connsiteY162" fmla="*/ 119062 h 507206"/>
              <a:gd name="connsiteX163" fmla="*/ 77881 w 630418"/>
              <a:gd name="connsiteY163" fmla="*/ 80962 h 507206"/>
              <a:gd name="connsiteX164" fmla="*/ 65975 w 630418"/>
              <a:gd name="connsiteY164" fmla="*/ 47625 h 507206"/>
              <a:gd name="connsiteX165" fmla="*/ 58831 w 630418"/>
              <a:gd name="connsiteY165" fmla="*/ 45244 h 507206"/>
              <a:gd name="connsiteX166" fmla="*/ 46925 w 630418"/>
              <a:gd name="connsiteY166" fmla="*/ 33337 h 50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630418" h="507206">
                <a:moveTo>
                  <a:pt x="46925" y="33337"/>
                </a:moveTo>
                <a:cubicBezTo>
                  <a:pt x="44147" y="33337"/>
                  <a:pt x="42365" y="40974"/>
                  <a:pt x="42162" y="45244"/>
                </a:cubicBezTo>
                <a:cubicBezTo>
                  <a:pt x="41611" y="56808"/>
                  <a:pt x="38185" y="79366"/>
                  <a:pt x="49306" y="90487"/>
                </a:cubicBezTo>
                <a:cubicBezTo>
                  <a:pt x="51330" y="92511"/>
                  <a:pt x="54069" y="93662"/>
                  <a:pt x="56450" y="95250"/>
                </a:cubicBezTo>
                <a:cubicBezTo>
                  <a:pt x="57244" y="97631"/>
                  <a:pt x="58538" y="99901"/>
                  <a:pt x="58831" y="102394"/>
                </a:cubicBezTo>
                <a:cubicBezTo>
                  <a:pt x="60133" y="113458"/>
                  <a:pt x="58660" y="124887"/>
                  <a:pt x="61212" y="135731"/>
                </a:cubicBezTo>
                <a:cubicBezTo>
                  <a:pt x="61983" y="139009"/>
                  <a:pt x="65975" y="140494"/>
                  <a:pt x="68356" y="142875"/>
                </a:cubicBezTo>
                <a:cubicBezTo>
                  <a:pt x="69150" y="145256"/>
                  <a:pt x="69614" y="147774"/>
                  <a:pt x="70737" y="150019"/>
                </a:cubicBezTo>
                <a:cubicBezTo>
                  <a:pt x="72017" y="152579"/>
                  <a:pt x="74338" y="154547"/>
                  <a:pt x="75500" y="157162"/>
                </a:cubicBezTo>
                <a:cubicBezTo>
                  <a:pt x="77539" y="161750"/>
                  <a:pt x="78674" y="166687"/>
                  <a:pt x="80262" y="171450"/>
                </a:cubicBezTo>
                <a:lnTo>
                  <a:pt x="82644" y="178594"/>
                </a:lnTo>
                <a:lnTo>
                  <a:pt x="85025" y="185737"/>
                </a:lnTo>
                <a:cubicBezTo>
                  <a:pt x="85819" y="195262"/>
                  <a:pt x="86351" y="204812"/>
                  <a:pt x="87406" y="214312"/>
                </a:cubicBezTo>
                <a:cubicBezTo>
                  <a:pt x="87939" y="219111"/>
                  <a:pt x="87628" y="224281"/>
                  <a:pt x="89787" y="228600"/>
                </a:cubicBezTo>
                <a:cubicBezTo>
                  <a:pt x="91067" y="231160"/>
                  <a:pt x="94550" y="231775"/>
                  <a:pt x="96931" y="233362"/>
                </a:cubicBezTo>
                <a:cubicBezTo>
                  <a:pt x="97725" y="235743"/>
                  <a:pt x="97537" y="238731"/>
                  <a:pt x="99312" y="240506"/>
                </a:cubicBezTo>
                <a:cubicBezTo>
                  <a:pt x="101087" y="242281"/>
                  <a:pt x="105064" y="240798"/>
                  <a:pt x="106456" y="242887"/>
                </a:cubicBezTo>
                <a:cubicBezTo>
                  <a:pt x="108701" y="246255"/>
                  <a:pt x="108043" y="250825"/>
                  <a:pt x="108837" y="254794"/>
                </a:cubicBezTo>
                <a:cubicBezTo>
                  <a:pt x="107659" y="265394"/>
                  <a:pt x="112758" y="278606"/>
                  <a:pt x="99312" y="278606"/>
                </a:cubicBezTo>
                <a:cubicBezTo>
                  <a:pt x="95265" y="278606"/>
                  <a:pt x="91375" y="277019"/>
                  <a:pt x="87406" y="276225"/>
                </a:cubicBezTo>
                <a:cubicBezTo>
                  <a:pt x="85837" y="271518"/>
                  <a:pt x="84460" y="265295"/>
                  <a:pt x="80262" y="261937"/>
                </a:cubicBezTo>
                <a:cubicBezTo>
                  <a:pt x="78302" y="260369"/>
                  <a:pt x="75500" y="260350"/>
                  <a:pt x="73119" y="259556"/>
                </a:cubicBezTo>
                <a:cubicBezTo>
                  <a:pt x="71531" y="254794"/>
                  <a:pt x="71141" y="249446"/>
                  <a:pt x="68356" y="245269"/>
                </a:cubicBezTo>
                <a:lnTo>
                  <a:pt x="58831" y="230981"/>
                </a:lnTo>
                <a:cubicBezTo>
                  <a:pt x="57244" y="228600"/>
                  <a:pt x="54974" y="226552"/>
                  <a:pt x="54069" y="223837"/>
                </a:cubicBezTo>
                <a:lnTo>
                  <a:pt x="49306" y="209550"/>
                </a:lnTo>
                <a:cubicBezTo>
                  <a:pt x="48512" y="200025"/>
                  <a:pt x="48800" y="190347"/>
                  <a:pt x="46925" y="180975"/>
                </a:cubicBezTo>
                <a:cubicBezTo>
                  <a:pt x="46364" y="178169"/>
                  <a:pt x="43442" y="176391"/>
                  <a:pt x="42162" y="173831"/>
                </a:cubicBezTo>
                <a:cubicBezTo>
                  <a:pt x="41039" y="171586"/>
                  <a:pt x="41556" y="168462"/>
                  <a:pt x="39781" y="166687"/>
                </a:cubicBezTo>
                <a:cubicBezTo>
                  <a:pt x="24767" y="151672"/>
                  <a:pt x="30327" y="160769"/>
                  <a:pt x="18350" y="154781"/>
                </a:cubicBezTo>
                <a:cubicBezTo>
                  <a:pt x="15790" y="153501"/>
                  <a:pt x="13587" y="151606"/>
                  <a:pt x="11206" y="150019"/>
                </a:cubicBezTo>
                <a:cubicBezTo>
                  <a:pt x="9619" y="145256"/>
                  <a:pt x="4857" y="140494"/>
                  <a:pt x="6444" y="135731"/>
                </a:cubicBezTo>
                <a:cubicBezTo>
                  <a:pt x="7238" y="133350"/>
                  <a:pt x="6531" y="129606"/>
                  <a:pt x="8825" y="128587"/>
                </a:cubicBezTo>
                <a:cubicBezTo>
                  <a:pt x="14673" y="125988"/>
                  <a:pt x="21525" y="127000"/>
                  <a:pt x="27875" y="126206"/>
                </a:cubicBezTo>
                <a:cubicBezTo>
                  <a:pt x="27081" y="123031"/>
                  <a:pt x="26958" y="119608"/>
                  <a:pt x="25494" y="116681"/>
                </a:cubicBezTo>
                <a:cubicBezTo>
                  <a:pt x="22934" y="111562"/>
                  <a:pt x="17779" y="107824"/>
                  <a:pt x="15969" y="102394"/>
                </a:cubicBezTo>
                <a:cubicBezTo>
                  <a:pt x="12522" y="92055"/>
                  <a:pt x="15362" y="97025"/>
                  <a:pt x="6444" y="88106"/>
                </a:cubicBezTo>
                <a:cubicBezTo>
                  <a:pt x="5650" y="85725"/>
                  <a:pt x="4752" y="83376"/>
                  <a:pt x="4062" y="80962"/>
                </a:cubicBezTo>
                <a:cubicBezTo>
                  <a:pt x="-4219" y="51981"/>
                  <a:pt x="2460" y="48072"/>
                  <a:pt x="4062" y="0"/>
                </a:cubicBezTo>
                <a:cubicBezTo>
                  <a:pt x="23672" y="1089"/>
                  <a:pt x="42282" y="555"/>
                  <a:pt x="61212" y="4762"/>
                </a:cubicBezTo>
                <a:cubicBezTo>
                  <a:pt x="63662" y="5307"/>
                  <a:pt x="66111" y="6021"/>
                  <a:pt x="68356" y="7144"/>
                </a:cubicBezTo>
                <a:cubicBezTo>
                  <a:pt x="90991" y="18462"/>
                  <a:pt x="52939" y="4386"/>
                  <a:pt x="89787" y="16669"/>
                </a:cubicBezTo>
                <a:lnTo>
                  <a:pt x="96931" y="19050"/>
                </a:lnTo>
                <a:lnTo>
                  <a:pt x="104075" y="21431"/>
                </a:lnTo>
                <a:cubicBezTo>
                  <a:pt x="120451" y="32348"/>
                  <a:pt x="112932" y="29146"/>
                  <a:pt x="125506" y="33337"/>
                </a:cubicBezTo>
                <a:cubicBezTo>
                  <a:pt x="140944" y="56492"/>
                  <a:pt x="133049" y="49050"/>
                  <a:pt x="192181" y="38100"/>
                </a:cubicBezTo>
                <a:cubicBezTo>
                  <a:pt x="195399" y="37504"/>
                  <a:pt x="192518" y="31131"/>
                  <a:pt x="194562" y="28575"/>
                </a:cubicBezTo>
                <a:cubicBezTo>
                  <a:pt x="196130" y="26615"/>
                  <a:pt x="199325" y="26988"/>
                  <a:pt x="201706" y="26194"/>
                </a:cubicBezTo>
                <a:cubicBezTo>
                  <a:pt x="215994" y="26988"/>
                  <a:pt x="230566" y="25627"/>
                  <a:pt x="244569" y="28575"/>
                </a:cubicBezTo>
                <a:cubicBezTo>
                  <a:pt x="247025" y="29092"/>
                  <a:pt x="245731" y="33525"/>
                  <a:pt x="246950" y="35719"/>
                </a:cubicBezTo>
                <a:cubicBezTo>
                  <a:pt x="249730" y="40722"/>
                  <a:pt x="256475" y="50006"/>
                  <a:pt x="256475" y="50006"/>
                </a:cubicBezTo>
                <a:cubicBezTo>
                  <a:pt x="257269" y="53181"/>
                  <a:pt x="258214" y="56322"/>
                  <a:pt x="258856" y="59531"/>
                </a:cubicBezTo>
                <a:cubicBezTo>
                  <a:pt x="259620" y="63351"/>
                  <a:pt x="260765" y="75967"/>
                  <a:pt x="263619" y="80962"/>
                </a:cubicBezTo>
                <a:cubicBezTo>
                  <a:pt x="265588" y="84408"/>
                  <a:pt x="268179" y="87474"/>
                  <a:pt x="270762" y="90487"/>
                </a:cubicBezTo>
                <a:cubicBezTo>
                  <a:pt x="272954" y="93044"/>
                  <a:pt x="275104" y="95763"/>
                  <a:pt x="277906" y="97631"/>
                </a:cubicBezTo>
                <a:cubicBezTo>
                  <a:pt x="279995" y="99023"/>
                  <a:pt x="282669" y="99218"/>
                  <a:pt x="285050" y="100012"/>
                </a:cubicBezTo>
                <a:cubicBezTo>
                  <a:pt x="298959" y="95376"/>
                  <a:pt x="286184" y="101259"/>
                  <a:pt x="296956" y="90487"/>
                </a:cubicBezTo>
                <a:cubicBezTo>
                  <a:pt x="303071" y="84372"/>
                  <a:pt x="312832" y="82947"/>
                  <a:pt x="320769" y="80962"/>
                </a:cubicBezTo>
                <a:cubicBezTo>
                  <a:pt x="327119" y="81756"/>
                  <a:pt x="334576" y="79674"/>
                  <a:pt x="339819" y="83344"/>
                </a:cubicBezTo>
                <a:cubicBezTo>
                  <a:pt x="339820" y="83345"/>
                  <a:pt x="345771" y="101203"/>
                  <a:pt x="346962" y="104775"/>
                </a:cubicBezTo>
                <a:lnTo>
                  <a:pt x="349344" y="111919"/>
                </a:lnTo>
                <a:cubicBezTo>
                  <a:pt x="349368" y="112064"/>
                  <a:pt x="351638" y="130265"/>
                  <a:pt x="354106" y="133350"/>
                </a:cubicBezTo>
                <a:cubicBezTo>
                  <a:pt x="355894" y="135585"/>
                  <a:pt x="358869" y="136525"/>
                  <a:pt x="361250" y="138112"/>
                </a:cubicBezTo>
                <a:cubicBezTo>
                  <a:pt x="362044" y="140493"/>
                  <a:pt x="363986" y="142771"/>
                  <a:pt x="363631" y="145256"/>
                </a:cubicBezTo>
                <a:cubicBezTo>
                  <a:pt x="361891" y="157435"/>
                  <a:pt x="356840" y="155187"/>
                  <a:pt x="346962" y="157162"/>
                </a:cubicBezTo>
                <a:cubicBezTo>
                  <a:pt x="352049" y="172419"/>
                  <a:pt x="345203" y="159544"/>
                  <a:pt x="356487" y="159544"/>
                </a:cubicBezTo>
                <a:cubicBezTo>
                  <a:pt x="361507" y="159544"/>
                  <a:pt x="366012" y="162719"/>
                  <a:pt x="370775" y="164306"/>
                </a:cubicBezTo>
                <a:lnTo>
                  <a:pt x="377919" y="166687"/>
                </a:lnTo>
                <a:cubicBezTo>
                  <a:pt x="389190" y="177959"/>
                  <a:pt x="380238" y="171649"/>
                  <a:pt x="396969" y="176212"/>
                </a:cubicBezTo>
                <a:cubicBezTo>
                  <a:pt x="401812" y="177533"/>
                  <a:pt x="411256" y="180975"/>
                  <a:pt x="411256" y="180975"/>
                </a:cubicBezTo>
                <a:cubicBezTo>
                  <a:pt x="412050" y="183356"/>
                  <a:pt x="413637" y="185609"/>
                  <a:pt x="413637" y="188119"/>
                </a:cubicBezTo>
                <a:cubicBezTo>
                  <a:pt x="413637" y="190629"/>
                  <a:pt x="412378" y="193017"/>
                  <a:pt x="411256" y="195262"/>
                </a:cubicBezTo>
                <a:cubicBezTo>
                  <a:pt x="406821" y="204132"/>
                  <a:pt x="405934" y="201649"/>
                  <a:pt x="399350" y="209550"/>
                </a:cubicBezTo>
                <a:cubicBezTo>
                  <a:pt x="397518" y="211749"/>
                  <a:pt x="396175" y="214313"/>
                  <a:pt x="394587" y="216694"/>
                </a:cubicBezTo>
                <a:cubicBezTo>
                  <a:pt x="391584" y="240720"/>
                  <a:pt x="394229" y="229677"/>
                  <a:pt x="387444" y="250031"/>
                </a:cubicBezTo>
                <a:lnTo>
                  <a:pt x="385062" y="257175"/>
                </a:lnTo>
                <a:cubicBezTo>
                  <a:pt x="384268" y="262731"/>
                  <a:pt x="383943" y="268375"/>
                  <a:pt x="382681" y="273844"/>
                </a:cubicBezTo>
                <a:cubicBezTo>
                  <a:pt x="381552" y="278735"/>
                  <a:pt x="377919" y="288131"/>
                  <a:pt x="377919" y="288131"/>
                </a:cubicBezTo>
                <a:cubicBezTo>
                  <a:pt x="378713" y="290512"/>
                  <a:pt x="379887" y="292799"/>
                  <a:pt x="380300" y="295275"/>
                </a:cubicBezTo>
                <a:cubicBezTo>
                  <a:pt x="381482" y="302365"/>
                  <a:pt x="380938" y="309733"/>
                  <a:pt x="382681" y="316706"/>
                </a:cubicBezTo>
                <a:cubicBezTo>
                  <a:pt x="383375" y="319483"/>
                  <a:pt x="385856" y="321469"/>
                  <a:pt x="387444" y="323850"/>
                </a:cubicBezTo>
                <a:cubicBezTo>
                  <a:pt x="390378" y="350262"/>
                  <a:pt x="387553" y="338468"/>
                  <a:pt x="394587" y="359569"/>
                </a:cubicBezTo>
                <a:cubicBezTo>
                  <a:pt x="395381" y="361950"/>
                  <a:pt x="395577" y="364624"/>
                  <a:pt x="396969" y="366712"/>
                </a:cubicBezTo>
                <a:cubicBezTo>
                  <a:pt x="398556" y="369093"/>
                  <a:pt x="400451" y="371296"/>
                  <a:pt x="401731" y="373856"/>
                </a:cubicBezTo>
                <a:cubicBezTo>
                  <a:pt x="402853" y="376101"/>
                  <a:pt x="402337" y="379225"/>
                  <a:pt x="404112" y="381000"/>
                </a:cubicBezTo>
                <a:cubicBezTo>
                  <a:pt x="405887" y="382775"/>
                  <a:pt x="408875" y="382587"/>
                  <a:pt x="411256" y="383381"/>
                </a:cubicBezTo>
                <a:cubicBezTo>
                  <a:pt x="421578" y="379941"/>
                  <a:pt x="423285" y="378230"/>
                  <a:pt x="437450" y="383381"/>
                </a:cubicBezTo>
                <a:cubicBezTo>
                  <a:pt x="440615" y="384532"/>
                  <a:pt x="442007" y="388369"/>
                  <a:pt x="444594" y="390525"/>
                </a:cubicBezTo>
                <a:cubicBezTo>
                  <a:pt x="446792" y="392357"/>
                  <a:pt x="449356" y="393700"/>
                  <a:pt x="451737" y="395287"/>
                </a:cubicBezTo>
                <a:cubicBezTo>
                  <a:pt x="454912" y="394493"/>
                  <a:pt x="458539" y="394721"/>
                  <a:pt x="461262" y="392906"/>
                </a:cubicBezTo>
                <a:cubicBezTo>
                  <a:pt x="463643" y="391318"/>
                  <a:pt x="463289" y="386604"/>
                  <a:pt x="466025" y="385762"/>
                </a:cubicBezTo>
                <a:cubicBezTo>
                  <a:pt x="474405" y="383184"/>
                  <a:pt x="483500" y="384299"/>
                  <a:pt x="492219" y="383381"/>
                </a:cubicBezTo>
                <a:cubicBezTo>
                  <a:pt x="498583" y="382711"/>
                  <a:pt x="504919" y="381794"/>
                  <a:pt x="511269" y="381000"/>
                </a:cubicBezTo>
                <a:cubicBezTo>
                  <a:pt x="512856" y="377825"/>
                  <a:pt x="514785" y="374799"/>
                  <a:pt x="516031" y="371475"/>
                </a:cubicBezTo>
                <a:cubicBezTo>
                  <a:pt x="517180" y="368411"/>
                  <a:pt x="516368" y="364506"/>
                  <a:pt x="518412" y="361950"/>
                </a:cubicBezTo>
                <a:cubicBezTo>
                  <a:pt x="519980" y="359990"/>
                  <a:pt x="523175" y="360363"/>
                  <a:pt x="525556" y="359569"/>
                </a:cubicBezTo>
                <a:cubicBezTo>
                  <a:pt x="527937" y="357981"/>
                  <a:pt x="531183" y="357233"/>
                  <a:pt x="532700" y="354806"/>
                </a:cubicBezTo>
                <a:cubicBezTo>
                  <a:pt x="545799" y="333847"/>
                  <a:pt x="531483" y="347715"/>
                  <a:pt x="539844" y="330994"/>
                </a:cubicBezTo>
                <a:cubicBezTo>
                  <a:pt x="542404" y="325874"/>
                  <a:pt x="543939" y="318516"/>
                  <a:pt x="549369" y="316706"/>
                </a:cubicBezTo>
                <a:cubicBezTo>
                  <a:pt x="575728" y="307920"/>
                  <a:pt x="558646" y="312257"/>
                  <a:pt x="601756" y="309562"/>
                </a:cubicBezTo>
                <a:cubicBezTo>
                  <a:pt x="610487" y="310356"/>
                  <a:pt x="619633" y="309172"/>
                  <a:pt x="627950" y="311944"/>
                </a:cubicBezTo>
                <a:cubicBezTo>
                  <a:pt x="630331" y="312738"/>
                  <a:pt x="630608" y="316593"/>
                  <a:pt x="630331" y="319087"/>
                </a:cubicBezTo>
                <a:cubicBezTo>
                  <a:pt x="629197" y="329291"/>
                  <a:pt x="625769" y="333074"/>
                  <a:pt x="620806" y="340519"/>
                </a:cubicBezTo>
                <a:cubicBezTo>
                  <a:pt x="620245" y="342761"/>
                  <a:pt x="617597" y="354391"/>
                  <a:pt x="616044" y="357187"/>
                </a:cubicBezTo>
                <a:cubicBezTo>
                  <a:pt x="613264" y="362191"/>
                  <a:pt x="608329" y="366045"/>
                  <a:pt x="606519" y="371475"/>
                </a:cubicBezTo>
                <a:cubicBezTo>
                  <a:pt x="605914" y="373289"/>
                  <a:pt x="601654" y="390243"/>
                  <a:pt x="596994" y="392906"/>
                </a:cubicBezTo>
                <a:cubicBezTo>
                  <a:pt x="593480" y="394914"/>
                  <a:pt x="589014" y="394305"/>
                  <a:pt x="585087" y="395287"/>
                </a:cubicBezTo>
                <a:cubicBezTo>
                  <a:pt x="582652" y="395896"/>
                  <a:pt x="580325" y="396875"/>
                  <a:pt x="577944" y="397669"/>
                </a:cubicBezTo>
                <a:cubicBezTo>
                  <a:pt x="569143" y="410867"/>
                  <a:pt x="578216" y="400427"/>
                  <a:pt x="566037" y="407194"/>
                </a:cubicBezTo>
                <a:cubicBezTo>
                  <a:pt x="538566" y="422457"/>
                  <a:pt x="566190" y="415516"/>
                  <a:pt x="523175" y="419100"/>
                </a:cubicBezTo>
                <a:cubicBezTo>
                  <a:pt x="521587" y="421481"/>
                  <a:pt x="518882" y="423421"/>
                  <a:pt x="518412" y="426244"/>
                </a:cubicBezTo>
                <a:cubicBezTo>
                  <a:pt x="517664" y="430730"/>
                  <a:pt x="524003" y="437424"/>
                  <a:pt x="525556" y="440531"/>
                </a:cubicBezTo>
                <a:cubicBezTo>
                  <a:pt x="526678" y="442776"/>
                  <a:pt x="527143" y="445294"/>
                  <a:pt x="527937" y="447675"/>
                </a:cubicBezTo>
                <a:cubicBezTo>
                  <a:pt x="526742" y="452454"/>
                  <a:pt x="525727" y="461055"/>
                  <a:pt x="520794" y="464344"/>
                </a:cubicBezTo>
                <a:cubicBezTo>
                  <a:pt x="518071" y="466159"/>
                  <a:pt x="514416" y="465826"/>
                  <a:pt x="511269" y="466725"/>
                </a:cubicBezTo>
                <a:cubicBezTo>
                  <a:pt x="487356" y="473557"/>
                  <a:pt x="524376" y="464044"/>
                  <a:pt x="494600" y="471487"/>
                </a:cubicBezTo>
                <a:cubicBezTo>
                  <a:pt x="493012" y="473868"/>
                  <a:pt x="491861" y="476607"/>
                  <a:pt x="489837" y="478631"/>
                </a:cubicBezTo>
                <a:cubicBezTo>
                  <a:pt x="487813" y="480655"/>
                  <a:pt x="484211" y="480967"/>
                  <a:pt x="482694" y="483394"/>
                </a:cubicBezTo>
                <a:cubicBezTo>
                  <a:pt x="480033" y="487651"/>
                  <a:pt x="479519" y="492919"/>
                  <a:pt x="477931" y="497681"/>
                </a:cubicBezTo>
                <a:cubicBezTo>
                  <a:pt x="477137" y="500062"/>
                  <a:pt x="477931" y="504031"/>
                  <a:pt x="475550" y="504825"/>
                </a:cubicBezTo>
                <a:lnTo>
                  <a:pt x="468406" y="507206"/>
                </a:lnTo>
                <a:cubicBezTo>
                  <a:pt x="455710" y="488159"/>
                  <a:pt x="472372" y="511171"/>
                  <a:pt x="456500" y="495300"/>
                </a:cubicBezTo>
                <a:cubicBezTo>
                  <a:pt x="440622" y="479423"/>
                  <a:pt x="463644" y="496094"/>
                  <a:pt x="444594" y="483394"/>
                </a:cubicBezTo>
                <a:cubicBezTo>
                  <a:pt x="443800" y="481013"/>
                  <a:pt x="443780" y="478210"/>
                  <a:pt x="442212" y="476250"/>
                </a:cubicBezTo>
                <a:cubicBezTo>
                  <a:pt x="440424" y="474015"/>
                  <a:pt x="437093" y="473511"/>
                  <a:pt x="435069" y="471487"/>
                </a:cubicBezTo>
                <a:cubicBezTo>
                  <a:pt x="433045" y="469463"/>
                  <a:pt x="431894" y="466725"/>
                  <a:pt x="430306" y="464344"/>
                </a:cubicBezTo>
                <a:cubicBezTo>
                  <a:pt x="420781" y="465138"/>
                  <a:pt x="411159" y="465154"/>
                  <a:pt x="401731" y="466725"/>
                </a:cubicBezTo>
                <a:cubicBezTo>
                  <a:pt x="396779" y="467550"/>
                  <a:pt x="392314" y="470269"/>
                  <a:pt x="387444" y="471487"/>
                </a:cubicBezTo>
                <a:lnTo>
                  <a:pt x="377919" y="473869"/>
                </a:lnTo>
                <a:cubicBezTo>
                  <a:pt x="367600" y="473075"/>
                  <a:pt x="357154" y="473286"/>
                  <a:pt x="346962" y="471487"/>
                </a:cubicBezTo>
                <a:cubicBezTo>
                  <a:pt x="340504" y="470347"/>
                  <a:pt x="335854" y="464742"/>
                  <a:pt x="330294" y="461962"/>
                </a:cubicBezTo>
                <a:cubicBezTo>
                  <a:pt x="326490" y="460060"/>
                  <a:pt x="317183" y="458216"/>
                  <a:pt x="313625" y="457200"/>
                </a:cubicBezTo>
                <a:cubicBezTo>
                  <a:pt x="311211" y="456510"/>
                  <a:pt x="308862" y="455613"/>
                  <a:pt x="306481" y="454819"/>
                </a:cubicBezTo>
                <a:cubicBezTo>
                  <a:pt x="304100" y="453231"/>
                  <a:pt x="301361" y="452080"/>
                  <a:pt x="299337" y="450056"/>
                </a:cubicBezTo>
                <a:cubicBezTo>
                  <a:pt x="297313" y="448032"/>
                  <a:pt x="296729" y="444797"/>
                  <a:pt x="294575" y="442912"/>
                </a:cubicBezTo>
                <a:cubicBezTo>
                  <a:pt x="290267" y="439143"/>
                  <a:pt x="285050" y="436562"/>
                  <a:pt x="280287" y="433387"/>
                </a:cubicBezTo>
                <a:cubicBezTo>
                  <a:pt x="271055" y="427232"/>
                  <a:pt x="275859" y="429530"/>
                  <a:pt x="266000" y="426244"/>
                </a:cubicBezTo>
                <a:cubicBezTo>
                  <a:pt x="262105" y="414560"/>
                  <a:pt x="265169" y="411052"/>
                  <a:pt x="254094" y="409575"/>
                </a:cubicBezTo>
                <a:cubicBezTo>
                  <a:pt x="244620" y="408312"/>
                  <a:pt x="235044" y="407988"/>
                  <a:pt x="225519" y="407194"/>
                </a:cubicBezTo>
                <a:cubicBezTo>
                  <a:pt x="223582" y="401386"/>
                  <a:pt x="222989" y="397520"/>
                  <a:pt x="218375" y="392906"/>
                </a:cubicBezTo>
                <a:cubicBezTo>
                  <a:pt x="216351" y="390882"/>
                  <a:pt x="213612" y="389731"/>
                  <a:pt x="211231" y="388144"/>
                </a:cubicBezTo>
                <a:cubicBezTo>
                  <a:pt x="208735" y="380654"/>
                  <a:pt x="209351" y="378952"/>
                  <a:pt x="201706" y="373856"/>
                </a:cubicBezTo>
                <a:cubicBezTo>
                  <a:pt x="199617" y="372464"/>
                  <a:pt x="196943" y="372269"/>
                  <a:pt x="194562" y="371475"/>
                </a:cubicBezTo>
                <a:cubicBezTo>
                  <a:pt x="192181" y="369887"/>
                  <a:pt x="189443" y="368736"/>
                  <a:pt x="187419" y="366712"/>
                </a:cubicBezTo>
                <a:cubicBezTo>
                  <a:pt x="182801" y="362094"/>
                  <a:pt x="182212" y="358237"/>
                  <a:pt x="180275" y="352425"/>
                </a:cubicBezTo>
                <a:cubicBezTo>
                  <a:pt x="181069" y="341312"/>
                  <a:pt x="181426" y="330160"/>
                  <a:pt x="182656" y="319087"/>
                </a:cubicBezTo>
                <a:cubicBezTo>
                  <a:pt x="184400" y="303390"/>
                  <a:pt x="187027" y="315533"/>
                  <a:pt x="182656" y="302419"/>
                </a:cubicBezTo>
                <a:cubicBezTo>
                  <a:pt x="181862" y="297656"/>
                  <a:pt x="181322" y="292844"/>
                  <a:pt x="180275" y="288131"/>
                </a:cubicBezTo>
                <a:cubicBezTo>
                  <a:pt x="179731" y="285681"/>
                  <a:pt x="179669" y="282762"/>
                  <a:pt x="177894" y="280987"/>
                </a:cubicBezTo>
                <a:cubicBezTo>
                  <a:pt x="173847" y="276940"/>
                  <a:pt x="163606" y="271462"/>
                  <a:pt x="163606" y="271462"/>
                </a:cubicBezTo>
                <a:cubicBezTo>
                  <a:pt x="162019" y="269081"/>
                  <a:pt x="159341" y="267137"/>
                  <a:pt x="158844" y="264319"/>
                </a:cubicBezTo>
                <a:cubicBezTo>
                  <a:pt x="156908" y="253348"/>
                  <a:pt x="157764" y="242046"/>
                  <a:pt x="156462" y="230981"/>
                </a:cubicBezTo>
                <a:cubicBezTo>
                  <a:pt x="156169" y="228488"/>
                  <a:pt x="155473" y="225926"/>
                  <a:pt x="154081" y="223837"/>
                </a:cubicBezTo>
                <a:cubicBezTo>
                  <a:pt x="149606" y="217125"/>
                  <a:pt x="138323" y="210951"/>
                  <a:pt x="132650" y="207169"/>
                </a:cubicBezTo>
                <a:lnTo>
                  <a:pt x="125506" y="202406"/>
                </a:lnTo>
                <a:cubicBezTo>
                  <a:pt x="117723" y="179052"/>
                  <a:pt x="130342" y="212040"/>
                  <a:pt x="115981" y="190500"/>
                </a:cubicBezTo>
                <a:cubicBezTo>
                  <a:pt x="114166" y="187777"/>
                  <a:pt x="114138" y="184203"/>
                  <a:pt x="113600" y="180975"/>
                </a:cubicBezTo>
                <a:cubicBezTo>
                  <a:pt x="112548" y="174663"/>
                  <a:pt x="112560" y="168182"/>
                  <a:pt x="111219" y="161925"/>
                </a:cubicBezTo>
                <a:cubicBezTo>
                  <a:pt x="110167" y="157016"/>
                  <a:pt x="108044" y="152400"/>
                  <a:pt x="106456" y="147637"/>
                </a:cubicBezTo>
                <a:cubicBezTo>
                  <a:pt x="105662" y="145256"/>
                  <a:pt x="106456" y="141288"/>
                  <a:pt x="104075" y="140494"/>
                </a:cubicBezTo>
                <a:lnTo>
                  <a:pt x="96931" y="138112"/>
                </a:lnTo>
                <a:cubicBezTo>
                  <a:pt x="94994" y="132301"/>
                  <a:pt x="94404" y="128442"/>
                  <a:pt x="89787" y="123825"/>
                </a:cubicBezTo>
                <a:cubicBezTo>
                  <a:pt x="87763" y="121801"/>
                  <a:pt x="85025" y="120650"/>
                  <a:pt x="82644" y="119062"/>
                </a:cubicBezTo>
                <a:cubicBezTo>
                  <a:pt x="76442" y="100464"/>
                  <a:pt x="82706" y="121172"/>
                  <a:pt x="77881" y="80962"/>
                </a:cubicBezTo>
                <a:cubicBezTo>
                  <a:pt x="75297" y="59423"/>
                  <a:pt x="80369" y="54821"/>
                  <a:pt x="65975" y="47625"/>
                </a:cubicBezTo>
                <a:cubicBezTo>
                  <a:pt x="63730" y="46503"/>
                  <a:pt x="61307" y="45657"/>
                  <a:pt x="58831" y="45244"/>
                </a:cubicBezTo>
                <a:cubicBezTo>
                  <a:pt x="56482" y="44853"/>
                  <a:pt x="49703" y="33337"/>
                  <a:pt x="46925" y="33337"/>
                </a:cubicBezTo>
                <a:close/>
              </a:path>
            </a:pathLst>
          </a:custGeom>
          <a:solidFill>
            <a:srgbClr val="FAB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76" name="Rechteck 11">
            <a:extLst>
              <a:ext uri="{FF2B5EF4-FFF2-40B4-BE49-F238E27FC236}">
                <a16:creationId xmlns:a16="http://schemas.microsoft.com/office/drawing/2014/main" xmlns="" id="{681E4430-5399-4803-BE9E-317FECA73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965" y="2791961"/>
            <a:ext cx="7697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1200" dirty="0"/>
              <a:t>Mexiko</a:t>
            </a:r>
            <a:endParaRPr lang="de-DE" altLang="de-DE" sz="1200" dirty="0">
              <a:latin typeface="Tahoma" panose="020B0604030504040204" pitchFamily="34" charset="0"/>
            </a:endParaRPr>
          </a:p>
        </p:txBody>
      </p:sp>
      <p:sp>
        <p:nvSpPr>
          <p:cNvPr id="14" name="Rectangle 36">
            <a:extLst>
              <a:ext uri="{FF2B5EF4-FFF2-40B4-BE49-F238E27FC236}">
                <a16:creationId xmlns:a16="http://schemas.microsoft.com/office/drawing/2014/main" xmlns="" id="{968171E0-AAA3-4E81-88E4-256F29F42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284511"/>
            <a:ext cx="8642350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de-DE" altLang="de-DE" sz="120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	Mexiko	Deutschland</a:t>
            </a:r>
          </a:p>
          <a:p>
            <a:pPr eaLnBrk="1" hangingPunct="1">
              <a:lnSpc>
                <a:spcPct val="120000"/>
              </a:lnSpc>
            </a:pPr>
            <a:endParaRPr lang="de-DE" altLang="de-DE" sz="120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Fläche in km²</a:t>
            </a:r>
            <a:r>
              <a:rPr lang="de-DE" altLang="de-DE" sz="1200" b="0" dirty="0"/>
              <a:t>	1.964.375	357.022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Bevölkerung in Millionen </a:t>
            </a:r>
            <a:r>
              <a:rPr lang="de-DE" altLang="de-DE" sz="1200" b="0" dirty="0"/>
              <a:t>	124,6	80,6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Bevölkerungsdichte in Einwohner/km²	</a:t>
            </a:r>
            <a:r>
              <a:rPr lang="de-DE" altLang="de-DE" sz="1200" b="0" dirty="0"/>
              <a:t>63,4	226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Säuglingssterblichkeit in %	</a:t>
            </a:r>
            <a:r>
              <a:rPr lang="de-DE" altLang="de-DE" sz="1200" b="0" dirty="0"/>
              <a:t>1,7	0,3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Lebenserwartung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Männer	73,3	79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Frauen	79	83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Analphabetenrate in % 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Männer	4,5	&lt; 1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Frauen	6,5	&lt; 1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Bruttoinlandsprodukt in Dollar/Kopf</a:t>
            </a:r>
            <a:r>
              <a:rPr lang="de-DE" altLang="de-DE" sz="1200" b="0" dirty="0"/>
              <a:t>	19.500	50.200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800" b="0" dirty="0"/>
              <a:t> </a:t>
            </a:r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800" b="0" dirty="0"/>
              <a:t>Quelle: CIA World </a:t>
            </a:r>
            <a:r>
              <a:rPr lang="de-DE" altLang="de-DE" sz="800" b="0" dirty="0" err="1"/>
              <a:t>Factbook</a:t>
            </a:r>
            <a:r>
              <a:rPr lang="de-DE" altLang="de-DE" sz="800" b="0" dirty="0"/>
              <a:t> (2018)</a:t>
            </a:r>
            <a:r>
              <a:rPr lang="de-DE" altLang="de-DE" sz="800" dirty="0"/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2DCDCF75-C18A-4DD6-AF3D-1E195D365F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8643996" cy="5545138"/>
          </a:xfrm>
          <a:prstGeom prst="rect">
            <a:avLst/>
          </a:prstGeom>
        </p:spPr>
      </p:pic>
      <p:sp>
        <p:nvSpPr>
          <p:cNvPr id="47107" name="Rechteck 5">
            <a:extLst>
              <a:ext uri="{FF2B5EF4-FFF2-40B4-BE49-F238E27FC236}">
                <a16:creationId xmlns:a16="http://schemas.microsoft.com/office/drawing/2014/main" xmlns="" id="{23DF8E4A-19C3-41EF-AA33-E4ABD84C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309" y="2909813"/>
            <a:ext cx="59404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Bank für Kirche und Diakonie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IBAN: DE10 1006 1006 0500 5005 00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BIC: GENODED1KDB</a:t>
            </a:r>
          </a:p>
        </p:txBody>
      </p:sp>
      <p:sp>
        <p:nvSpPr>
          <p:cNvPr id="47108" name="Rectangle 8">
            <a:extLst>
              <a:ext uri="{FF2B5EF4-FFF2-40B4-BE49-F238E27FC236}">
                <a16:creationId xmlns:a16="http://schemas.microsoft.com/office/drawing/2014/main" xmlns="" id="{C268FC0F-2711-4F56-B37A-062F90AE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309" y="440668"/>
            <a:ext cx="4213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4000" dirty="0">
                <a:solidFill>
                  <a:schemeClr val="accent3"/>
                </a:solidFill>
              </a:rPr>
              <a:t>Spendenkonto</a:t>
            </a:r>
          </a:p>
        </p:txBody>
      </p:sp>
    </p:spTree>
    <p:extLst>
      <p:ext uri="{BB962C8B-B14F-4D97-AF65-F5344CB8AC3E}">
        <p14:creationId xmlns:p14="http://schemas.microsoft.com/office/powerpoint/2010/main" val="29655120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2">
            <a:extLst>
              <a:ext uri="{FF2B5EF4-FFF2-40B4-BE49-F238E27FC236}">
                <a16:creationId xmlns:a16="http://schemas.microsoft.com/office/drawing/2014/main" xmlns="" id="{F7027271-0484-4BB4-846E-32BD90D2C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Viele der in Mexiko lebenden indigenen Völker leiden unter Armut. Oft leben sie isoliert in abgelegenen Bergregionen. So auch das Volk der Mixe im Bundesstaat Oaxaca.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3D42B068-28A9-4268-83D3-AFD7EC225D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549" y="260350"/>
            <a:ext cx="4248014" cy="554532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EB07BFDF-E27E-485F-BE57-5FEFCBCF22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40" y="260350"/>
            <a:ext cx="4248012" cy="555389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xmlns="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9753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Mit Workshops zu ökologischer Landwirtschaft und dem Anbau von Obst und Gemüse unterstützt die Organisation </a:t>
            </a:r>
            <a:r>
              <a:rPr lang="de-DE" b="0" dirty="0" err="1"/>
              <a:t>Sermixe</a:t>
            </a:r>
            <a:r>
              <a:rPr lang="de-DE" b="0" dirty="0"/>
              <a:t> eine nachhaltige Entwicklung der Region.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35ADEEBC-7716-4997-92FB-2B73F3C11C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4249738" cy="270299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3BAE0165-2547-4690-AC36-B95699069E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6860" y="257696"/>
            <a:ext cx="4242635" cy="554779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5E579140-0403-467B-89F8-5BFF4730A9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377" y="3105150"/>
            <a:ext cx="4249736" cy="271734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hteck 2">
            <a:extLst>
              <a:ext uri="{FF2B5EF4-FFF2-40B4-BE49-F238E27FC236}">
                <a16:creationId xmlns:a16="http://schemas.microsoft.com/office/drawing/2014/main" xmlns="" id="{242B2A5A-2D11-4DF4-B462-FE070F39A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5975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In aller Frühe macht sich Florencio Martínez auf den Weg. Der Trampelpfad führt bergauf, bergab durch Wälder und Maisfelder. Flach ist es in Santa Maria </a:t>
            </a:r>
            <a:r>
              <a:rPr lang="de-DE" b="0" dirty="0" err="1"/>
              <a:t>Yacochi</a:t>
            </a:r>
            <a:r>
              <a:rPr lang="de-DE" b="0" dirty="0"/>
              <a:t> nie.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9CF3F7A1-6965-486B-A1A5-CB20FBBD1A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4" y="260350"/>
            <a:ext cx="4249739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056DC011-C942-4F6D-9114-DEC15CDE64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0350"/>
            <a:ext cx="4249737" cy="556057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hteck 2">
            <a:extLst>
              <a:ext uri="{FF2B5EF4-FFF2-40B4-BE49-F238E27FC236}">
                <a16:creationId xmlns:a16="http://schemas.microsoft.com/office/drawing/2014/main" xmlns="" id="{1F1B9265-4FBF-4D78-B232-4B6F5ACDA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9753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Von den spanischen Eroberern aus dem Tiefland in immer unwirtlichere Gegenden ab-gedrängt, herrscht bei den Mixe ein ewiger Kampf gegen Erosion und Unfruchtbarkeit. </a:t>
            </a:r>
          </a:p>
        </p:txBody>
      </p:sp>
      <p:sp>
        <p:nvSpPr>
          <p:cNvPr id="15363" name="Grafik 3">
            <a:extLst>
              <a:ext uri="{FF2B5EF4-FFF2-40B4-BE49-F238E27FC236}">
                <a16:creationId xmlns:a16="http://schemas.microsoft.com/office/drawing/2014/main" xmlns="" id="{6013A331-3A1F-4F68-8389-3732BDFED732}"/>
              </a:ext>
            </a:extLst>
          </p:cNvPr>
          <p:cNvSpPr>
            <a:spLocks noChangeAspect="1"/>
          </p:cNvSpPr>
          <p:nvPr/>
        </p:nvSpPr>
        <p:spPr bwMode="auto">
          <a:xfrm>
            <a:off x="4643438" y="3105150"/>
            <a:ext cx="42799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5364" name="Grafik 4">
            <a:extLst>
              <a:ext uri="{FF2B5EF4-FFF2-40B4-BE49-F238E27FC236}">
                <a16:creationId xmlns:a16="http://schemas.microsoft.com/office/drawing/2014/main" xmlns="" id="{CC93F7CA-D3F0-4148-B5B1-6207F3390D62}"/>
              </a:ext>
            </a:extLst>
          </p:cNvPr>
          <p:cNvSpPr>
            <a:spLocks noChangeAspect="1"/>
          </p:cNvSpPr>
          <p:nvPr/>
        </p:nvSpPr>
        <p:spPr bwMode="auto">
          <a:xfrm>
            <a:off x="261938" y="260350"/>
            <a:ext cx="423862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E009DC7B-FE65-4E64-A8DA-5B8902BC24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7" y="255279"/>
            <a:ext cx="4242985" cy="269962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A1DBEC95-5286-4F13-BB79-3AFA72EAC3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854" y="260351"/>
            <a:ext cx="4255709" cy="269455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6CE6427F-ECAC-4A38-88E8-339DB98C08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3103221"/>
            <a:ext cx="4255709" cy="272093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ABB6CC72-4810-4054-AF0C-CB5298EC1EE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5613" y="3103222"/>
            <a:ext cx="4236449" cy="272093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:a16="http://schemas.microsoft.com/office/drawing/2014/main" xmlns="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5615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Diesem Kampf war Martínez nicht gewachsen. Missernten trieben ihn in die Schulden-falle. Er konnte seine Familie kaum noch ernähren und verdingte sich als Taxifahrer. </a:t>
            </a:r>
            <a:endParaRPr lang="de-DE" alt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4ECD4D0B-0D10-4BD8-8E82-689C35A52B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3" y="260350"/>
            <a:ext cx="8642351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5">
            <a:extLst>
              <a:ext uri="{FF2B5EF4-FFF2-40B4-BE49-F238E27FC236}">
                <a16:creationId xmlns:a16="http://schemas.microsoft.com/office/drawing/2014/main" xmlns="" id="{08D9AFF3-AF21-49F9-A29A-C2D051BD2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4400" b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hteck 2">
            <a:extLst>
              <a:ext uri="{FF2B5EF4-FFF2-40B4-BE49-F238E27FC236}">
                <a16:creationId xmlns:a16="http://schemas.microsoft.com/office/drawing/2014/main" xmlns="" id="{388F461C-DA00-491B-BB60-FD6271D11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101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Vielen Männern im Ort ging es wie ihm. Weil der ausgelaugte Boden nichts hergab, wanderten sie ab. Die einst gehegte und geschätzte „Mutter Erde“ wurde vernachlässigt. </a:t>
            </a:r>
          </a:p>
          <a:p>
            <a:endParaRPr lang="de-DE" altLang="de-DE" b="0" dirty="0"/>
          </a:p>
          <a:p>
            <a:pPr eaLnBrk="1" hangingPunct="1">
              <a:lnSpc>
                <a:spcPct val="110000"/>
              </a:lnSpc>
            </a:pPr>
            <a:endParaRPr lang="de-DE" alt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4DF57442-522A-466B-911F-07881845B2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2052638" cy="269790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BF011364-1AA0-46B3-BAAE-A26F4086F1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136"/>
          <a:stretch/>
        </p:blipFill>
        <p:spPr>
          <a:xfrm>
            <a:off x="2447764" y="260349"/>
            <a:ext cx="6445411" cy="554513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50866CE3-4914-437E-BC5B-94C744A22E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3107584"/>
            <a:ext cx="2052638" cy="26979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hteck 2">
            <a:extLst>
              <a:ext uri="{FF2B5EF4-FFF2-40B4-BE49-F238E27FC236}">
                <a16:creationId xmlns:a16="http://schemas.microsoft.com/office/drawing/2014/main" xmlns="" id="{9A99BB36-6687-455D-A0A2-C8CA582D2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6153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Bis Sara Francisco von </a:t>
            </a:r>
            <a:r>
              <a:rPr lang="de-DE" b="0" dirty="0" err="1"/>
              <a:t>Sermixe</a:t>
            </a:r>
            <a:r>
              <a:rPr lang="de-DE" b="0" dirty="0"/>
              <a:t> im Dorf auftauchte. Jetzt wachsen Erdbeeren und Tomatenstauden in und um Martínez‘ Gewächshaus, und er hat 300 Bäume gepflanzt.</a:t>
            </a:r>
          </a:p>
          <a:p>
            <a:endParaRPr lang="de-DE" b="0" dirty="0"/>
          </a:p>
          <a:p>
            <a:r>
              <a:rPr lang="de-DE" b="0" dirty="0"/>
              <a:t>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CE787D27-6355-4AB9-B237-1EC47EED24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0350"/>
            <a:ext cx="4249737" cy="269728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877F19BD-B4C1-475A-B9CB-AFCE581CC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4249738" cy="554532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8FAE95DB-C1F7-4BA9-B463-85D8EFFC4B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3105149"/>
            <a:ext cx="4252788" cy="269728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560</Words>
  <Application>Microsoft Office PowerPoint</Application>
  <PresentationFormat>Bildschirmpräsentation (4:3)</PresentationFormat>
  <Paragraphs>88</Paragraphs>
  <Slides>20</Slides>
  <Notes>20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1_Standarddesign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- Bioanbau hilft gegen Bodenerosion</dc:title>
  <dc:creator>BfdW</dc:creator>
  <cp:lastModifiedBy>thorsten.lichtblau</cp:lastModifiedBy>
  <cp:revision>880</cp:revision>
  <dcterms:created xsi:type="dcterms:W3CDTF">2005-03-02T11:53:12Z</dcterms:created>
  <dcterms:modified xsi:type="dcterms:W3CDTF">2018-07-10T08:35:47Z</dcterms:modified>
</cp:coreProperties>
</file>