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379" r:id="rId2"/>
    <p:sldId id="390" r:id="rId3"/>
    <p:sldId id="391" r:id="rId4"/>
    <p:sldId id="370" r:id="rId5"/>
    <p:sldId id="392" r:id="rId6"/>
    <p:sldId id="385" r:id="rId7"/>
    <p:sldId id="354" r:id="rId8"/>
    <p:sldId id="334" r:id="rId9"/>
    <p:sldId id="382" r:id="rId10"/>
    <p:sldId id="376" r:id="rId11"/>
    <p:sldId id="330" r:id="rId12"/>
    <p:sldId id="386" r:id="rId13"/>
    <p:sldId id="320" r:id="rId14"/>
    <p:sldId id="400" r:id="rId15"/>
    <p:sldId id="360" r:id="rId16"/>
    <p:sldId id="384" r:id="rId17"/>
    <p:sldId id="326" r:id="rId18"/>
    <p:sldId id="317" r:id="rId19"/>
    <p:sldId id="375" r:id="rId20"/>
    <p:sldId id="399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9827" autoAdjust="0"/>
  </p:normalViewPr>
  <p:slideViewPr>
    <p:cSldViewPr showGuides="1">
      <p:cViewPr>
        <p:scale>
          <a:sx n="122" d="100"/>
          <a:sy n="122" d="100"/>
        </p:scale>
        <p:origin x="-1236" y="-42"/>
      </p:cViewPr>
      <p:guideLst>
        <p:guide orient="horz" pos="164"/>
        <p:guide orient="horz" pos="4156"/>
        <p:guide orient="horz" pos="1956"/>
        <p:guide orient="horz" pos="3793"/>
        <p:guide orient="horz" pos="1865"/>
        <p:guide orient="horz" pos="3657"/>
        <p:guide orient="horz" pos="799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=""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=""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=""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=""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=""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=""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=""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136216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=""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=""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=""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="" xmlns:a16="http://schemas.microsoft.com/office/drawing/2014/main" id="{8367DD8D-9DEC-41CC-B045-730A8DAD9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FFC0DB-D455-4B25-8206-B06A07CED197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="" xmlns:a16="http://schemas.microsoft.com/office/drawing/2014/main" id="{52D85010-BF0F-4E47-900A-62574DE4B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=""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=""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=""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356181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=""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=""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=""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=""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=""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=""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=""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=""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=""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=""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=""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=""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=""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=""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=""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=""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</a:t>
            </a:r>
            <a:r>
              <a:rPr lang="de-DE" altLang="de-DE" sz="800" dirty="0" smtClean="0">
                <a:solidFill>
                  <a:srgbClr val="000000"/>
                </a:solidFill>
              </a:rPr>
              <a:t>20</a:t>
            </a:r>
            <a:endParaRPr lang="de-DE" altLang="de-DE" sz="800" dirty="0">
              <a:solidFill>
                <a:srgbClr val="000000"/>
              </a:solidFill>
            </a:endParaRP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=""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61F66857-C5A5-4E21-A729-2701ED5519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977" y="271041"/>
            <a:ext cx="8644198" cy="553444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=""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=""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604" y="3861048"/>
            <a:ext cx="4211638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Hilfe für abgeschobene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Migranten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=""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3219697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Mali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=""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=""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Doudou</a:t>
            </a:r>
            <a:r>
              <a:rPr lang="de-DE" b="0" dirty="0"/>
              <a:t> </a:t>
            </a:r>
            <a:r>
              <a:rPr lang="de-DE" b="0" dirty="0" err="1"/>
              <a:t>Sonko</a:t>
            </a:r>
            <a:r>
              <a:rPr lang="de-DE" b="0" dirty="0"/>
              <a:t> </a:t>
            </a:r>
            <a:r>
              <a:rPr lang="de-DE" b="0" dirty="0" smtClean="0"/>
              <a:t>und die anderen jungen </a:t>
            </a:r>
            <a:r>
              <a:rPr lang="de-DE" b="0" dirty="0"/>
              <a:t>Männer </a:t>
            </a:r>
            <a:r>
              <a:rPr lang="de-DE" b="0" dirty="0" smtClean="0"/>
              <a:t>sind erschöpft. Die letzten vier Tage haben sie sich, wenn überhaupt, von Keksen ernährt. An Schlaf war nicht zu denken.</a:t>
            </a:r>
            <a:endParaRPr lang="de-DE" b="0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81209AA-F032-4541-99B3-83D8CDBF56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521" y="271303"/>
            <a:ext cx="8642654" cy="55341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=""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214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Bei AME bekommen die Neuankömmlinge erst einmal etwas zu essen. Danach erhalten sie Hygieneartikel </a:t>
            </a:r>
            <a:r>
              <a:rPr lang="de-DE" b="0" dirty="0"/>
              <a:t>und Kleidung. </a:t>
            </a:r>
            <a:r>
              <a:rPr lang="de-DE" b="0" dirty="0" smtClean="0"/>
              <a:t>Und sie können sich ausschlafen.</a:t>
            </a:r>
            <a:endParaRPr lang="de-DE" b="0" dirty="0"/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=""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90285819-0C32-4DAF-AE27-49A1C11A76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50"/>
            <a:ext cx="4249737" cy="27001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7364FCCA-4D51-40F7-B299-8E6D5EC4C2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1"/>
            <a:ext cx="4249737" cy="27003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254E96D6-79BE-4ADB-9331-394445EEA5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49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=""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Am nächsten Morgen führen Mitarbeitende von AME ausführliche Gespräche mit den Männern. Das hilft herauszufinden, wie sie am besten unterstützt werden können.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D94C7236-4F4E-490D-A09E-AFA7C37DB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160"/>
            <a:ext cx="4249738" cy="55453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91B9DACE-D12D-433E-8D1A-920806122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0"/>
            <a:ext cx="4250954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DB4673F0-10C2-4C33-BC80-100BD64279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5" y="260160"/>
            <a:ext cx="4249739" cy="27005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hteck 2">
            <a:extLst>
              <a:ext uri="{FF2B5EF4-FFF2-40B4-BE49-F238E27FC236}">
                <a16:creationId xmlns="" xmlns:a16="http://schemas.microsoft.com/office/drawing/2014/main" id="{0B21BC1F-A90B-4E48-9F4C-2F049765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Zum ersten </a:t>
            </a:r>
            <a:r>
              <a:rPr lang="de-DE" b="0" dirty="0"/>
              <a:t>Mal </a:t>
            </a:r>
            <a:r>
              <a:rPr lang="de-DE" b="0" dirty="0" smtClean="0"/>
              <a:t>seit </a:t>
            </a:r>
            <a:r>
              <a:rPr lang="de-DE" b="0" dirty="0"/>
              <a:t>fast drei Jahren </a:t>
            </a:r>
            <a:r>
              <a:rPr lang="de-DE" b="0" dirty="0" smtClean="0"/>
              <a:t>interessiert sich jemand für </a:t>
            </a:r>
            <a:r>
              <a:rPr lang="de-DE" b="0" dirty="0" err="1" smtClean="0"/>
              <a:t>Doudou</a:t>
            </a:r>
            <a:r>
              <a:rPr lang="de-DE" b="0" dirty="0" smtClean="0"/>
              <a:t> </a:t>
            </a:r>
            <a:r>
              <a:rPr lang="de-DE" b="0" dirty="0" err="1" smtClean="0"/>
              <a:t>Sonkos</a:t>
            </a:r>
            <a:r>
              <a:rPr lang="de-DE" b="0" dirty="0" smtClean="0"/>
              <a:t> Erlebnisse und seine Zukunftspläne. </a:t>
            </a:r>
            <a:r>
              <a:rPr lang="de-DE" b="0" dirty="0"/>
              <a:t>„Ich möchte zurück nach Gambia“, sagt er.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CA365502-1A50-4313-9E43-76AA2997B9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=""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7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„So </a:t>
            </a:r>
            <a:r>
              <a:rPr lang="de-DE" b="0" dirty="0"/>
              <a:t>wollte ich nicht zurückkehren, mit leeren Händen, ohne Geld für mein Familie. Aber ich freue mich auf mein Land. Und ich bin froh, dass man mir hier hilft“, sagt er.</a:t>
            </a:r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2A8C4541-8316-41EE-AEB6-7B9EABF762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501" y="263513"/>
            <a:ext cx="8629673" cy="55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64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=""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6695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Hamidou</a:t>
            </a:r>
            <a:r>
              <a:rPr lang="de-DE" b="0" dirty="0"/>
              <a:t> </a:t>
            </a:r>
            <a:r>
              <a:rPr lang="de-DE" b="0" dirty="0" err="1"/>
              <a:t>Maïga</a:t>
            </a:r>
            <a:r>
              <a:rPr lang="de-DE" b="0" dirty="0"/>
              <a:t> floh </a:t>
            </a:r>
            <a:r>
              <a:rPr lang="de-DE" b="0" dirty="0" smtClean="0"/>
              <a:t>2012 vor den Islamisten. Vier Jahre lang lebte er in </a:t>
            </a:r>
            <a:r>
              <a:rPr lang="de-DE" b="0" dirty="0"/>
              <a:t>Deutschland. „</a:t>
            </a:r>
            <a:r>
              <a:rPr lang="de-DE" b="0" dirty="0" smtClean="0"/>
              <a:t>Dann </a:t>
            </a:r>
            <a:r>
              <a:rPr lang="de-DE" b="0" dirty="0"/>
              <a:t>stand die Polizei vor der Tür und sagte: ‚Du gehst zurück nach Afrika.‘“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0BFCE80-A673-42AA-BFE4-B6EC4E4E66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5150"/>
            <a:ext cx="4262212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EF0AB6C5-D355-42FF-8027-9D1531C654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57040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F252E53-C453-4BD3-A08A-BC82DEEFEB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082" y="260350"/>
            <a:ext cx="423848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=""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Dank der Hilfe von AME hat </a:t>
            </a:r>
            <a:r>
              <a:rPr lang="de-DE" b="0" dirty="0" err="1"/>
              <a:t>Maïga</a:t>
            </a:r>
            <a:r>
              <a:rPr lang="de-DE" b="0" dirty="0"/>
              <a:t> einen – wenn auch harten – Job gefunden: Eimer für Eimer buddelt </a:t>
            </a:r>
            <a:r>
              <a:rPr lang="de-DE" b="0" dirty="0" smtClean="0"/>
              <a:t>er </a:t>
            </a:r>
            <a:r>
              <a:rPr lang="de-DE" b="0" dirty="0"/>
              <a:t>in der Fahrrinne des Nigers nach Sand für den Häuserbau.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50C5D3A5-D2B7-4F1B-B5EB-FA13CC0B3D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1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8C1C1B2-3196-4721-89EF-94D955D06D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=""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095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Doch heim zu seiner Familie traut er sich nicht. „Als ich in Naumburg lebte, wurde mein Sohn krank. Aber ich hatte kein Geld, um zu helfen.“ Der Junge starb.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222C205A-6E81-436D-AB2C-66ACED803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58" y="260350"/>
            <a:ext cx="4249106" cy="55451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72080558-C502-4A48-9D21-234C35DE3B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859" y="260350"/>
            <a:ext cx="4248316" cy="55453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eck 2">
            <a:extLst>
              <a:ext uri="{FF2B5EF4-FFF2-40B4-BE49-F238E27FC236}">
                <a16:creationId xmlns="" xmlns:a16="http://schemas.microsoft.com/office/drawing/2014/main" id="{08D3FDCF-A01A-48E3-98E1-673F5399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Vor Kurzem erkrankte auch er. Doch Bekannte sammelten das Geld für seine </a:t>
            </a:r>
            <a:r>
              <a:rPr lang="de-DE" b="0" dirty="0" err="1"/>
              <a:t>Behand-lung</a:t>
            </a:r>
            <a:r>
              <a:rPr lang="de-DE" b="0" dirty="0"/>
              <a:t>. Immerhin hat er </a:t>
            </a:r>
            <a:r>
              <a:rPr lang="de-DE" b="0" dirty="0" smtClean="0"/>
              <a:t>eine kleine Gemeinschaft gefunden, die ihn unterstützt.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D01C5B1A-F8E9-4427-9D0F-493C1E86D6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8640165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=""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2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des Projektpartners </a:t>
            </a:r>
          </a:p>
          <a:p>
            <a:r>
              <a:rPr lang="de-DE" b="0" dirty="0" err="1"/>
              <a:t>Association</a:t>
            </a:r>
            <a:r>
              <a:rPr lang="de-DE" b="0" dirty="0"/>
              <a:t> </a:t>
            </a:r>
            <a:r>
              <a:rPr lang="de-DE" b="0" dirty="0" err="1"/>
              <a:t>Malienne</a:t>
            </a:r>
            <a:r>
              <a:rPr lang="de-DE" b="0" dirty="0"/>
              <a:t> des </a:t>
            </a:r>
            <a:r>
              <a:rPr lang="de-DE" b="0" dirty="0" err="1"/>
              <a:t>Expulsés</a:t>
            </a:r>
            <a:r>
              <a:rPr lang="de-DE" b="0" dirty="0"/>
              <a:t> (AME) </a:t>
            </a:r>
            <a:r>
              <a:rPr lang="de-DE" altLang="de-DE" b="0" dirty="0"/>
              <a:t>aus Mali.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Hilfe für abgeschobene Migranten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Projektemagazin 2018/19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</a:t>
            </a:r>
            <a:r>
              <a:rPr lang="de-DE" altLang="de-DE" b="0" dirty="0" smtClean="0"/>
              <a:t>4711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www.brot-fuer-die-welt.de/projekte/mali-migranten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Katrin </a:t>
            </a:r>
            <a:r>
              <a:rPr lang="de-DE" altLang="de-DE" b="0" dirty="0" err="1">
                <a:cs typeface="Times New Roman" panose="02020603050405020304" pitchFamily="18" charset="0"/>
              </a:rPr>
              <a:t>Gänsler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Christoph </a:t>
            </a:r>
            <a:r>
              <a:rPr lang="de-DE" altLang="de-DE" b="0" dirty="0" err="1">
                <a:cs typeface="Times New Roman" panose="02020603050405020304" pitchFamily="18" charset="0"/>
              </a:rPr>
              <a:t>Püschner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</a:t>
            </a:r>
            <a:r>
              <a:rPr lang="de-DE" altLang="de-DE" b="0" dirty="0" smtClean="0"/>
              <a:t>Juli </a:t>
            </a:r>
            <a:r>
              <a:rPr lang="de-DE" altLang="de-DE" b="0" dirty="0"/>
              <a:t>2018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=""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=""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2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="" xmlns:a16="http://schemas.microsoft.com/office/drawing/2014/main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Mali</a:t>
            </a:r>
          </a:p>
        </p:txBody>
      </p:sp>
      <p:sp>
        <p:nvSpPr>
          <p:cNvPr id="3076" name="Rechteck 11">
            <a:extLst>
              <a:ext uri="{FF2B5EF4-FFF2-40B4-BE49-F238E27FC236}">
                <a16:creationId xmlns="" xmlns:a16="http://schemas.microsoft.com/office/drawing/2014/main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188" y="2804155"/>
            <a:ext cx="5405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Mali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72" y="1268413"/>
            <a:ext cx="8650800" cy="4386428"/>
          </a:xfrm>
          <a:prstGeom prst="rect">
            <a:avLst/>
          </a:prstGeom>
        </p:spPr>
      </p:pic>
      <p:sp>
        <p:nvSpPr>
          <p:cNvPr id="14" name="Rectangle 36">
            <a:extLst>
              <a:ext uri="{FF2B5EF4-FFF2-40B4-BE49-F238E27FC236}">
                <a16:creationId xmlns="" xmlns:a16="http://schemas.microsoft.com/office/drawing/2014/main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284511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Mali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1.124.129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17,8	80,6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16	226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6,9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58	79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62	83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54,9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77,8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2.200	50.200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(2018)</a:t>
            </a:r>
            <a:r>
              <a:rPr lang="de-DE" altLang="de-DE" sz="800" dirty="0"/>
              <a:t> 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="" xmlns:a16="http://schemas.microsoft.com/office/drawing/2014/main" id="{D1B261EC-EE74-43AF-81A7-9596B609A5AB}"/>
              </a:ext>
            </a:extLst>
          </p:cNvPr>
          <p:cNvSpPr/>
          <p:nvPr/>
        </p:nvSpPr>
        <p:spPr>
          <a:xfrm>
            <a:off x="4038600" y="2783278"/>
            <a:ext cx="402597" cy="412360"/>
          </a:xfrm>
          <a:custGeom>
            <a:avLst/>
            <a:gdLst>
              <a:gd name="connsiteX0" fmla="*/ 147638 w 402597"/>
              <a:gd name="connsiteY0" fmla="*/ 9928 h 412360"/>
              <a:gd name="connsiteX1" fmla="*/ 192881 w 402597"/>
              <a:gd name="connsiteY1" fmla="*/ 12310 h 412360"/>
              <a:gd name="connsiteX2" fmla="*/ 200025 w 402597"/>
              <a:gd name="connsiteY2" fmla="*/ 14691 h 412360"/>
              <a:gd name="connsiteX3" fmla="*/ 202406 w 402597"/>
              <a:gd name="connsiteY3" fmla="*/ 21835 h 412360"/>
              <a:gd name="connsiteX4" fmla="*/ 219075 w 402597"/>
              <a:gd name="connsiteY4" fmla="*/ 38503 h 412360"/>
              <a:gd name="connsiteX5" fmla="*/ 254794 w 402597"/>
              <a:gd name="connsiteY5" fmla="*/ 62316 h 412360"/>
              <a:gd name="connsiteX6" fmla="*/ 261938 w 402597"/>
              <a:gd name="connsiteY6" fmla="*/ 67078 h 412360"/>
              <a:gd name="connsiteX7" fmla="*/ 276225 w 402597"/>
              <a:gd name="connsiteY7" fmla="*/ 71841 h 412360"/>
              <a:gd name="connsiteX8" fmla="*/ 285750 w 402597"/>
              <a:gd name="connsiteY8" fmla="*/ 86128 h 412360"/>
              <a:gd name="connsiteX9" fmla="*/ 288131 w 402597"/>
              <a:gd name="connsiteY9" fmla="*/ 93272 h 412360"/>
              <a:gd name="connsiteX10" fmla="*/ 295275 w 402597"/>
              <a:gd name="connsiteY10" fmla="*/ 95653 h 412360"/>
              <a:gd name="connsiteX11" fmla="*/ 297656 w 402597"/>
              <a:gd name="connsiteY11" fmla="*/ 102797 h 412360"/>
              <a:gd name="connsiteX12" fmla="*/ 304800 w 402597"/>
              <a:gd name="connsiteY12" fmla="*/ 105178 h 412360"/>
              <a:gd name="connsiteX13" fmla="*/ 319088 w 402597"/>
              <a:gd name="connsiteY13" fmla="*/ 114703 h 412360"/>
              <a:gd name="connsiteX14" fmla="*/ 326231 w 402597"/>
              <a:gd name="connsiteY14" fmla="*/ 119466 h 412360"/>
              <a:gd name="connsiteX15" fmla="*/ 333375 w 402597"/>
              <a:gd name="connsiteY15" fmla="*/ 124228 h 412360"/>
              <a:gd name="connsiteX16" fmla="*/ 335756 w 402597"/>
              <a:gd name="connsiteY16" fmla="*/ 133753 h 412360"/>
              <a:gd name="connsiteX17" fmla="*/ 342900 w 402597"/>
              <a:gd name="connsiteY17" fmla="*/ 138516 h 412360"/>
              <a:gd name="connsiteX18" fmla="*/ 371475 w 402597"/>
              <a:gd name="connsiteY18" fmla="*/ 145660 h 412360"/>
              <a:gd name="connsiteX19" fmla="*/ 378619 w 402597"/>
              <a:gd name="connsiteY19" fmla="*/ 148041 h 412360"/>
              <a:gd name="connsiteX20" fmla="*/ 381000 w 402597"/>
              <a:gd name="connsiteY20" fmla="*/ 155185 h 412360"/>
              <a:gd name="connsiteX21" fmla="*/ 383381 w 402597"/>
              <a:gd name="connsiteY21" fmla="*/ 171853 h 412360"/>
              <a:gd name="connsiteX22" fmla="*/ 390525 w 402597"/>
              <a:gd name="connsiteY22" fmla="*/ 178997 h 412360"/>
              <a:gd name="connsiteX23" fmla="*/ 402431 w 402597"/>
              <a:gd name="connsiteY23" fmla="*/ 183760 h 412360"/>
              <a:gd name="connsiteX24" fmla="*/ 400050 w 402597"/>
              <a:gd name="connsiteY24" fmla="*/ 240910 h 412360"/>
              <a:gd name="connsiteX25" fmla="*/ 397669 w 402597"/>
              <a:gd name="connsiteY25" fmla="*/ 248053 h 412360"/>
              <a:gd name="connsiteX26" fmla="*/ 388144 w 402597"/>
              <a:gd name="connsiteY26" fmla="*/ 262341 h 412360"/>
              <a:gd name="connsiteX27" fmla="*/ 378619 w 402597"/>
              <a:gd name="connsiteY27" fmla="*/ 271866 h 412360"/>
              <a:gd name="connsiteX28" fmla="*/ 373856 w 402597"/>
              <a:gd name="connsiteY28" fmla="*/ 279010 h 412360"/>
              <a:gd name="connsiteX29" fmla="*/ 345281 w 402597"/>
              <a:gd name="connsiteY29" fmla="*/ 286153 h 412360"/>
              <a:gd name="connsiteX30" fmla="*/ 323850 w 402597"/>
              <a:gd name="connsiteY30" fmla="*/ 288535 h 412360"/>
              <a:gd name="connsiteX31" fmla="*/ 311944 w 402597"/>
              <a:gd name="connsiteY31" fmla="*/ 290916 h 412360"/>
              <a:gd name="connsiteX32" fmla="*/ 269081 w 402597"/>
              <a:gd name="connsiteY32" fmla="*/ 293297 h 412360"/>
              <a:gd name="connsiteX33" fmla="*/ 261938 w 402597"/>
              <a:gd name="connsiteY33" fmla="*/ 295678 h 412360"/>
              <a:gd name="connsiteX34" fmla="*/ 242888 w 402597"/>
              <a:gd name="connsiteY34" fmla="*/ 312347 h 412360"/>
              <a:gd name="connsiteX35" fmla="*/ 221456 w 402597"/>
              <a:gd name="connsiteY35" fmla="*/ 321872 h 412360"/>
              <a:gd name="connsiteX36" fmla="*/ 219075 w 402597"/>
              <a:gd name="connsiteY36" fmla="*/ 329016 h 412360"/>
              <a:gd name="connsiteX37" fmla="*/ 204788 w 402597"/>
              <a:gd name="connsiteY37" fmla="*/ 333778 h 412360"/>
              <a:gd name="connsiteX38" fmla="*/ 195263 w 402597"/>
              <a:gd name="connsiteY38" fmla="*/ 355210 h 412360"/>
              <a:gd name="connsiteX39" fmla="*/ 188119 w 402597"/>
              <a:gd name="connsiteY39" fmla="*/ 359972 h 412360"/>
              <a:gd name="connsiteX40" fmla="*/ 180975 w 402597"/>
              <a:gd name="connsiteY40" fmla="*/ 362353 h 412360"/>
              <a:gd name="connsiteX41" fmla="*/ 178594 w 402597"/>
              <a:gd name="connsiteY41" fmla="*/ 369497 h 412360"/>
              <a:gd name="connsiteX42" fmla="*/ 173831 w 402597"/>
              <a:gd name="connsiteY42" fmla="*/ 388547 h 412360"/>
              <a:gd name="connsiteX43" fmla="*/ 169069 w 402597"/>
              <a:gd name="connsiteY43" fmla="*/ 395691 h 412360"/>
              <a:gd name="connsiteX44" fmla="*/ 154781 w 402597"/>
              <a:gd name="connsiteY44" fmla="*/ 405216 h 412360"/>
              <a:gd name="connsiteX45" fmla="*/ 133350 w 402597"/>
              <a:gd name="connsiteY45" fmla="*/ 407597 h 412360"/>
              <a:gd name="connsiteX46" fmla="*/ 102394 w 402597"/>
              <a:gd name="connsiteY46" fmla="*/ 412360 h 412360"/>
              <a:gd name="connsiteX47" fmla="*/ 88106 w 402597"/>
              <a:gd name="connsiteY47" fmla="*/ 409978 h 412360"/>
              <a:gd name="connsiteX48" fmla="*/ 73819 w 402597"/>
              <a:gd name="connsiteY48" fmla="*/ 381403 h 412360"/>
              <a:gd name="connsiteX49" fmla="*/ 61913 w 402597"/>
              <a:gd name="connsiteY49" fmla="*/ 369497 h 412360"/>
              <a:gd name="connsiteX50" fmla="*/ 23813 w 402597"/>
              <a:gd name="connsiteY50" fmla="*/ 367116 h 412360"/>
              <a:gd name="connsiteX51" fmla="*/ 16669 w 402597"/>
              <a:gd name="connsiteY51" fmla="*/ 359972 h 412360"/>
              <a:gd name="connsiteX52" fmla="*/ 11906 w 402597"/>
              <a:gd name="connsiteY52" fmla="*/ 338541 h 412360"/>
              <a:gd name="connsiteX53" fmla="*/ 7144 w 402597"/>
              <a:gd name="connsiteY53" fmla="*/ 331397 h 412360"/>
              <a:gd name="connsiteX54" fmla="*/ 2381 w 402597"/>
              <a:gd name="connsiteY54" fmla="*/ 317110 h 412360"/>
              <a:gd name="connsiteX55" fmla="*/ 0 w 402597"/>
              <a:gd name="connsiteY55" fmla="*/ 309966 h 412360"/>
              <a:gd name="connsiteX56" fmla="*/ 2381 w 402597"/>
              <a:gd name="connsiteY56" fmla="*/ 283772 h 412360"/>
              <a:gd name="connsiteX57" fmla="*/ 9525 w 402597"/>
              <a:gd name="connsiteY57" fmla="*/ 281391 h 412360"/>
              <a:gd name="connsiteX58" fmla="*/ 40481 w 402597"/>
              <a:gd name="connsiteY58" fmla="*/ 271866 h 412360"/>
              <a:gd name="connsiteX59" fmla="*/ 54769 w 402597"/>
              <a:gd name="connsiteY59" fmla="*/ 271866 h 412360"/>
              <a:gd name="connsiteX60" fmla="*/ 92869 w 402597"/>
              <a:gd name="connsiteY60" fmla="*/ 269485 h 412360"/>
              <a:gd name="connsiteX61" fmla="*/ 161925 w 402597"/>
              <a:gd name="connsiteY61" fmla="*/ 269485 h 412360"/>
              <a:gd name="connsiteX62" fmla="*/ 164306 w 402597"/>
              <a:gd name="connsiteY62" fmla="*/ 262341 h 412360"/>
              <a:gd name="connsiteX63" fmla="*/ 161925 w 402597"/>
              <a:gd name="connsiteY63" fmla="*/ 250435 h 412360"/>
              <a:gd name="connsiteX64" fmla="*/ 159544 w 402597"/>
              <a:gd name="connsiteY64" fmla="*/ 243291 h 412360"/>
              <a:gd name="connsiteX65" fmla="*/ 157163 w 402597"/>
              <a:gd name="connsiteY65" fmla="*/ 231385 h 412360"/>
              <a:gd name="connsiteX66" fmla="*/ 154781 w 402597"/>
              <a:gd name="connsiteY66" fmla="*/ 193285 h 412360"/>
              <a:gd name="connsiteX67" fmla="*/ 152400 w 402597"/>
              <a:gd name="connsiteY67" fmla="*/ 186141 h 412360"/>
              <a:gd name="connsiteX68" fmla="*/ 150019 w 402597"/>
              <a:gd name="connsiteY68" fmla="*/ 150422 h 412360"/>
              <a:gd name="connsiteX69" fmla="*/ 147638 w 402597"/>
              <a:gd name="connsiteY69" fmla="*/ 9928 h 41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02597" h="412360">
                <a:moveTo>
                  <a:pt x="147638" y="9928"/>
                </a:moveTo>
                <a:cubicBezTo>
                  <a:pt x="154782" y="-13091"/>
                  <a:pt x="177841" y="10943"/>
                  <a:pt x="192881" y="12310"/>
                </a:cubicBezTo>
                <a:cubicBezTo>
                  <a:pt x="195381" y="12537"/>
                  <a:pt x="198250" y="12916"/>
                  <a:pt x="200025" y="14691"/>
                </a:cubicBezTo>
                <a:cubicBezTo>
                  <a:pt x="201800" y="16466"/>
                  <a:pt x="201187" y="19641"/>
                  <a:pt x="202406" y="21835"/>
                </a:cubicBezTo>
                <a:cubicBezTo>
                  <a:pt x="211090" y="37466"/>
                  <a:pt x="207480" y="34639"/>
                  <a:pt x="219075" y="38503"/>
                </a:cubicBezTo>
                <a:lnTo>
                  <a:pt x="254794" y="62316"/>
                </a:lnTo>
                <a:cubicBezTo>
                  <a:pt x="257175" y="63903"/>
                  <a:pt x="259223" y="66173"/>
                  <a:pt x="261938" y="67078"/>
                </a:cubicBezTo>
                <a:lnTo>
                  <a:pt x="276225" y="71841"/>
                </a:lnTo>
                <a:cubicBezTo>
                  <a:pt x="279400" y="76603"/>
                  <a:pt x="283940" y="80698"/>
                  <a:pt x="285750" y="86128"/>
                </a:cubicBezTo>
                <a:cubicBezTo>
                  <a:pt x="286544" y="88509"/>
                  <a:pt x="286356" y="91497"/>
                  <a:pt x="288131" y="93272"/>
                </a:cubicBezTo>
                <a:cubicBezTo>
                  <a:pt x="289906" y="95047"/>
                  <a:pt x="292894" y="94859"/>
                  <a:pt x="295275" y="95653"/>
                </a:cubicBezTo>
                <a:cubicBezTo>
                  <a:pt x="296069" y="98034"/>
                  <a:pt x="295881" y="101022"/>
                  <a:pt x="297656" y="102797"/>
                </a:cubicBezTo>
                <a:cubicBezTo>
                  <a:pt x="299431" y="104572"/>
                  <a:pt x="302606" y="103959"/>
                  <a:pt x="304800" y="105178"/>
                </a:cubicBezTo>
                <a:cubicBezTo>
                  <a:pt x="309804" y="107958"/>
                  <a:pt x="314325" y="111528"/>
                  <a:pt x="319088" y="114703"/>
                </a:cubicBezTo>
                <a:lnTo>
                  <a:pt x="326231" y="119466"/>
                </a:lnTo>
                <a:lnTo>
                  <a:pt x="333375" y="124228"/>
                </a:lnTo>
                <a:cubicBezTo>
                  <a:pt x="334169" y="127403"/>
                  <a:pt x="333941" y="131030"/>
                  <a:pt x="335756" y="133753"/>
                </a:cubicBezTo>
                <a:cubicBezTo>
                  <a:pt x="337344" y="136134"/>
                  <a:pt x="340285" y="137354"/>
                  <a:pt x="342900" y="138516"/>
                </a:cubicBezTo>
                <a:cubicBezTo>
                  <a:pt x="357329" y="144929"/>
                  <a:pt x="356506" y="142333"/>
                  <a:pt x="371475" y="145660"/>
                </a:cubicBezTo>
                <a:cubicBezTo>
                  <a:pt x="373925" y="146205"/>
                  <a:pt x="376238" y="147247"/>
                  <a:pt x="378619" y="148041"/>
                </a:cubicBezTo>
                <a:cubicBezTo>
                  <a:pt x="379413" y="150422"/>
                  <a:pt x="380508" y="152724"/>
                  <a:pt x="381000" y="155185"/>
                </a:cubicBezTo>
                <a:cubicBezTo>
                  <a:pt x="382101" y="160688"/>
                  <a:pt x="381297" y="166642"/>
                  <a:pt x="383381" y="171853"/>
                </a:cubicBezTo>
                <a:cubicBezTo>
                  <a:pt x="384632" y="174980"/>
                  <a:pt x="388144" y="176616"/>
                  <a:pt x="390525" y="178997"/>
                </a:cubicBezTo>
                <a:cubicBezTo>
                  <a:pt x="395348" y="177389"/>
                  <a:pt x="402018" y="172614"/>
                  <a:pt x="402431" y="183760"/>
                </a:cubicBezTo>
                <a:cubicBezTo>
                  <a:pt x="403137" y="202813"/>
                  <a:pt x="401458" y="221896"/>
                  <a:pt x="400050" y="240910"/>
                </a:cubicBezTo>
                <a:cubicBezTo>
                  <a:pt x="399865" y="243413"/>
                  <a:pt x="398888" y="245859"/>
                  <a:pt x="397669" y="248053"/>
                </a:cubicBezTo>
                <a:cubicBezTo>
                  <a:pt x="394889" y="253057"/>
                  <a:pt x="389954" y="256911"/>
                  <a:pt x="388144" y="262341"/>
                </a:cubicBezTo>
                <a:cubicBezTo>
                  <a:pt x="384969" y="271866"/>
                  <a:pt x="388144" y="268691"/>
                  <a:pt x="378619" y="271866"/>
                </a:cubicBezTo>
                <a:cubicBezTo>
                  <a:pt x="377031" y="274247"/>
                  <a:pt x="376283" y="277493"/>
                  <a:pt x="373856" y="279010"/>
                </a:cubicBezTo>
                <a:cubicBezTo>
                  <a:pt x="367537" y="282959"/>
                  <a:pt x="352451" y="285197"/>
                  <a:pt x="345281" y="286153"/>
                </a:cubicBezTo>
                <a:cubicBezTo>
                  <a:pt x="338156" y="287103"/>
                  <a:pt x="330965" y="287518"/>
                  <a:pt x="323850" y="288535"/>
                </a:cubicBezTo>
                <a:cubicBezTo>
                  <a:pt x="319843" y="289107"/>
                  <a:pt x="315976" y="290565"/>
                  <a:pt x="311944" y="290916"/>
                </a:cubicBezTo>
                <a:cubicBezTo>
                  <a:pt x="297688" y="292156"/>
                  <a:pt x="283369" y="292503"/>
                  <a:pt x="269081" y="293297"/>
                </a:cubicBezTo>
                <a:cubicBezTo>
                  <a:pt x="266700" y="294091"/>
                  <a:pt x="263898" y="294110"/>
                  <a:pt x="261938" y="295678"/>
                </a:cubicBezTo>
                <a:cubicBezTo>
                  <a:pt x="248048" y="306790"/>
                  <a:pt x="271459" y="302823"/>
                  <a:pt x="242888" y="312347"/>
                </a:cubicBezTo>
                <a:cubicBezTo>
                  <a:pt x="225885" y="318015"/>
                  <a:pt x="232777" y="314325"/>
                  <a:pt x="221456" y="321872"/>
                </a:cubicBezTo>
                <a:cubicBezTo>
                  <a:pt x="220662" y="324253"/>
                  <a:pt x="221118" y="327557"/>
                  <a:pt x="219075" y="329016"/>
                </a:cubicBezTo>
                <a:cubicBezTo>
                  <a:pt x="214990" y="331934"/>
                  <a:pt x="204788" y="333778"/>
                  <a:pt x="204788" y="333778"/>
                </a:cubicBezTo>
                <a:cubicBezTo>
                  <a:pt x="202431" y="340848"/>
                  <a:pt x="200922" y="349551"/>
                  <a:pt x="195263" y="355210"/>
                </a:cubicBezTo>
                <a:cubicBezTo>
                  <a:pt x="193239" y="357234"/>
                  <a:pt x="190679" y="358692"/>
                  <a:pt x="188119" y="359972"/>
                </a:cubicBezTo>
                <a:cubicBezTo>
                  <a:pt x="185874" y="361094"/>
                  <a:pt x="183356" y="361559"/>
                  <a:pt x="180975" y="362353"/>
                </a:cubicBezTo>
                <a:cubicBezTo>
                  <a:pt x="180181" y="364734"/>
                  <a:pt x="179203" y="367062"/>
                  <a:pt x="178594" y="369497"/>
                </a:cubicBezTo>
                <a:cubicBezTo>
                  <a:pt x="177234" y="374939"/>
                  <a:pt x="176555" y="383099"/>
                  <a:pt x="173831" y="388547"/>
                </a:cubicBezTo>
                <a:cubicBezTo>
                  <a:pt x="172551" y="391107"/>
                  <a:pt x="171223" y="393806"/>
                  <a:pt x="169069" y="395691"/>
                </a:cubicBezTo>
                <a:cubicBezTo>
                  <a:pt x="164761" y="399460"/>
                  <a:pt x="160470" y="404584"/>
                  <a:pt x="154781" y="405216"/>
                </a:cubicBezTo>
                <a:lnTo>
                  <a:pt x="133350" y="407597"/>
                </a:lnTo>
                <a:cubicBezTo>
                  <a:pt x="121123" y="411672"/>
                  <a:pt x="120807" y="412360"/>
                  <a:pt x="102394" y="412360"/>
                </a:cubicBezTo>
                <a:cubicBezTo>
                  <a:pt x="97566" y="412360"/>
                  <a:pt x="92869" y="410772"/>
                  <a:pt x="88106" y="409978"/>
                </a:cubicBezTo>
                <a:cubicBezTo>
                  <a:pt x="81535" y="390263"/>
                  <a:pt x="86127" y="399865"/>
                  <a:pt x="73819" y="381403"/>
                </a:cubicBezTo>
                <a:cubicBezTo>
                  <a:pt x="71081" y="377296"/>
                  <a:pt x="67824" y="370430"/>
                  <a:pt x="61913" y="369497"/>
                </a:cubicBezTo>
                <a:cubicBezTo>
                  <a:pt x="49344" y="367512"/>
                  <a:pt x="36513" y="367910"/>
                  <a:pt x="23813" y="367116"/>
                </a:cubicBezTo>
                <a:cubicBezTo>
                  <a:pt x="21432" y="364735"/>
                  <a:pt x="18537" y="362774"/>
                  <a:pt x="16669" y="359972"/>
                </a:cubicBezTo>
                <a:cubicBezTo>
                  <a:pt x="13766" y="355617"/>
                  <a:pt x="12769" y="341129"/>
                  <a:pt x="11906" y="338541"/>
                </a:cubicBezTo>
                <a:cubicBezTo>
                  <a:pt x="11001" y="335826"/>
                  <a:pt x="8306" y="334012"/>
                  <a:pt x="7144" y="331397"/>
                </a:cubicBezTo>
                <a:cubicBezTo>
                  <a:pt x="5105" y="326810"/>
                  <a:pt x="3969" y="321872"/>
                  <a:pt x="2381" y="317110"/>
                </a:cubicBezTo>
                <a:lnTo>
                  <a:pt x="0" y="309966"/>
                </a:lnTo>
                <a:cubicBezTo>
                  <a:pt x="794" y="301235"/>
                  <a:pt x="-391" y="292089"/>
                  <a:pt x="2381" y="283772"/>
                </a:cubicBezTo>
                <a:cubicBezTo>
                  <a:pt x="3175" y="281391"/>
                  <a:pt x="7565" y="282959"/>
                  <a:pt x="9525" y="281391"/>
                </a:cubicBezTo>
                <a:cubicBezTo>
                  <a:pt x="28654" y="266089"/>
                  <a:pt x="-17671" y="277152"/>
                  <a:pt x="40481" y="271866"/>
                </a:cubicBezTo>
                <a:cubicBezTo>
                  <a:pt x="59532" y="265517"/>
                  <a:pt x="35718" y="271866"/>
                  <a:pt x="54769" y="271866"/>
                </a:cubicBezTo>
                <a:cubicBezTo>
                  <a:pt x="67494" y="271866"/>
                  <a:pt x="80169" y="270279"/>
                  <a:pt x="92869" y="269485"/>
                </a:cubicBezTo>
                <a:cubicBezTo>
                  <a:pt x="117822" y="277802"/>
                  <a:pt x="112182" y="276854"/>
                  <a:pt x="161925" y="269485"/>
                </a:cubicBezTo>
                <a:cubicBezTo>
                  <a:pt x="164408" y="269117"/>
                  <a:pt x="163512" y="264722"/>
                  <a:pt x="164306" y="262341"/>
                </a:cubicBezTo>
                <a:cubicBezTo>
                  <a:pt x="163512" y="258372"/>
                  <a:pt x="162907" y="254361"/>
                  <a:pt x="161925" y="250435"/>
                </a:cubicBezTo>
                <a:cubicBezTo>
                  <a:pt x="161316" y="248000"/>
                  <a:pt x="160153" y="245726"/>
                  <a:pt x="159544" y="243291"/>
                </a:cubicBezTo>
                <a:cubicBezTo>
                  <a:pt x="158562" y="239365"/>
                  <a:pt x="157957" y="235354"/>
                  <a:pt x="157163" y="231385"/>
                </a:cubicBezTo>
                <a:cubicBezTo>
                  <a:pt x="156369" y="218685"/>
                  <a:pt x="156113" y="205940"/>
                  <a:pt x="154781" y="193285"/>
                </a:cubicBezTo>
                <a:cubicBezTo>
                  <a:pt x="154518" y="190789"/>
                  <a:pt x="152677" y="188636"/>
                  <a:pt x="152400" y="186141"/>
                </a:cubicBezTo>
                <a:cubicBezTo>
                  <a:pt x="151082" y="174281"/>
                  <a:pt x="150545" y="162343"/>
                  <a:pt x="150019" y="150422"/>
                </a:cubicBezTo>
                <a:cubicBezTo>
                  <a:pt x="144957" y="35679"/>
                  <a:pt x="140494" y="32947"/>
                  <a:pt x="147638" y="9928"/>
                </a:cubicBez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83" name="Line 11">
            <a:extLst>
              <a:ext uri="{FF2B5EF4-FFF2-40B4-BE49-F238E27FC236}">
                <a16:creationId xmlns="" xmlns:a16="http://schemas.microsoft.com/office/drawing/2014/main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3908" y="2960688"/>
            <a:ext cx="496957" cy="21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C51AF09E-F453-4930-AF8F-01E3BED022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1"/>
            <a:ext cx="864235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=""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1181621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=""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440668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3207730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=""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In der Hoffnung auf ein besseres Leben verlassen </a:t>
            </a:r>
            <a:r>
              <a:rPr lang="de-DE" b="0" dirty="0" smtClean="0"/>
              <a:t>jedes Jahr Zehntausende Männer, Frauen und Jugendliche das Land. </a:t>
            </a:r>
            <a:r>
              <a:rPr lang="de-DE" b="0" dirty="0"/>
              <a:t>Doch </a:t>
            </a:r>
            <a:r>
              <a:rPr lang="de-DE" b="0" dirty="0" smtClean="0"/>
              <a:t>ihre Wünsche gehen nur selten in Erfüllung.</a:t>
            </a:r>
            <a:endParaRPr lang="de-DE" b="0" dirty="0"/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2C176B31-208A-4BE7-94AE-26B6DC1365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538" y="267682"/>
            <a:ext cx="2052637" cy="55378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4529C69-2769-4198-BF28-A5370957E7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3104964"/>
            <a:ext cx="2052637" cy="26959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815D78AD-F461-47B7-AD89-A985A3DD0C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6" y="265209"/>
            <a:ext cx="4248150" cy="26954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B78122C2-85BB-4547-B192-8A1DCE2851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4643438" y="265209"/>
            <a:ext cx="2052637" cy="269547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95E25987-E5FF-474E-B827-93A1126311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4964"/>
            <a:ext cx="4249738" cy="270052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=""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8151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Oft endet der Traum am </a:t>
            </a:r>
            <a:r>
              <a:rPr lang="de-DE" b="0" dirty="0"/>
              <a:t>Busbahnhof </a:t>
            </a:r>
            <a:r>
              <a:rPr lang="de-DE" b="0" dirty="0" smtClean="0"/>
              <a:t>der </a:t>
            </a:r>
            <a:r>
              <a:rPr lang="de-DE" b="0" dirty="0"/>
              <a:t>Hauptstadt Bamako: </a:t>
            </a:r>
            <a:r>
              <a:rPr lang="de-DE" b="0" dirty="0" smtClean="0"/>
              <a:t>Hierhin kehren viele zurück, die in anderen Ländern ausgewiesen wurden oder selbst aufgegeben haben.</a:t>
            </a:r>
            <a:endParaRPr lang="de-DE" b="0" dirty="0"/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055F0C2-BF8A-49EC-BBEA-A40F5919A4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57510"/>
            <a:ext cx="6445250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9D5914F-7183-4A4A-A43C-1B0606C8B8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538" y="260350"/>
            <a:ext cx="20526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=""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</a:t>
            </a:r>
            <a:r>
              <a:rPr lang="de-DE" b="0" dirty="0" err="1"/>
              <a:t>Association</a:t>
            </a:r>
            <a:r>
              <a:rPr lang="de-DE" b="0" dirty="0"/>
              <a:t> </a:t>
            </a:r>
            <a:r>
              <a:rPr lang="de-DE" b="0" dirty="0" err="1"/>
              <a:t>Malienne</a:t>
            </a:r>
            <a:r>
              <a:rPr lang="de-DE" b="0" dirty="0"/>
              <a:t> des </a:t>
            </a:r>
            <a:r>
              <a:rPr lang="de-DE" b="0" dirty="0" err="1" smtClean="0"/>
              <a:t>Expulsés</a:t>
            </a:r>
            <a:r>
              <a:rPr lang="de-DE" b="0" dirty="0" smtClean="0"/>
              <a:t> (AME) </a:t>
            </a:r>
            <a:r>
              <a:rPr lang="de-DE" b="0" dirty="0"/>
              <a:t>hilft </a:t>
            </a:r>
            <a:r>
              <a:rPr lang="de-DE" b="0" dirty="0" smtClean="0"/>
              <a:t>Zurückgekehrten mit </a:t>
            </a:r>
            <a:r>
              <a:rPr lang="de-DE" b="0" dirty="0"/>
              <a:t>Essen, Kleidung, Unterkunft sowie seelischem und rechtlichem Beistand.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BBEA7D39-CA72-4BE3-A7DF-E0B36A277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535" y="3105150"/>
            <a:ext cx="4249739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E5A2EC45-5625-43F9-AE4B-0AA60C7360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438" y="267634"/>
            <a:ext cx="4246390" cy="2693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9371A1A-C570-4888-AC1D-C5F9759BAF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3105148"/>
            <a:ext cx="4249738" cy="27003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D1D3EA16-6E61-4153-AF75-D95117A7BF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74919"/>
            <a:ext cx="4249738" cy="26930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=""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481415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Auf der Dachterrasse des </a:t>
            </a:r>
            <a:r>
              <a:rPr lang="de-DE" b="0" dirty="0" smtClean="0"/>
              <a:t>AME-Büros organisieren </a:t>
            </a:r>
            <a:r>
              <a:rPr lang="de-DE" b="0" dirty="0" err="1" smtClean="0"/>
              <a:t>Bassékou</a:t>
            </a:r>
            <a:r>
              <a:rPr lang="de-DE" b="0" dirty="0" smtClean="0"/>
              <a:t> </a:t>
            </a:r>
            <a:r>
              <a:rPr lang="de-DE" b="0" dirty="0" err="1"/>
              <a:t>Siby</a:t>
            </a:r>
            <a:r>
              <a:rPr lang="de-DE" b="0" dirty="0"/>
              <a:t> und Amadou Coulibaly </a:t>
            </a:r>
            <a:r>
              <a:rPr lang="de-DE" b="0" dirty="0" smtClean="0"/>
              <a:t>die Abholung von Neuankömmlingen</a:t>
            </a:r>
            <a:r>
              <a:rPr lang="de-DE" b="0" dirty="0"/>
              <a:t>.</a:t>
            </a:r>
          </a:p>
          <a:p>
            <a:pPr eaLnBrk="1" hangingPunct="1">
              <a:lnSpc>
                <a:spcPct val="110000"/>
              </a:lnSpc>
            </a:pPr>
            <a:endParaRPr lang="de-DE" altLang="de-DE" b="0" dirty="0"/>
          </a:p>
        </p:txBody>
      </p:sp>
      <p:sp>
        <p:nvSpPr>
          <p:cNvPr id="15363" name="Grafik 3">
            <a:extLst>
              <a:ext uri="{FF2B5EF4-FFF2-40B4-BE49-F238E27FC236}">
                <a16:creationId xmlns=""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=""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C032A81-8DFD-479B-9F92-9B833B23EB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38" y="260350"/>
            <a:ext cx="86312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=""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Eine Stunde später stehen sechs junge Männer verloren vor dem Versammlungsraum von AME. Manche von ihnen waren drei Jahre lang in Nord­afrika unterwegs.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F6A7EDDA-D4EE-4CB0-90FD-0DFCCC3BF5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547" y="3105149"/>
            <a:ext cx="2052638" cy="27003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2934D612-E278-41B9-A332-F12E514224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925" y="260350"/>
            <a:ext cx="2052638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B246F88E-18D7-456A-9632-3F056044A7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537" y="3105151"/>
            <a:ext cx="2052637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B2B97301-1BEB-4527-92B0-203BFCB178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535" y="260350"/>
            <a:ext cx="2052639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6F9D6F69-3AC5-476B-8C94-BD50F3B4C2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754" y="260350"/>
            <a:ext cx="2052638" cy="27003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7A2C099D-80F3-4729-92BC-F5A8DCD548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48"/>
            <a:ext cx="20526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=""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=""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101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Doudou</a:t>
            </a:r>
            <a:r>
              <a:rPr lang="de-DE" b="0" dirty="0"/>
              <a:t> </a:t>
            </a:r>
            <a:r>
              <a:rPr lang="de-DE" b="0" dirty="0" err="1"/>
              <a:t>Sonko</a:t>
            </a:r>
            <a:r>
              <a:rPr lang="de-DE" b="0" dirty="0"/>
              <a:t> stammt aus Gambia. Lange Zeit verließen die Menschen das Land wegen der Diktatur. Heute treibt sie vor allem die Perspektivlosigkeit in die Migration.</a:t>
            </a:r>
          </a:p>
          <a:p>
            <a:endParaRPr lang="de-DE" alt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4C004D4-B9DE-4EA0-A982-A0E56BB5BD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=""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Unterwegs ist er seit Januar 2015. Eigentlich wollte er nach Europa, doch </a:t>
            </a:r>
            <a:r>
              <a:rPr lang="de-DE" b="0" dirty="0" smtClean="0"/>
              <a:t>blieb er </a:t>
            </a:r>
            <a:r>
              <a:rPr lang="de-DE" b="0" dirty="0"/>
              <a:t>erst einmal in Mauretanien hängen. Später schlug er sich in Algerien als Putzmann durch. </a:t>
            </a:r>
            <a:endParaRPr lang="de-DE" altLang="de-DE" b="0" dirty="0"/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E349A056-BF5A-4589-B597-F90F06553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972" y="260350"/>
            <a:ext cx="2050203" cy="55451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E0EE0749-1D0F-4920-8586-1B3EE7EEA6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4" y="260350"/>
            <a:ext cx="6445251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553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Auf Fels gebaut</dc:title>
  <dc:creator>BfdW</dc:creator>
  <cp:lastModifiedBy>thorsten.lichtblau</cp:lastModifiedBy>
  <cp:revision>897</cp:revision>
  <dcterms:created xsi:type="dcterms:W3CDTF">2005-03-02T11:53:12Z</dcterms:created>
  <dcterms:modified xsi:type="dcterms:W3CDTF">2018-07-09T08:55:35Z</dcterms:modified>
</cp:coreProperties>
</file>