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26" r:id="rId2"/>
    <p:sldId id="456" r:id="rId3"/>
    <p:sldId id="429" r:id="rId4"/>
    <p:sldId id="433" r:id="rId5"/>
    <p:sldId id="435" r:id="rId6"/>
    <p:sldId id="436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7" r:id="rId16"/>
    <p:sldId id="448" r:id="rId17"/>
    <p:sldId id="449" r:id="rId18"/>
    <p:sldId id="446" r:id="rId19"/>
    <p:sldId id="375" r:id="rId20"/>
    <p:sldId id="455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579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3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3554" autoAdjust="0"/>
  </p:normalViewPr>
  <p:slideViewPr>
    <p:cSldViewPr showGuides="1">
      <p:cViewPr varScale="1">
        <p:scale>
          <a:sx n="93" d="100"/>
          <a:sy n="93" d="100"/>
        </p:scale>
        <p:origin x="1944" y="96"/>
      </p:cViewPr>
      <p:guideLst>
        <p:guide orient="horz" pos="164"/>
        <p:guide orient="horz" pos="4110"/>
        <p:guide orient="horz" pos="1956"/>
        <p:guide orient="horz" pos="3748"/>
        <p:guide orient="horz" pos="1865"/>
        <p:guide orient="horz" pos="3657"/>
        <p:guide orient="horz" pos="2251"/>
        <p:guide pos="158"/>
        <p:guide pos="2835"/>
        <p:guide pos="5579"/>
        <p:guide pos="2925"/>
        <p:guide pos="1542"/>
        <p:guide pos="1451"/>
        <p:guide pos="4218"/>
        <p:guide pos="4309"/>
        <p:guide orient="horz" pos="2205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4303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08627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FA097EB9-F6C1-93EA-8888-B2D6D39CE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70693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16469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4897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7D8CA7DB-1472-F214-6860-81E89F4A2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4B4578-2B7B-9F31-AAA8-047EE7DF0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05838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657733"/>
            <a:ext cx="3978727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Gesundes Essen,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jeden Tag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023058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281628520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3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SCOPE will den Menschen den Anbau gesunder und vielfältiger Lebensmittel ermöglichen. </a:t>
            </a:r>
            <a:r>
              <a:rPr lang="de-DE" b="0" spc="-2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„</a:t>
            </a:r>
            <a:r>
              <a:rPr lang="de-DE" b="0" spc="-20" dirty="0">
                <a:solidFill>
                  <a:srgbClr val="000000"/>
                </a:solidFill>
                <a:ea typeface="Arial Unicode MS"/>
                <a:cs typeface="Arial Unicode MS"/>
              </a:rPr>
              <a:t>An den Schulen </a:t>
            </a:r>
            <a:r>
              <a:rPr lang="de-DE" b="0" spc="-2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erreichen wir Kinder und Eltern“, erklärt Leiterin Chifundo Khokwa.</a:t>
            </a:r>
            <a:endParaRPr lang="de-DE" b="0" spc="-2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09A19C-6274-372F-DF0B-4D776D897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55409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2E1751-5899-98BA-5E2C-7F7803067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4508"/>
            <a:ext cx="4213224" cy="55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33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Mittlerweile kooperiert die Organisation mit 50 Schulen in Malawi – so auch mit der von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Chimwemwe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.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Das staubige Gelände hat sich in ein kleines Paradies verwandelt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043AB7-4051-E83F-CAEB-D8099D99CA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07546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0DA1763-2031-6E39-598B-304CA69A08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13574"/>
            <a:ext cx="4249737" cy="26919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190978-09B6-578B-BB71-A9091B6C3B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44"/>
          <a:stretch/>
        </p:blipFill>
        <p:spPr>
          <a:xfrm>
            <a:off x="4655969" y="3113575"/>
            <a:ext cx="4195015" cy="27900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5C01FB4-7D5B-9482-208F-5902276835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1"/>
            <a:ext cx="4249737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Für die Bewässerung hat SCOPE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einen 10.000 Liter fassenden Tank gebaut, der den Regen vom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Schuldach sammelt. Ein zweiter, 55.000 Liter großer Tank ist in Bau.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51E47B-D062-3E7D-380C-3810D5AA01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058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Zuerst schult SCOPE die Lehrkräfte im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Permakul­tur-Konzept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. Es ahmt Kreisläufe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i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n der Natur nach und umfasst Methoden zur Bepflanzung, Düngung und Bewässerung.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0984C2-4D6D-44E9-CCEF-3E3501F780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093" y="3107035"/>
            <a:ext cx="4208570" cy="2703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343B54-1F25-AC49-1A7C-F0E56BC084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C3942A7-4818-216D-BE09-36887B08A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4643439" y="260350"/>
            <a:ext cx="4213224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374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Lehrkräfte gründen dann an ihrer Schule einen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Permakultur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-Club. Gemeinsam mit Kindern und Eltern legen sie Schul­gärten an, säen, pflanzen, gießen.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2A5D04-3861-6F9B-515E-6EB6BAC93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3105151"/>
            <a:ext cx="4213224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13CB57-A151-BFC4-B313-C3D41892B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14661" cy="26947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DE8876-131C-9A56-1EA3-0A60CA88F4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sie produzieren Bio-Dünger aus Blättern und Gras,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Tierdung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Erde, Kohle, Maiskleie und Asche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Drei Wochen lang müssen sie ihn täglich wenden.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972E9F-BF7B-7F03-7E42-25FA6C7BF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56" y="273162"/>
            <a:ext cx="8603607" cy="55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374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Ihr Wissen nutzen die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Familien auch zu Hause.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Chimwemwes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Mutter zum Beispiel legte Beete an und pflanzte Obstbäume.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Ihr Sohn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 half ihr dabei.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A985FD-455B-C4B5-2D1E-8EAE80CFE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770" y="269578"/>
            <a:ext cx="4196893" cy="55359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69F92E-1BB0-1AC1-1501-D0DF0FD4B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46" y="3105150"/>
            <a:ext cx="424151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1EFDB6-A6B2-D535-4FB1-07C1D612B2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46" y="260350"/>
            <a:ext cx="4241517" cy="27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„Wir leben jetzt viel gesünder als früher“, sagt Ellen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Mhango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.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Zudem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verkauft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sie einen Teil ihrer Ernte und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ist so in der Lage,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etwas Geld zur Seite legen.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D01F296-6B13-4ABE-8749-9B58461658E5}"/>
              </a:ext>
            </a:extLst>
          </p:cNvPr>
          <p:cNvSpPr/>
          <p:nvPr/>
        </p:nvSpPr>
        <p:spPr>
          <a:xfrm>
            <a:off x="431540" y="872168"/>
            <a:ext cx="2988332" cy="208841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407335-BE3C-1353-9901-B6DF42C98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058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537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Reich ist die Familie immer noch nicht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Strom zum Beispiel kann sie sich nicht leisten. Aber Ellen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Mhango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weiß nun, dass ihre Kinder auch morgen wieder satt werden.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63FD7F-A53D-5BAF-02E9-A648D0619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0583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9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spc="-2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Helvetica Neue"/>
                <a:cs typeface="Helvetica Neue"/>
              </a:rPr>
              <a:t>Schools and Colleges Permaculture </a:t>
            </a:r>
            <a:r>
              <a:rPr lang="en-US" b="0" spc="-2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Helvetica Neue"/>
                <a:cs typeface="Helvetica Neue"/>
              </a:rPr>
              <a:t>Programmes</a:t>
            </a:r>
            <a:r>
              <a:rPr lang="en-US" b="0" spc="-2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Helvetica Neue"/>
                <a:cs typeface="Helvetica Neue"/>
              </a:rPr>
              <a:t> (SCOPE) </a:t>
            </a:r>
            <a:r>
              <a:rPr lang="en-US" b="0" kern="100" spc="-20" dirty="0" err="1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aus</a:t>
            </a:r>
            <a:r>
              <a:rPr lang="en-US" b="0" kern="100" spc="-20" dirty="0">
                <a:ea typeface="NSimSun" panose="02010609030101010101" pitchFamily="49" charset="-122"/>
                <a:cs typeface="Arial" panose="020B0604020202020204" pitchFamily="34" charset="0"/>
              </a:rPr>
              <a:t> Malawi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Gesundes Essen, jeden Tag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www.brot-fuer-die-welt.de/projekte/malawi-hunger</a:t>
            </a:r>
            <a:endParaRPr lang="de-DE" altLang="de-DE" b="0" dirty="0">
              <a:solidFill>
                <a:srgbClr val="FFFF00"/>
              </a:solidFill>
            </a:endParaRP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Sara </a:t>
            </a:r>
            <a:r>
              <a:rPr lang="de-DE" b="0" dirty="0" err="1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Mously</a:t>
            </a:r>
            <a:endParaRPr lang="de-DE" b="0" dirty="0">
              <a:effectLst/>
              <a:latin typeface="Georgia" panose="02040502050405020303" pitchFamily="18" charset="0"/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Jörg </a:t>
            </a:r>
            <a:r>
              <a:rPr lang="de-DE" b="0" dirty="0" err="1"/>
              <a:t>Böthling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2022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27DB155A-2315-88C9-E955-8C4C70A873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226" y="3573463"/>
            <a:ext cx="4897438" cy="223671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6" y="271684"/>
            <a:ext cx="4897438" cy="3240088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Malawi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82472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Malawi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118.484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20,3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16,8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 	3,5	1,5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82,0	22,4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0,4	43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HIV-Rate </a:t>
            </a:r>
            <a:r>
              <a:rPr lang="de-DE" altLang="de-DE" sz="1200" b="0" dirty="0">
                <a:cs typeface="Arial" panose="020B0604020202020204" pitchFamily="34" charset="0"/>
              </a:rPr>
              <a:t>in %	8,1	0,1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	9,0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37,9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Stromanschlussquote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13	100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1.500	50.900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(2022)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096D8C8-012E-1785-BD25-98132B588D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1"/>
            <a:ext cx="3636902" cy="5545138"/>
          </a:xfrm>
          <a:prstGeom prst="rect">
            <a:avLst/>
          </a:prstGeom>
        </p:spPr>
      </p:pic>
      <p:sp>
        <p:nvSpPr>
          <p:cNvPr id="30" name="Rechteck 16">
            <a:extLst>
              <a:ext uri="{FF2B5EF4-FFF2-40B4-BE49-F238E27FC236}">
                <a16:creationId xmlns:a16="http://schemas.microsoft.com/office/drawing/2014/main" id="{C457DD83-13C2-AF5C-C5C4-E1B71F20A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4221088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MALAWI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AB837A9-54D2-A152-068F-FBB7E38D2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53004"/>
            <a:ext cx="10107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SAMBIA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E136E13-2C76-0083-83E7-02CD5DF5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600" y="3648716"/>
            <a:ext cx="10107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TANSANIA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1287C7B0-4527-71A1-6C81-0B20CEF0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027" y="4995182"/>
            <a:ext cx="111692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MOSAMBIK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5" name="Rechteck 16">
            <a:extLst>
              <a:ext uri="{FF2B5EF4-FFF2-40B4-BE49-F238E27FC236}">
                <a16:creationId xmlns:a16="http://schemas.microsoft.com/office/drawing/2014/main" id="{87038F6D-044F-39F1-1494-CC633A92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72" y="3392996"/>
            <a:ext cx="1512169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MALAWI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99AF9F45-7AD4-A54F-6085-4FF3CA16253B}"/>
              </a:ext>
            </a:extLst>
          </p:cNvPr>
          <p:cNvCxnSpPr>
            <a:cxnSpLocks/>
          </p:cNvCxnSpPr>
          <p:nvPr/>
        </p:nvCxnSpPr>
        <p:spPr>
          <a:xfrm>
            <a:off x="2129921" y="3555674"/>
            <a:ext cx="4658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DFEB0CB1-C01A-19FC-AAA0-21E676B61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290" y="4629037"/>
            <a:ext cx="129001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Lilongwe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C9D32A7-73CD-A6CD-7DD3-365C9B6EA6F0}"/>
              </a:ext>
            </a:extLst>
          </p:cNvPr>
          <p:cNvGrpSpPr/>
          <p:nvPr/>
        </p:nvGrpSpPr>
        <p:grpSpPr>
          <a:xfrm>
            <a:off x="6830972" y="4779511"/>
            <a:ext cx="90873" cy="90873"/>
            <a:chOff x="7058657" y="1304764"/>
            <a:chExt cx="90873" cy="90873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3148D61-5480-CA71-60F8-8FFD6119E7F1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E688D767-505C-6892-5A03-4EB425A37FC7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Ellipse 51">
            <a:extLst>
              <a:ext uri="{FF2B5EF4-FFF2-40B4-BE49-F238E27FC236}">
                <a16:creationId xmlns:a16="http://schemas.microsoft.com/office/drawing/2014/main" id="{FC2B7931-ABBD-E61B-7994-E72BDF0C3D50}"/>
              </a:ext>
            </a:extLst>
          </p:cNvPr>
          <p:cNvSpPr/>
          <p:nvPr/>
        </p:nvSpPr>
        <p:spPr>
          <a:xfrm>
            <a:off x="6908973" y="3911330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04B82B46-5EE0-461A-0E15-33FCDCB7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329" y="3741131"/>
            <a:ext cx="1148943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 err="1">
                <a:cs typeface="Arial" panose="020B0604020202020204" pitchFamily="34" charset="0"/>
              </a:rPr>
              <a:t>Mantchewe</a:t>
            </a:r>
            <a:r>
              <a:rPr lang="de-DE" altLang="de-DE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96931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C652F5-F33C-39BA-5D77-FAC75E4BDE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05838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4725144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47667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61685629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Malawi zählt zu den 20 am wenigsten entwickelten Ländern der Welt. Mehr als zwei Drittel der Bevölkerung leben von weniger als 1,90 US-Dollar pro Tag.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CAAE97-B3B7-133F-278B-D0F460471B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8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B9955C4-8A2D-BB9F-0538-212F48B7BA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13225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8774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Kinder und Jugendliche trifft die extreme Armut am härtesten. </a:t>
            </a:r>
            <a:r>
              <a:rPr lang="de-DE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Fast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die Hälfte aller </a:t>
            </a:r>
            <a:r>
              <a:rPr lang="de-DE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Mädchen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und </a:t>
            </a:r>
            <a:r>
              <a:rPr lang="de-DE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Jungen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unter fünf Jahren sind unterernährt. 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02E816-C246-F585-04CE-1E03C98458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5351" cy="55411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6214C06-0F14-5698-C9E2-81EEB8C03D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824" y="3105150"/>
            <a:ext cx="420883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6F623C1-F562-2305-2916-3B34B650EF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824" y="260350"/>
            <a:ext cx="4208839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Organisation SCOPE will dies ändern. An den Schulen vermittelt sie die Prinzipien der Permakultur – damit die Familien frisches Obst und Gemüse ernten können.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DCD1E3-2CDE-B88D-4335-E21B3BFEC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13225" cy="26981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CDB12A-2B8A-7D59-46A5-ECA5A606F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05150"/>
            <a:ext cx="4249737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CE487F-8979-8E3B-FCC7-2CD017FB3F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1"/>
            <a:ext cx="4213225" cy="27003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4D62FB5-F428-CF7E-98CF-3709764F0F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54063"/>
            <a:ext cx="4249737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Der 13-jährige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Chimwemwe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gehört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dem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„Permakultur-Club“ der Schule von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Mantchewe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an, einem Dorf im bergigen Distrikt </a:t>
            </a:r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Rumphi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im Norden Malawis.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BB3E93-9697-C5EC-C41C-A138710B6A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40" y="260349"/>
            <a:ext cx="4213224" cy="55559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2D56F6-6D1A-4930-09A3-FF2C4036B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Chimwemwe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 und die anderen Jungen und Mädchen erneuern Gräben, </a:t>
            </a:r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mit denen sie das Wasser umleiten und auffangen wollen – sobald endlich die Regenzeit beginnt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 Unicode MS"/>
                <a:cs typeface="Arial Unicode MS"/>
              </a:rPr>
              <a:t>. </a:t>
            </a:r>
            <a:endParaRPr lang="de-DE" b="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928120-0AFD-5D37-C24D-5FCD6DAE19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662" y="260350"/>
            <a:ext cx="4202001" cy="5545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4736B2-39FB-DE4E-A42A-80297B6067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6964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B3A862-358D-6A60-6CB9-3C143BF76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solidFill>
                  <a:srgbClr val="000000"/>
                </a:solidFill>
                <a:ea typeface="Arial Unicode MS"/>
                <a:cs typeface="Arial Unicode MS"/>
              </a:rPr>
              <a:t>Denn </a:t>
            </a:r>
            <a:r>
              <a:rPr lang="de-DE" b="0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die Klimakrise ist auch in Malawi angekommen: Langanhaltende Dürren trocknen das Ackerland aus, heftige Regen­fälle spülen die Humusschicht weg.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951C52-A8FD-ADA0-2E63-A24DCCD91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73534"/>
            <a:ext cx="2064503" cy="55319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9B6DC98-23A0-4B9C-269B-67BB348D3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73535"/>
            <a:ext cx="6408738" cy="55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der Not kaufen die Bauern Hybridmais von den Agrarkonzernen. Doch dieser Mais enthält weniger Nährstoffe, benötigt kostspieligen Dünger und jährlich teures Saatgut.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843011-E1C6-1FFF-4FD1-21A9F72C6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1577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Bildschirmpräsentation (4:3)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NSimSun</vt:lpstr>
      <vt:lpstr>Arial</vt:lpstr>
      <vt:lpstr>Arial Unicode MS</vt:lpstr>
      <vt:lpstr>GalaxieCopernicus-Book</vt:lpstr>
      <vt:lpstr>Georgia</vt:lpstr>
      <vt:lpstr>Helvetica Neue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1321</cp:revision>
  <dcterms:created xsi:type="dcterms:W3CDTF">2005-03-02T11:53:12Z</dcterms:created>
  <dcterms:modified xsi:type="dcterms:W3CDTF">2022-07-08T12:19:24Z</dcterms:modified>
</cp:coreProperties>
</file>