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6" r:id="rId1"/>
  </p:sldMasterIdLst>
  <p:notesMasterIdLst>
    <p:notesMasterId r:id="rId22"/>
  </p:notesMasterIdLst>
  <p:handoutMasterIdLst>
    <p:handoutMasterId r:id="rId23"/>
  </p:handoutMasterIdLst>
  <p:sldIdLst>
    <p:sldId id="379" r:id="rId2"/>
    <p:sldId id="390" r:id="rId3"/>
    <p:sldId id="400" r:id="rId4"/>
    <p:sldId id="391" r:id="rId5"/>
    <p:sldId id="401" r:id="rId6"/>
    <p:sldId id="385" r:id="rId7"/>
    <p:sldId id="392" r:id="rId8"/>
    <p:sldId id="370" r:id="rId9"/>
    <p:sldId id="354" r:id="rId10"/>
    <p:sldId id="382" r:id="rId11"/>
    <p:sldId id="376" r:id="rId12"/>
    <p:sldId id="330" r:id="rId13"/>
    <p:sldId id="334" r:id="rId14"/>
    <p:sldId id="326" r:id="rId15"/>
    <p:sldId id="317" r:id="rId16"/>
    <p:sldId id="387" r:id="rId17"/>
    <p:sldId id="360" r:id="rId18"/>
    <p:sldId id="384" r:id="rId19"/>
    <p:sldId id="375" r:id="rId20"/>
    <p:sldId id="399" r:id="rId21"/>
  </p:sldIdLst>
  <p:sldSz cx="9144000" cy="6858000" type="screen4x3"/>
  <p:notesSz cx="6743700" cy="9893300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sz="1500" b="1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500" b="1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500" b="1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500" b="1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500" b="1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5pPr>
    <a:lvl6pPr marL="2286000" algn="l" defTabSz="914400" rtl="0" eaLnBrk="1" latinLnBrk="0" hangingPunct="1">
      <a:defRPr sz="1500" b="1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6pPr>
    <a:lvl7pPr marL="2743200" algn="l" defTabSz="914400" rtl="0" eaLnBrk="1" latinLnBrk="0" hangingPunct="1">
      <a:defRPr sz="1500" b="1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7pPr>
    <a:lvl8pPr marL="3200400" algn="l" defTabSz="914400" rtl="0" eaLnBrk="1" latinLnBrk="0" hangingPunct="1">
      <a:defRPr sz="1500" b="1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8pPr>
    <a:lvl9pPr marL="3657600" algn="l" defTabSz="914400" rtl="0" eaLnBrk="1" latinLnBrk="0" hangingPunct="1">
      <a:defRPr sz="1500" b="1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4">
          <p15:clr>
            <a:srgbClr val="A4A3A4"/>
          </p15:clr>
        </p15:guide>
        <p15:guide id="2" orient="horz" pos="4156">
          <p15:clr>
            <a:srgbClr val="A4A3A4"/>
          </p15:clr>
        </p15:guide>
        <p15:guide id="3" orient="horz" pos="1956" userDrawn="1">
          <p15:clr>
            <a:srgbClr val="A4A3A4"/>
          </p15:clr>
        </p15:guide>
        <p15:guide id="4" orient="horz" pos="3770" userDrawn="1">
          <p15:clr>
            <a:srgbClr val="A4A3A4"/>
          </p15:clr>
        </p15:guide>
        <p15:guide id="5" orient="horz" pos="1865" userDrawn="1">
          <p15:clr>
            <a:srgbClr val="A4A3A4"/>
          </p15:clr>
        </p15:guide>
        <p15:guide id="6" orient="horz" pos="3657" userDrawn="1">
          <p15:clr>
            <a:srgbClr val="A4A3A4"/>
          </p15:clr>
        </p15:guide>
        <p15:guide id="7" orient="horz" pos="799">
          <p15:clr>
            <a:srgbClr val="A4A3A4"/>
          </p15:clr>
        </p15:guide>
        <p15:guide id="8" pos="158">
          <p15:clr>
            <a:srgbClr val="A4A3A4"/>
          </p15:clr>
        </p15:guide>
        <p15:guide id="9" pos="2835" userDrawn="1">
          <p15:clr>
            <a:srgbClr val="A4A3A4"/>
          </p15:clr>
        </p15:guide>
        <p15:guide id="10" pos="5602">
          <p15:clr>
            <a:srgbClr val="A4A3A4"/>
          </p15:clr>
        </p15:guide>
        <p15:guide id="11" pos="2925" userDrawn="1">
          <p15:clr>
            <a:srgbClr val="A4A3A4"/>
          </p15:clr>
        </p15:guide>
        <p15:guide id="12" pos="1542">
          <p15:clr>
            <a:srgbClr val="A4A3A4"/>
          </p15:clr>
        </p15:guide>
        <p15:guide id="13" pos="1451" userDrawn="1">
          <p15:clr>
            <a:srgbClr val="A4A3A4"/>
          </p15:clr>
        </p15:guide>
        <p15:guide id="14" pos="4241" userDrawn="1">
          <p15:clr>
            <a:srgbClr val="A4A3A4"/>
          </p15:clr>
        </p15:guide>
        <p15:guide id="15" pos="430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16">
          <p15:clr>
            <a:srgbClr val="A4A3A4"/>
          </p15:clr>
        </p15:guide>
        <p15:guide id="2" pos="212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AB482"/>
    <a:srgbClr val="FBB482"/>
    <a:srgbClr val="FFA365"/>
    <a:srgbClr val="E65D00"/>
    <a:srgbClr val="FF6600"/>
    <a:srgbClr val="539D49"/>
    <a:srgbClr val="705500"/>
    <a:srgbClr val="FFDF79"/>
    <a:srgbClr val="A2790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600" autoAdjust="0"/>
    <p:restoredTop sz="99827" autoAdjust="0"/>
  </p:normalViewPr>
  <p:slideViewPr>
    <p:cSldViewPr showGuides="1">
      <p:cViewPr>
        <p:scale>
          <a:sx n="118" d="100"/>
          <a:sy n="118" d="100"/>
        </p:scale>
        <p:origin x="-1386" y="6"/>
      </p:cViewPr>
      <p:guideLst>
        <p:guide orient="horz" pos="164"/>
        <p:guide orient="horz" pos="4156"/>
        <p:guide orient="horz" pos="1956"/>
        <p:guide orient="horz" pos="3770"/>
        <p:guide orient="horz" pos="1865"/>
        <p:guide orient="horz" pos="3657"/>
        <p:guide orient="horz" pos="799"/>
        <p:guide pos="158"/>
        <p:guide pos="2835"/>
        <p:guide pos="5602"/>
        <p:guide pos="2925"/>
        <p:guide pos="1542"/>
        <p:guide pos="1451"/>
        <p:guide pos="4241"/>
        <p:guide pos="4309"/>
      </p:guideLst>
    </p:cSldViewPr>
  </p:slideViewPr>
  <p:outlineViewPr>
    <p:cViewPr>
      <p:scale>
        <a:sx n="75" d="100"/>
        <a:sy n="75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  <p:sld r:id="rId15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224"/>
    </p:cViewPr>
  </p:sorterViewPr>
  <p:notesViewPr>
    <p:cSldViewPr showGuides="1">
      <p:cViewPr>
        <p:scale>
          <a:sx n="100" d="100"/>
          <a:sy n="100" d="100"/>
        </p:scale>
        <p:origin x="-816" y="2658"/>
      </p:cViewPr>
      <p:guideLst>
        <p:guide orient="horz" pos="3116"/>
        <p:guide pos="2124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10.xml"/><Relationship Id="rId13" Type="http://schemas.openxmlformats.org/officeDocument/2006/relationships/slide" Target="slides/slide15.xml"/><Relationship Id="rId3" Type="http://schemas.openxmlformats.org/officeDocument/2006/relationships/slide" Target="slides/slide5.xml"/><Relationship Id="rId7" Type="http://schemas.openxmlformats.org/officeDocument/2006/relationships/slide" Target="slides/slide9.xml"/><Relationship Id="rId12" Type="http://schemas.openxmlformats.org/officeDocument/2006/relationships/slide" Target="slides/slide14.xml"/><Relationship Id="rId2" Type="http://schemas.openxmlformats.org/officeDocument/2006/relationships/slide" Target="slides/slide4.xml"/><Relationship Id="rId1" Type="http://schemas.openxmlformats.org/officeDocument/2006/relationships/slide" Target="slides/slide3.xml"/><Relationship Id="rId6" Type="http://schemas.openxmlformats.org/officeDocument/2006/relationships/slide" Target="slides/slide8.xml"/><Relationship Id="rId11" Type="http://schemas.openxmlformats.org/officeDocument/2006/relationships/slide" Target="slides/slide13.xml"/><Relationship Id="rId5" Type="http://schemas.openxmlformats.org/officeDocument/2006/relationships/slide" Target="slides/slide7.xml"/><Relationship Id="rId15" Type="http://schemas.openxmlformats.org/officeDocument/2006/relationships/slide" Target="slides/slide18.xml"/><Relationship Id="rId10" Type="http://schemas.openxmlformats.org/officeDocument/2006/relationships/slide" Target="slides/slide12.xml"/><Relationship Id="rId4" Type="http://schemas.openxmlformats.org/officeDocument/2006/relationships/slide" Target="slides/slide6.xml"/><Relationship Id="rId9" Type="http://schemas.openxmlformats.org/officeDocument/2006/relationships/slide" Target="slides/slide11.xml"/><Relationship Id="rId14" Type="http://schemas.openxmlformats.org/officeDocument/2006/relationships/slide" Target="slides/slide1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>
            <a:extLst>
              <a:ext uri="{FF2B5EF4-FFF2-40B4-BE49-F238E27FC236}">
                <a16:creationId xmlns:a16="http://schemas.microsoft.com/office/drawing/2014/main" xmlns="" id="{4CC3D845-EF86-4C9A-BD85-32CB766E4C40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22588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5235" name="Rectangle 3">
            <a:extLst>
              <a:ext uri="{FF2B5EF4-FFF2-40B4-BE49-F238E27FC236}">
                <a16:creationId xmlns:a16="http://schemas.microsoft.com/office/drawing/2014/main" xmlns="" id="{FDA7750E-38CF-4077-84BD-22925A30A306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21113" y="0"/>
            <a:ext cx="2922587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5236" name="Rectangle 4">
            <a:extLst>
              <a:ext uri="{FF2B5EF4-FFF2-40B4-BE49-F238E27FC236}">
                <a16:creationId xmlns:a16="http://schemas.microsoft.com/office/drawing/2014/main" xmlns="" id="{0BE0912C-60B1-4308-9B00-720758848B37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98000"/>
            <a:ext cx="2922588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5237" name="Rectangle 5">
            <a:extLst>
              <a:ext uri="{FF2B5EF4-FFF2-40B4-BE49-F238E27FC236}">
                <a16:creationId xmlns:a16="http://schemas.microsoft.com/office/drawing/2014/main" xmlns="" id="{0802C87B-326C-4C7A-B0D1-D52A514D4B49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21113" y="9398000"/>
            <a:ext cx="2922587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BDFA6D9E-D31A-4851-8D01-DF10BBD9BAAE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3566579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:a16="http://schemas.microsoft.com/office/drawing/2014/main" xmlns="" id="{03E5F736-49B1-4418-A4FA-A46286EEDBE5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22588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xmlns="" id="{02B74E07-249F-4446-81ED-EE7DDA0FA95F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21113" y="0"/>
            <a:ext cx="2922587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xmlns="" id="{E38B0320-37B9-46ED-9F39-757236D5C3DB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98525" y="741363"/>
            <a:ext cx="4946650" cy="37099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3" name="Rectangle 5">
            <a:extLst>
              <a:ext uri="{FF2B5EF4-FFF2-40B4-BE49-F238E27FC236}">
                <a16:creationId xmlns:a16="http://schemas.microsoft.com/office/drawing/2014/main" xmlns="" id="{C6265994-1232-4392-8F8F-FD75460C8565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98525" y="4699000"/>
            <a:ext cx="4946650" cy="445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Klicken Sie, um die Formate des Vorlagentextes zu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37894" name="Rectangle 6">
            <a:extLst>
              <a:ext uri="{FF2B5EF4-FFF2-40B4-BE49-F238E27FC236}">
                <a16:creationId xmlns:a16="http://schemas.microsoft.com/office/drawing/2014/main" xmlns="" id="{8B9B6185-461A-4A5C-A34E-1F64286F4562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98000"/>
            <a:ext cx="2922588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7895" name="Rectangle 7">
            <a:extLst>
              <a:ext uri="{FF2B5EF4-FFF2-40B4-BE49-F238E27FC236}">
                <a16:creationId xmlns:a16="http://schemas.microsoft.com/office/drawing/2014/main" xmlns="" id="{7907591E-E0CC-4BE3-9BDA-F2261D33044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21113" y="9398000"/>
            <a:ext cx="2922587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0C2638A6-1EDF-4CCF-B4E6-95CC5BB04368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18036916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xmlns="" id="{C6935749-A5EA-44F2-9CB8-423EBFE322BA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21113" y="9398000"/>
            <a:ext cx="2922587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90322B0E-7B42-433D-95F1-0937F90D9369}" type="slidenum">
              <a:rPr lang="de-DE" altLang="de-DE" b="0"/>
              <a:pPr algn="r" eaLnBrk="1" hangingPunct="1">
                <a:spcBef>
                  <a:spcPct val="0"/>
                </a:spcBef>
              </a:pPr>
              <a:t>1</a:t>
            </a:fld>
            <a:endParaRPr lang="de-DE" altLang="de-DE" b="0"/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xmlns="" id="{56B0950F-BC95-4EF6-BE32-BC416CF8820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>
            <a:extLst>
              <a:ext uri="{FF2B5EF4-FFF2-40B4-BE49-F238E27FC236}">
                <a16:creationId xmlns:a16="http://schemas.microsoft.com/office/drawing/2014/main" xmlns="" id="{97008B0B-3115-451C-958F-EBB69B8F0F60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21113" y="9398000"/>
            <a:ext cx="2922587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EE343EF9-8E4C-41A9-AF14-BEEEAE66FA41}" type="slidenum">
              <a:rPr lang="de-DE" altLang="de-DE" b="0"/>
              <a:pPr algn="r" eaLnBrk="1" hangingPunct="1">
                <a:spcBef>
                  <a:spcPct val="0"/>
                </a:spcBef>
              </a:pPr>
              <a:t>10</a:t>
            </a:fld>
            <a:endParaRPr lang="de-DE" altLang="de-DE" b="0"/>
          </a:p>
        </p:txBody>
      </p:sp>
      <p:sp>
        <p:nvSpPr>
          <p:cNvPr id="22531" name="Rectangle 2">
            <a:extLst>
              <a:ext uri="{FF2B5EF4-FFF2-40B4-BE49-F238E27FC236}">
                <a16:creationId xmlns:a16="http://schemas.microsoft.com/office/drawing/2014/main" xmlns="" id="{66B8B838-5D0E-4740-BDB3-8F16CDD9A7B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>
            <a:extLst>
              <a:ext uri="{FF2B5EF4-FFF2-40B4-BE49-F238E27FC236}">
                <a16:creationId xmlns:a16="http://schemas.microsoft.com/office/drawing/2014/main" xmlns="" id="{906ED01B-87F1-4A52-9A1F-1CD4B09A088E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21113" y="9398000"/>
            <a:ext cx="2922587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62030765-89C2-4FA1-88A9-3597FB39DFAC}" type="slidenum">
              <a:rPr lang="de-DE" altLang="de-DE" b="0"/>
              <a:pPr algn="r" eaLnBrk="1" hangingPunct="1">
                <a:spcBef>
                  <a:spcPct val="0"/>
                </a:spcBef>
              </a:pPr>
              <a:t>11</a:t>
            </a:fld>
            <a:endParaRPr lang="de-DE" altLang="de-DE" b="0"/>
          </a:p>
        </p:txBody>
      </p:sp>
      <p:sp>
        <p:nvSpPr>
          <p:cNvPr id="24579" name="Rectangle 2">
            <a:extLst>
              <a:ext uri="{FF2B5EF4-FFF2-40B4-BE49-F238E27FC236}">
                <a16:creationId xmlns:a16="http://schemas.microsoft.com/office/drawing/2014/main" xmlns="" id="{308BAD14-5EC4-45E8-B03C-5DB271934F5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>
            <a:extLst>
              <a:ext uri="{FF2B5EF4-FFF2-40B4-BE49-F238E27FC236}">
                <a16:creationId xmlns:a16="http://schemas.microsoft.com/office/drawing/2014/main" xmlns="" id="{96B59967-14BB-4CF0-8188-70A9CAC79A0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FDCC027-F2D7-4864-8333-E415182ADDDE}" type="slidenum">
              <a:rPr lang="de-DE" altLang="de-DE" smtClean="0"/>
              <a:pPr>
                <a:spcBef>
                  <a:spcPct val="0"/>
                </a:spcBef>
              </a:pPr>
              <a:t>12</a:t>
            </a:fld>
            <a:endParaRPr lang="de-DE" altLang="de-DE"/>
          </a:p>
        </p:txBody>
      </p:sp>
      <p:sp>
        <p:nvSpPr>
          <p:cNvPr id="26627" name="Rectangle 2">
            <a:extLst>
              <a:ext uri="{FF2B5EF4-FFF2-40B4-BE49-F238E27FC236}">
                <a16:creationId xmlns:a16="http://schemas.microsoft.com/office/drawing/2014/main" xmlns="" id="{71E2A17A-F251-428A-8E01-DC27A8B156A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>
            <a:extLst>
              <a:ext uri="{FF2B5EF4-FFF2-40B4-BE49-F238E27FC236}">
                <a16:creationId xmlns:a16="http://schemas.microsoft.com/office/drawing/2014/main" xmlns="" id="{08665DED-A358-480B-9ED4-239A81AC057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E80A0B6-2742-41B4-A37F-0D1A4B850B84}" type="slidenum">
              <a:rPr lang="de-DE" altLang="de-DE" smtClean="0"/>
              <a:pPr>
                <a:spcBef>
                  <a:spcPct val="0"/>
                </a:spcBef>
              </a:pPr>
              <a:t>13</a:t>
            </a:fld>
            <a:endParaRPr lang="de-DE" altLang="de-DE"/>
          </a:p>
        </p:txBody>
      </p:sp>
      <p:sp>
        <p:nvSpPr>
          <p:cNvPr id="20483" name="Rectangle 2">
            <a:extLst>
              <a:ext uri="{FF2B5EF4-FFF2-40B4-BE49-F238E27FC236}">
                <a16:creationId xmlns:a16="http://schemas.microsoft.com/office/drawing/2014/main" xmlns="" id="{84F418DC-F44E-4038-A8D5-E15B95B661F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>
            <a:extLst>
              <a:ext uri="{FF2B5EF4-FFF2-40B4-BE49-F238E27FC236}">
                <a16:creationId xmlns:a16="http://schemas.microsoft.com/office/drawing/2014/main" xmlns="" id="{5F280F6C-9844-402E-905D-D36F2B0E96D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4367029-761B-4418-A9C2-C056096BBCED}" type="slidenum">
              <a:rPr lang="de-DE" altLang="de-DE" smtClean="0"/>
              <a:pPr>
                <a:spcBef>
                  <a:spcPct val="0"/>
                </a:spcBef>
              </a:pPr>
              <a:t>14</a:t>
            </a:fld>
            <a:endParaRPr lang="de-DE" altLang="de-DE"/>
          </a:p>
        </p:txBody>
      </p:sp>
      <p:sp>
        <p:nvSpPr>
          <p:cNvPr id="40963" name="Rectangle 2">
            <a:extLst>
              <a:ext uri="{FF2B5EF4-FFF2-40B4-BE49-F238E27FC236}">
                <a16:creationId xmlns:a16="http://schemas.microsoft.com/office/drawing/2014/main" xmlns="" id="{6078D980-EC0E-494E-A867-F83FC79CA06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  <p:extLst>
      <p:ext uri="{BB962C8B-B14F-4D97-AF65-F5344CB8AC3E}">
        <p14:creationId xmlns:p14="http://schemas.microsoft.com/office/powerpoint/2010/main" val="342308237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>
            <a:extLst>
              <a:ext uri="{FF2B5EF4-FFF2-40B4-BE49-F238E27FC236}">
                <a16:creationId xmlns:a16="http://schemas.microsoft.com/office/drawing/2014/main" xmlns="" id="{8367DD8D-9DEC-41CC-B045-730A8DAD9EB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4FFC0DB-D455-4B25-8206-B06A07CED197}" type="slidenum">
              <a:rPr lang="de-DE" altLang="de-DE" smtClean="0"/>
              <a:pPr>
                <a:spcBef>
                  <a:spcPct val="0"/>
                </a:spcBef>
              </a:pPr>
              <a:t>15</a:t>
            </a:fld>
            <a:endParaRPr lang="de-DE" altLang="de-DE"/>
          </a:p>
        </p:txBody>
      </p:sp>
      <p:sp>
        <p:nvSpPr>
          <p:cNvPr id="38915" name="Rectangle 2">
            <a:extLst>
              <a:ext uri="{FF2B5EF4-FFF2-40B4-BE49-F238E27FC236}">
                <a16:creationId xmlns:a16="http://schemas.microsoft.com/office/drawing/2014/main" xmlns="" id="{52D85010-BF0F-4E47-900A-62574DE4B1E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  <p:extLst>
      <p:ext uri="{BB962C8B-B14F-4D97-AF65-F5344CB8AC3E}">
        <p14:creationId xmlns:p14="http://schemas.microsoft.com/office/powerpoint/2010/main" val="151919655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>
            <a:extLst>
              <a:ext uri="{FF2B5EF4-FFF2-40B4-BE49-F238E27FC236}">
                <a16:creationId xmlns:a16="http://schemas.microsoft.com/office/drawing/2014/main" xmlns="" id="{31103478-32D6-4EEC-B4D4-7278C9F88BF9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21113" y="9398000"/>
            <a:ext cx="2922587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634F9914-CE89-423D-B632-EAB157707780}" type="slidenum">
              <a:rPr lang="de-DE" altLang="de-DE" b="0"/>
              <a:pPr algn="r" eaLnBrk="1" hangingPunct="1">
                <a:spcBef>
                  <a:spcPct val="0"/>
                </a:spcBef>
              </a:pPr>
              <a:t>16</a:t>
            </a:fld>
            <a:endParaRPr lang="de-DE" altLang="de-DE" b="0"/>
          </a:p>
        </p:txBody>
      </p:sp>
      <p:sp>
        <p:nvSpPr>
          <p:cNvPr id="32771" name="Rectangle 2">
            <a:extLst>
              <a:ext uri="{FF2B5EF4-FFF2-40B4-BE49-F238E27FC236}">
                <a16:creationId xmlns:a16="http://schemas.microsoft.com/office/drawing/2014/main" xmlns="" id="{7A842701-57D5-435D-A4B3-1EC4EC6E626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>
            <a:extLst>
              <a:ext uri="{FF2B5EF4-FFF2-40B4-BE49-F238E27FC236}">
                <a16:creationId xmlns:a16="http://schemas.microsoft.com/office/drawing/2014/main" xmlns="" id="{2B3B3A90-66AB-475E-94FB-80F7A4AAF3B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EB50E25-5EBB-46F3-8598-3647E0FA5927}" type="slidenum">
              <a:rPr lang="de-DE" altLang="de-DE" smtClean="0"/>
              <a:pPr>
                <a:spcBef>
                  <a:spcPct val="0"/>
                </a:spcBef>
              </a:pPr>
              <a:t>17</a:t>
            </a:fld>
            <a:endParaRPr lang="de-DE" altLang="de-DE"/>
          </a:p>
        </p:txBody>
      </p:sp>
      <p:sp>
        <p:nvSpPr>
          <p:cNvPr id="34819" name="Rectangle 2">
            <a:extLst>
              <a:ext uri="{FF2B5EF4-FFF2-40B4-BE49-F238E27FC236}">
                <a16:creationId xmlns:a16="http://schemas.microsoft.com/office/drawing/2014/main" xmlns="" id="{B94F9AA5-813D-4758-9E40-8002B338906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>
            <a:extLst>
              <a:ext uri="{FF2B5EF4-FFF2-40B4-BE49-F238E27FC236}">
                <a16:creationId xmlns:a16="http://schemas.microsoft.com/office/drawing/2014/main" xmlns="" id="{C8402461-159E-43F7-BC45-0707B234E722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21113" y="9398000"/>
            <a:ext cx="2922587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2AF767C3-B299-4C9C-918C-76CB1477210A}" type="slidenum">
              <a:rPr lang="de-DE" altLang="de-DE" b="0"/>
              <a:pPr algn="r" eaLnBrk="1" hangingPunct="1">
                <a:spcBef>
                  <a:spcPct val="0"/>
                </a:spcBef>
              </a:pPr>
              <a:t>18</a:t>
            </a:fld>
            <a:endParaRPr lang="de-DE" altLang="de-DE" b="0"/>
          </a:p>
        </p:txBody>
      </p:sp>
      <p:sp>
        <p:nvSpPr>
          <p:cNvPr id="36867" name="Rectangle 2">
            <a:extLst>
              <a:ext uri="{FF2B5EF4-FFF2-40B4-BE49-F238E27FC236}">
                <a16:creationId xmlns:a16="http://schemas.microsoft.com/office/drawing/2014/main" xmlns="" id="{966A1D2A-FCBA-428F-957D-548726293CC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>
            <a:extLst>
              <a:ext uri="{FF2B5EF4-FFF2-40B4-BE49-F238E27FC236}">
                <a16:creationId xmlns:a16="http://schemas.microsoft.com/office/drawing/2014/main" xmlns="" id="{BF0FDEE1-5A4D-495A-9E00-709442856F1C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21113" y="9398000"/>
            <a:ext cx="2922587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15083E32-22C9-42B2-B5F3-10E4914F2C29}" type="slidenum">
              <a:rPr lang="de-DE" altLang="de-DE" b="0"/>
              <a:pPr algn="r" eaLnBrk="1" hangingPunct="1">
                <a:spcBef>
                  <a:spcPct val="0"/>
                </a:spcBef>
              </a:pPr>
              <a:t>19</a:t>
            </a:fld>
            <a:endParaRPr lang="de-DE" altLang="de-DE" b="0"/>
          </a:p>
        </p:txBody>
      </p:sp>
      <p:sp>
        <p:nvSpPr>
          <p:cNvPr id="47107" name="Rectangle 2">
            <a:extLst>
              <a:ext uri="{FF2B5EF4-FFF2-40B4-BE49-F238E27FC236}">
                <a16:creationId xmlns:a16="http://schemas.microsoft.com/office/drawing/2014/main" xmlns="" id="{AD6AD776-B9A4-4761-A95F-9099650A49C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>
            <a:extLst>
              <a:ext uri="{FF2B5EF4-FFF2-40B4-BE49-F238E27FC236}">
                <a16:creationId xmlns:a16="http://schemas.microsoft.com/office/drawing/2014/main" xmlns="" id="{FA28E605-55A7-49B3-84BD-2DBC66359BB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5CE26E0-9711-40FA-8197-23929F1DE16F}" type="slidenum">
              <a:rPr lang="de-DE" altLang="de-DE" smtClean="0"/>
              <a:pPr>
                <a:spcBef>
                  <a:spcPct val="0"/>
                </a:spcBef>
              </a:pPr>
              <a:t>2</a:t>
            </a:fld>
            <a:endParaRPr lang="de-DE" altLang="de-DE"/>
          </a:p>
        </p:txBody>
      </p:sp>
      <p:sp>
        <p:nvSpPr>
          <p:cNvPr id="8195" name="Rectangle 2">
            <a:extLst>
              <a:ext uri="{FF2B5EF4-FFF2-40B4-BE49-F238E27FC236}">
                <a16:creationId xmlns:a16="http://schemas.microsoft.com/office/drawing/2014/main" xmlns="" id="{ACF1FB75-CF14-4D37-A663-4ED9D4C49CC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>
            <a:extLst>
              <a:ext uri="{FF2B5EF4-FFF2-40B4-BE49-F238E27FC236}">
                <a16:creationId xmlns:a16="http://schemas.microsoft.com/office/drawing/2014/main" xmlns="" id="{DAEF0A01-66B7-4583-8452-04ED4844FE79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21113" y="9398000"/>
            <a:ext cx="2922587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AEFDCC7D-2B29-4F8D-8005-0C7AC09872C6}" type="slidenum">
              <a:rPr lang="de-DE" altLang="de-DE" b="0"/>
              <a:pPr algn="r" eaLnBrk="1" hangingPunct="1">
                <a:spcBef>
                  <a:spcPct val="0"/>
                </a:spcBef>
              </a:pPr>
              <a:t>20</a:t>
            </a:fld>
            <a:endParaRPr lang="de-DE" altLang="de-DE" b="0"/>
          </a:p>
        </p:txBody>
      </p:sp>
      <p:sp>
        <p:nvSpPr>
          <p:cNvPr id="51203" name="Rectangle 2">
            <a:extLst>
              <a:ext uri="{FF2B5EF4-FFF2-40B4-BE49-F238E27FC236}">
                <a16:creationId xmlns:a16="http://schemas.microsoft.com/office/drawing/2014/main" xmlns="" id="{1625A260-594D-4586-99B6-1EFD484E20A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  <p:extLst>
      <p:ext uri="{BB962C8B-B14F-4D97-AF65-F5344CB8AC3E}">
        <p14:creationId xmlns:p14="http://schemas.microsoft.com/office/powerpoint/2010/main" val="23561817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>
            <a:extLst>
              <a:ext uri="{FF2B5EF4-FFF2-40B4-BE49-F238E27FC236}">
                <a16:creationId xmlns:a16="http://schemas.microsoft.com/office/drawing/2014/main" xmlns="" id="{DBFA9B67-4A04-4501-8144-1E55875F241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5343BB6-BACE-4C9A-8C77-16360DF67F98}" type="slidenum">
              <a:rPr lang="de-DE" altLang="de-DE" smtClean="0"/>
              <a:pPr>
                <a:spcBef>
                  <a:spcPct val="0"/>
                </a:spcBef>
              </a:pPr>
              <a:t>3</a:t>
            </a:fld>
            <a:endParaRPr lang="de-DE" altLang="de-DE"/>
          </a:p>
        </p:txBody>
      </p:sp>
      <p:sp>
        <p:nvSpPr>
          <p:cNvPr id="10243" name="Rectangle 2">
            <a:extLst>
              <a:ext uri="{FF2B5EF4-FFF2-40B4-BE49-F238E27FC236}">
                <a16:creationId xmlns:a16="http://schemas.microsoft.com/office/drawing/2014/main" xmlns="" id="{D9454BE4-E445-442D-AB11-E1C5C0D6AAC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  <p:extLst>
      <p:ext uri="{BB962C8B-B14F-4D97-AF65-F5344CB8AC3E}">
        <p14:creationId xmlns:p14="http://schemas.microsoft.com/office/powerpoint/2010/main" val="8860393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>
            <a:extLst>
              <a:ext uri="{FF2B5EF4-FFF2-40B4-BE49-F238E27FC236}">
                <a16:creationId xmlns:a16="http://schemas.microsoft.com/office/drawing/2014/main" xmlns="" id="{DBFA9B67-4A04-4501-8144-1E55875F241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5343BB6-BACE-4C9A-8C77-16360DF67F98}" type="slidenum">
              <a:rPr lang="de-DE" altLang="de-DE" smtClean="0"/>
              <a:pPr>
                <a:spcBef>
                  <a:spcPct val="0"/>
                </a:spcBef>
              </a:pPr>
              <a:t>4</a:t>
            </a:fld>
            <a:endParaRPr lang="de-DE" altLang="de-DE"/>
          </a:p>
        </p:txBody>
      </p:sp>
      <p:sp>
        <p:nvSpPr>
          <p:cNvPr id="10243" name="Rectangle 2">
            <a:extLst>
              <a:ext uri="{FF2B5EF4-FFF2-40B4-BE49-F238E27FC236}">
                <a16:creationId xmlns:a16="http://schemas.microsoft.com/office/drawing/2014/main" xmlns="" id="{D9454BE4-E445-442D-AB11-E1C5C0D6AAC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>
            <a:extLst>
              <a:ext uri="{FF2B5EF4-FFF2-40B4-BE49-F238E27FC236}">
                <a16:creationId xmlns:a16="http://schemas.microsoft.com/office/drawing/2014/main" xmlns="" id="{DBFA9B67-4A04-4501-8144-1E55875F241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5343BB6-BACE-4C9A-8C77-16360DF67F98}" type="slidenum">
              <a:rPr lang="de-DE" altLang="de-DE" smtClean="0"/>
              <a:pPr>
                <a:spcBef>
                  <a:spcPct val="0"/>
                </a:spcBef>
              </a:pPr>
              <a:t>5</a:t>
            </a:fld>
            <a:endParaRPr lang="de-DE" altLang="de-DE"/>
          </a:p>
        </p:txBody>
      </p:sp>
      <p:sp>
        <p:nvSpPr>
          <p:cNvPr id="10243" name="Rectangle 2">
            <a:extLst>
              <a:ext uri="{FF2B5EF4-FFF2-40B4-BE49-F238E27FC236}">
                <a16:creationId xmlns:a16="http://schemas.microsoft.com/office/drawing/2014/main" xmlns="" id="{D9454BE4-E445-442D-AB11-E1C5C0D6AAC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  <p:extLst>
      <p:ext uri="{BB962C8B-B14F-4D97-AF65-F5344CB8AC3E}">
        <p14:creationId xmlns:p14="http://schemas.microsoft.com/office/powerpoint/2010/main" val="8631434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>
            <a:extLst>
              <a:ext uri="{FF2B5EF4-FFF2-40B4-BE49-F238E27FC236}">
                <a16:creationId xmlns:a16="http://schemas.microsoft.com/office/drawing/2014/main" xmlns="" id="{1FF6B577-AAAE-4669-804E-FDD0304BECEB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21113" y="9398000"/>
            <a:ext cx="2922587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83EF1B71-D348-446A-B31D-5A8E127B25EF}" type="slidenum">
              <a:rPr lang="de-DE" altLang="de-DE" b="0"/>
              <a:pPr algn="r" eaLnBrk="1" hangingPunct="1">
                <a:spcBef>
                  <a:spcPct val="0"/>
                </a:spcBef>
              </a:pPr>
              <a:t>6</a:t>
            </a:fld>
            <a:endParaRPr lang="de-DE" altLang="de-DE" b="0"/>
          </a:p>
        </p:txBody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xmlns="" id="{514789FF-CD5A-43CD-A48E-28A46CC5D51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>
            <a:extLst>
              <a:ext uri="{FF2B5EF4-FFF2-40B4-BE49-F238E27FC236}">
                <a16:creationId xmlns:a16="http://schemas.microsoft.com/office/drawing/2014/main" xmlns="" id="{7DFCBC79-1B6E-4123-9D70-D5C21791A30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06E4DC2-1CA3-4F83-A174-4BC2CBACF136}" type="slidenum">
              <a:rPr lang="de-DE" altLang="de-DE" smtClean="0"/>
              <a:pPr>
                <a:spcBef>
                  <a:spcPct val="0"/>
                </a:spcBef>
              </a:pPr>
              <a:t>7</a:t>
            </a:fld>
            <a:endParaRPr lang="de-DE" altLang="de-DE"/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xmlns="" id="{385E89A8-33AD-40D7-9142-4EEBADDD512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xmlns="" id="{CAA63289-5939-401E-9228-377C3BFE1E99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21113" y="9398000"/>
            <a:ext cx="2922587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09680F9B-618A-4CBE-935E-FA0257C2E9CC}" type="slidenum">
              <a:rPr lang="de-DE" altLang="de-DE" b="0"/>
              <a:pPr algn="r" eaLnBrk="1" hangingPunct="1">
                <a:spcBef>
                  <a:spcPct val="0"/>
                </a:spcBef>
              </a:pPr>
              <a:t>8</a:t>
            </a:fld>
            <a:endParaRPr lang="de-DE" altLang="de-DE" b="0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xmlns="" id="{8DB367D0-2FC5-4782-A677-48F296D63D0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>
            <a:extLst>
              <a:ext uri="{FF2B5EF4-FFF2-40B4-BE49-F238E27FC236}">
                <a16:creationId xmlns:a16="http://schemas.microsoft.com/office/drawing/2014/main" xmlns="" id="{9696C2AC-089D-4C02-88C7-7421C8624C3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AC569C4-09B3-463A-8969-8F02DECC69E5}" type="slidenum">
              <a:rPr lang="de-DE" altLang="de-DE" smtClean="0"/>
              <a:pPr>
                <a:spcBef>
                  <a:spcPct val="0"/>
                </a:spcBef>
              </a:pPr>
              <a:t>9</a:t>
            </a:fld>
            <a:endParaRPr lang="de-DE" altLang="de-DE"/>
          </a:p>
        </p:txBody>
      </p:sp>
      <p:sp>
        <p:nvSpPr>
          <p:cNvPr id="18435" name="Rectangle 2">
            <a:extLst>
              <a:ext uri="{FF2B5EF4-FFF2-40B4-BE49-F238E27FC236}">
                <a16:creationId xmlns:a16="http://schemas.microsoft.com/office/drawing/2014/main" xmlns="" id="{43CB8FEB-9102-4C1E-9BA3-DA3D4DFA383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1" descr="BfdW_Marke_RGB_für bildschirm">
            <a:extLst>
              <a:ext uri="{FF2B5EF4-FFF2-40B4-BE49-F238E27FC236}">
                <a16:creationId xmlns:a16="http://schemas.microsoft.com/office/drawing/2014/main" xmlns="" id="{03D52FF8-0B14-422B-9130-3977A5A1116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40650" y="6008688"/>
            <a:ext cx="1152525" cy="58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3682197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hteck 19">
            <a:extLst>
              <a:ext uri="{FF2B5EF4-FFF2-40B4-BE49-F238E27FC236}">
                <a16:creationId xmlns:a16="http://schemas.microsoft.com/office/drawing/2014/main" xmlns="" id="{0AD8CF5B-ABAE-43A0-9F62-3D1DC2C552DE}"/>
              </a:ext>
            </a:extLst>
          </p:cNvPr>
          <p:cNvSpPr/>
          <p:nvPr/>
        </p:nvSpPr>
        <p:spPr>
          <a:xfrm>
            <a:off x="7019925" y="0"/>
            <a:ext cx="2124075" cy="8366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de-DE" sz="1800"/>
          </a:p>
        </p:txBody>
      </p:sp>
      <p:sp>
        <p:nvSpPr>
          <p:cNvPr id="1027" name="Rectangle 20">
            <a:extLst>
              <a:ext uri="{FF2B5EF4-FFF2-40B4-BE49-F238E27FC236}">
                <a16:creationId xmlns:a16="http://schemas.microsoft.com/office/drawing/2014/main" xmlns="" id="{E3BD60A5-657C-4F43-A0DF-F84EEBB7AE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0213" y="29384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defRPr/>
            </a:pPr>
            <a:endParaRPr lang="de-DE" altLang="de-DE" sz="1800"/>
          </a:p>
        </p:txBody>
      </p:sp>
      <p:sp>
        <p:nvSpPr>
          <p:cNvPr id="1028" name="Rectangle 22">
            <a:extLst>
              <a:ext uri="{FF2B5EF4-FFF2-40B4-BE49-F238E27FC236}">
                <a16:creationId xmlns:a16="http://schemas.microsoft.com/office/drawing/2014/main" xmlns="" id="{153917A1-E5CB-49F7-9A48-56E91D59FD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0213" y="29575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defRPr/>
            </a:pPr>
            <a:endParaRPr lang="de-DE" altLang="de-DE" sz="1800"/>
          </a:p>
        </p:txBody>
      </p:sp>
      <p:sp>
        <p:nvSpPr>
          <p:cNvPr id="1029" name="Rectangle 24">
            <a:extLst>
              <a:ext uri="{FF2B5EF4-FFF2-40B4-BE49-F238E27FC236}">
                <a16:creationId xmlns:a16="http://schemas.microsoft.com/office/drawing/2014/main" xmlns="" id="{44EE0C67-DDC1-4A38-A28C-7A9BFA933A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0213" y="29622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defRPr/>
            </a:pPr>
            <a:endParaRPr lang="de-DE" altLang="de-DE" sz="1800"/>
          </a:p>
        </p:txBody>
      </p:sp>
      <p:sp>
        <p:nvSpPr>
          <p:cNvPr id="1030" name="Rectangle 26">
            <a:extLst>
              <a:ext uri="{FF2B5EF4-FFF2-40B4-BE49-F238E27FC236}">
                <a16:creationId xmlns:a16="http://schemas.microsoft.com/office/drawing/2014/main" xmlns="" id="{20528F0D-9C3B-4A00-8640-B93F8CD8A0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0213" y="29765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defRPr/>
            </a:pPr>
            <a:endParaRPr lang="de-DE" altLang="de-DE" sz="1800"/>
          </a:p>
        </p:txBody>
      </p:sp>
      <p:sp>
        <p:nvSpPr>
          <p:cNvPr id="1031" name="Rectangle 28">
            <a:extLst>
              <a:ext uri="{FF2B5EF4-FFF2-40B4-BE49-F238E27FC236}">
                <a16:creationId xmlns:a16="http://schemas.microsoft.com/office/drawing/2014/main" xmlns="" id="{10683064-09D9-4AD9-BA28-7ED4C33BC2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0213" y="29908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defRPr/>
            </a:pPr>
            <a:endParaRPr lang="de-DE" altLang="de-DE" sz="1800"/>
          </a:p>
        </p:txBody>
      </p:sp>
      <p:sp>
        <p:nvSpPr>
          <p:cNvPr id="1032" name="Rectangle 35">
            <a:extLst>
              <a:ext uri="{FF2B5EF4-FFF2-40B4-BE49-F238E27FC236}">
                <a16:creationId xmlns:a16="http://schemas.microsoft.com/office/drawing/2014/main" xmlns="" id="{E5E2C703-4092-43F8-ABA0-4407163EF7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62275" y="29194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defRPr/>
            </a:pPr>
            <a:endParaRPr lang="de-DE" altLang="de-DE" sz="1800"/>
          </a:p>
        </p:txBody>
      </p:sp>
      <p:sp>
        <p:nvSpPr>
          <p:cNvPr id="1033" name="Rechteck 13">
            <a:extLst>
              <a:ext uri="{FF2B5EF4-FFF2-40B4-BE49-F238E27FC236}">
                <a16:creationId xmlns:a16="http://schemas.microsoft.com/office/drawing/2014/main" xmlns="" id="{59517E04-3398-457D-974B-A73C7BAFF8A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50825" y="6429375"/>
            <a:ext cx="228600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defRPr/>
            </a:pPr>
            <a:endParaRPr lang="de-DE" altLang="de-DE" sz="400" dirty="0">
              <a:solidFill>
                <a:srgbClr val="000000"/>
              </a:solidFill>
            </a:endParaRPr>
          </a:p>
          <a:p>
            <a:pPr eaLnBrk="1" hangingPunct="1">
              <a:defRPr/>
            </a:pPr>
            <a:r>
              <a:rPr lang="de-DE" altLang="de-DE" sz="800" dirty="0">
                <a:solidFill>
                  <a:srgbClr val="000000"/>
                </a:solidFill>
              </a:rPr>
              <a:t>Seite </a:t>
            </a:r>
            <a:fld id="{8C88BE97-91FA-4FE4-A726-834C6A20CD32}" type="slidenum">
              <a:rPr lang="de-DE" altLang="de-DE" sz="800" smtClean="0">
                <a:solidFill>
                  <a:srgbClr val="000000"/>
                </a:solidFill>
              </a:rPr>
              <a:pPr eaLnBrk="1" hangingPunct="1">
                <a:defRPr/>
              </a:pPr>
              <a:t>‹Nr.›</a:t>
            </a:fld>
            <a:r>
              <a:rPr lang="de-DE" altLang="de-DE" sz="800" dirty="0">
                <a:solidFill>
                  <a:srgbClr val="000000"/>
                </a:solidFill>
              </a:rPr>
              <a:t>/</a:t>
            </a:r>
            <a:r>
              <a:rPr lang="de-DE" altLang="de-DE" sz="800" dirty="0" smtClean="0">
                <a:solidFill>
                  <a:srgbClr val="000000"/>
                </a:solidFill>
              </a:rPr>
              <a:t>20</a:t>
            </a:r>
            <a:endParaRPr lang="de-DE" altLang="de-DE" sz="800" dirty="0">
              <a:solidFill>
                <a:srgbClr val="000000"/>
              </a:solidFill>
            </a:endParaRPr>
          </a:p>
        </p:txBody>
      </p:sp>
      <p:sp>
        <p:nvSpPr>
          <p:cNvPr id="1034" name="Picture 11" descr="BfdW_Marke_RGB_für bildschirm">
            <a:extLst>
              <a:ext uri="{FF2B5EF4-FFF2-40B4-BE49-F238E27FC236}">
                <a16:creationId xmlns:a16="http://schemas.microsoft.com/office/drawing/2014/main" xmlns="" id="{5A615001-3DE5-4661-A3B7-21C021F97226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>
            <a:off x="7740650" y="6008688"/>
            <a:ext cx="1152525" cy="58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500" b="1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>
              <a:defRPr/>
            </a:pPr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ransition spd="med">
    <p:fade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10.pn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5" Type="http://schemas.openxmlformats.org/officeDocument/2006/relationships/image" Target="../media/image11.png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xmlns="" id="{F69642D2-5DE1-499C-BC24-DDBA986E9FD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0825" y="259792"/>
            <a:ext cx="8642350" cy="5545138"/>
          </a:xfrm>
          <a:prstGeom prst="rect">
            <a:avLst/>
          </a:prstGeom>
        </p:spPr>
      </p:pic>
      <p:sp>
        <p:nvSpPr>
          <p:cNvPr id="5122" name="Picture 12" descr="titel_17575_fs_126">
            <a:extLst>
              <a:ext uri="{FF2B5EF4-FFF2-40B4-BE49-F238E27FC236}">
                <a16:creationId xmlns:a16="http://schemas.microsoft.com/office/drawing/2014/main" xmlns="" id="{F3A43F2C-7CDA-4D9A-8812-F855D2511B4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50825" y="260350"/>
            <a:ext cx="8642350" cy="554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endParaRPr lang="de-DE" altLang="de-DE"/>
          </a:p>
        </p:txBody>
      </p:sp>
      <p:sp>
        <p:nvSpPr>
          <p:cNvPr id="5125" name="Rectangle 4">
            <a:extLst>
              <a:ext uri="{FF2B5EF4-FFF2-40B4-BE49-F238E27FC236}">
                <a16:creationId xmlns:a16="http://schemas.microsoft.com/office/drawing/2014/main" xmlns="" id="{6714DDA5-8E36-434D-8D16-1BA27184D0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34719" y="3573016"/>
            <a:ext cx="4211638" cy="907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de-DE" altLang="de-DE" sz="2500" dirty="0">
                <a:solidFill>
                  <a:schemeClr val="bg1"/>
                </a:solidFill>
              </a:rPr>
              <a:t>Unterstützung für</a:t>
            </a:r>
          </a:p>
          <a:p>
            <a:pPr eaLnBrk="1" hangingPunct="1">
              <a:lnSpc>
                <a:spcPct val="110000"/>
              </a:lnSpc>
            </a:pPr>
            <a:r>
              <a:rPr lang="de-DE" altLang="de-DE" sz="2500" dirty="0">
                <a:solidFill>
                  <a:schemeClr val="bg1"/>
                </a:solidFill>
              </a:rPr>
              <a:t>Straßenkinder</a:t>
            </a:r>
          </a:p>
        </p:txBody>
      </p:sp>
      <p:sp>
        <p:nvSpPr>
          <p:cNvPr id="5126" name="Rectangle 36">
            <a:extLst>
              <a:ext uri="{FF2B5EF4-FFF2-40B4-BE49-F238E27FC236}">
                <a16:creationId xmlns:a16="http://schemas.microsoft.com/office/drawing/2014/main" xmlns="" id="{E1650829-22B8-4CCC-B7F6-F123C90BA6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560" y="731837"/>
            <a:ext cx="597693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r>
              <a:rPr lang="de-DE" altLang="de-DE" sz="3600" dirty="0">
                <a:solidFill>
                  <a:schemeClr val="bg1"/>
                </a:solidFill>
                <a:cs typeface="Tahoma" panose="020B0604030504040204" pitchFamily="34" charset="0"/>
              </a:rPr>
              <a:t>Kenia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hteck 2">
            <a:extLst>
              <a:ext uri="{FF2B5EF4-FFF2-40B4-BE49-F238E27FC236}">
                <a16:creationId xmlns:a16="http://schemas.microsoft.com/office/drawing/2014/main" xmlns="" id="{9A99BB36-6687-455D-A0A2-C8CA582D2E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5805488"/>
            <a:ext cx="7381515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de-DE" b="0" dirty="0"/>
              <a:t>Nach vielen Gesprächen äußerte Joel den Wunsch, nach Hause </a:t>
            </a:r>
            <a:r>
              <a:rPr lang="de-DE" b="0" dirty="0" smtClean="0"/>
              <a:t>zurückzukehren. </a:t>
            </a:r>
            <a:r>
              <a:rPr lang="de-DE" b="0" dirty="0" err="1"/>
              <a:t>Okombo</a:t>
            </a:r>
            <a:r>
              <a:rPr lang="de-DE" b="0" dirty="0"/>
              <a:t> brachte ihn nach </a:t>
            </a:r>
            <a:r>
              <a:rPr lang="de-DE" b="0" dirty="0" err="1"/>
              <a:t>Gamalenga</a:t>
            </a:r>
            <a:r>
              <a:rPr lang="de-DE" b="0" dirty="0"/>
              <a:t>. Doch </a:t>
            </a:r>
            <a:r>
              <a:rPr lang="de-DE" b="0" dirty="0" smtClean="0"/>
              <a:t>bald darauf traf </a:t>
            </a:r>
            <a:r>
              <a:rPr lang="de-DE" b="0" dirty="0"/>
              <a:t>er ihn wieder in Kisumu.</a:t>
            </a:r>
          </a:p>
          <a:p>
            <a:endParaRPr lang="de-DE" b="0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xmlns="" id="{B9E8AC51-2BE9-4ECD-90C8-0FBE8F000E0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0825" y="260350"/>
            <a:ext cx="8642351" cy="5545138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hteck 2">
            <a:extLst>
              <a:ext uri="{FF2B5EF4-FFF2-40B4-BE49-F238E27FC236}">
                <a16:creationId xmlns:a16="http://schemas.microsoft.com/office/drawing/2014/main" xmlns="" id="{59770505-421E-4721-9015-B8C229393B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5805488"/>
            <a:ext cx="730885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endParaRPr lang="de-DE" altLang="de-DE"/>
          </a:p>
        </p:txBody>
      </p:sp>
      <p:sp>
        <p:nvSpPr>
          <p:cNvPr id="23555" name="Rechteck 2">
            <a:extLst>
              <a:ext uri="{FF2B5EF4-FFF2-40B4-BE49-F238E27FC236}">
                <a16:creationId xmlns:a16="http://schemas.microsoft.com/office/drawing/2014/main" xmlns="" id="{7F031F48-9108-4A7F-8807-888B04C0CA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4" y="5805488"/>
            <a:ext cx="7489527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de-DE" b="0" dirty="0"/>
              <a:t>Joels Vater soff und verging sich dann an den Kindern. Der Junge nahm erneut </a:t>
            </a:r>
            <a:r>
              <a:rPr lang="de-DE" b="0" dirty="0" err="1" smtClean="0"/>
              <a:t>reißaus</a:t>
            </a:r>
            <a:r>
              <a:rPr lang="de-DE" b="0" dirty="0"/>
              <a:t>. „Wir haben damals ganz von vorn anfangen müssen“, erinnert sich </a:t>
            </a:r>
            <a:r>
              <a:rPr lang="de-DE" b="0" dirty="0" err="1"/>
              <a:t>Okombo</a:t>
            </a:r>
            <a:r>
              <a:rPr lang="de-DE" b="0" dirty="0"/>
              <a:t>.</a:t>
            </a:r>
          </a:p>
          <a:p>
            <a:endParaRPr lang="de-DE" b="0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xmlns="" id="{E442604E-52FB-4339-B122-52B74A73625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55245" y="267681"/>
            <a:ext cx="4237930" cy="2693007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xmlns="" id="{DD984884-49EE-4080-BDED-6892C5025F1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0823" y="3117726"/>
            <a:ext cx="4249739" cy="2700338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xmlns="" id="{D0F41993-8629-4FFA-9314-05B68CE0877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0823" y="260350"/>
            <a:ext cx="4249739" cy="2700338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xmlns="" id="{42554F2F-B05E-4F69-B6C5-527B3F0CE48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43437" y="3117726"/>
            <a:ext cx="4249737" cy="2687762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hteck 2">
            <a:extLst>
              <a:ext uri="{FF2B5EF4-FFF2-40B4-BE49-F238E27FC236}">
                <a16:creationId xmlns:a16="http://schemas.microsoft.com/office/drawing/2014/main" xmlns="" id="{076406E1-1816-48CA-B3D8-319EB85C10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5805488"/>
            <a:ext cx="752553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de-DE" b="0" dirty="0"/>
              <a:t>Mehrmals wöchentlich besucht das Team von UCDP die Plätze der Straßenkinder in Kisumu, bringt ihnen zu essen, bietet medizinische Versorgung und betreibt Seelsorge. </a:t>
            </a:r>
          </a:p>
        </p:txBody>
      </p:sp>
      <p:sp>
        <p:nvSpPr>
          <p:cNvPr id="25603" name="Picture 19" descr="11_priester_20131016_edi29_uta">
            <a:extLst>
              <a:ext uri="{FF2B5EF4-FFF2-40B4-BE49-F238E27FC236}">
                <a16:creationId xmlns:a16="http://schemas.microsoft.com/office/drawing/2014/main" xmlns="" id="{5804DD5F-CEA1-4DB1-A93D-9650BDA7809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376488" y="-21848763"/>
            <a:ext cx="192087" cy="28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endParaRPr lang="de-DE" altLang="de-DE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xmlns="" id="{59B2F2AC-0856-4167-8F72-D25807060B4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9364" y="3105150"/>
            <a:ext cx="4261199" cy="2700338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xmlns="" id="{87EFAACA-3FA9-4414-BA19-C37D580D4CA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43436" y="273173"/>
            <a:ext cx="4261199" cy="2690513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xmlns="" id="{26934711-FA06-4773-B0E9-5163CB8EB8C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43438" y="3100840"/>
            <a:ext cx="4261197" cy="2704648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xmlns="" id="{B37A4B4F-1185-48C0-9671-E08F4B53794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0825" y="266682"/>
            <a:ext cx="4249738" cy="2690513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5">
            <a:extLst>
              <a:ext uri="{FF2B5EF4-FFF2-40B4-BE49-F238E27FC236}">
                <a16:creationId xmlns:a16="http://schemas.microsoft.com/office/drawing/2014/main" xmlns="" id="{08D9AFF3-AF21-49F9-A29A-C2D051BD21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79925" y="3048000"/>
            <a:ext cx="1841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endParaRPr lang="de-DE" altLang="de-DE" sz="4400" b="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19459" name="Rechteck 2">
            <a:extLst>
              <a:ext uri="{FF2B5EF4-FFF2-40B4-BE49-F238E27FC236}">
                <a16:creationId xmlns:a16="http://schemas.microsoft.com/office/drawing/2014/main" xmlns="" id="{388F461C-DA00-491B-BB60-FD6271D116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5805488"/>
            <a:ext cx="6589713" cy="80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de-DE" b="0" dirty="0" err="1"/>
              <a:t>Okombo</a:t>
            </a:r>
            <a:r>
              <a:rPr lang="de-DE" b="0" dirty="0"/>
              <a:t> besuchte Joel fast täglich. Schließlich konnte er ihn überzeugen, einen neuen Anlauf bei seiner Tante und seinem Onkel zu </a:t>
            </a:r>
            <a:r>
              <a:rPr lang="de-DE" b="0" dirty="0" smtClean="0"/>
              <a:t>nehmen. </a:t>
            </a:r>
            <a:endParaRPr lang="de-DE" b="0" dirty="0"/>
          </a:p>
          <a:p>
            <a:pPr eaLnBrk="1" hangingPunct="1">
              <a:lnSpc>
                <a:spcPct val="110000"/>
              </a:lnSpc>
            </a:pPr>
            <a:endParaRPr lang="de-DE" altLang="de-DE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xmlns="" id="{AD81AE8E-63C0-4A3B-8AC7-6EE56058321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43438" y="263513"/>
            <a:ext cx="4240358" cy="5541975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xmlns="" id="{2427812D-6D4E-4FCF-824B-069576F8ABB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0204" y="260350"/>
            <a:ext cx="4249738" cy="5545138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hteck 2">
            <a:extLst>
              <a:ext uri="{FF2B5EF4-FFF2-40B4-BE49-F238E27FC236}">
                <a16:creationId xmlns:a16="http://schemas.microsoft.com/office/drawing/2014/main" xmlns="" id="{7B767736-A299-4A8A-84AA-EF12120D0F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4" y="5805488"/>
            <a:ext cx="7381515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de-DE" b="0" dirty="0" smtClean="0"/>
              <a:t>Seitdem macht der </a:t>
            </a:r>
            <a:r>
              <a:rPr lang="de-DE" b="0" dirty="0"/>
              <a:t>Junge </a:t>
            </a:r>
            <a:r>
              <a:rPr lang="de-DE" b="0" dirty="0" smtClean="0"/>
              <a:t>gewaltige </a:t>
            </a:r>
            <a:r>
              <a:rPr lang="de-DE" b="0" dirty="0"/>
              <a:t>Fortschritte. Er liebt das Lernen, besonders Mathematik und Naturwissenschaften. Seit zwei Schuljahren ist er Klassenbester. 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xmlns="" id="{420033A7-B35E-42F7-A7DA-37489E2BB6A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0824" y="260350"/>
            <a:ext cx="8642351" cy="5545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84374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hteck 2">
            <a:extLst>
              <a:ext uri="{FF2B5EF4-FFF2-40B4-BE49-F238E27FC236}">
                <a16:creationId xmlns:a16="http://schemas.microsoft.com/office/drawing/2014/main" xmlns="" id="{08D3FDCF-A01A-48E3-98E1-673F53997B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5805488"/>
            <a:ext cx="7489527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de-DE" b="0" dirty="0"/>
              <a:t>Nach dem Tod seines gewalttätigen Vaters lebt Joel wieder bei seiner Mutter. Und er hat ein Ziel: Er möchte Bauer werden und seine Produkte bis nach Kisumu verkaufen. 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xmlns="" id="{3F776FFA-22F6-442F-A572-7672AAE5211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5292"/>
          <a:stretch/>
        </p:blipFill>
        <p:spPr>
          <a:xfrm>
            <a:off x="4643437" y="2971330"/>
            <a:ext cx="4249737" cy="2834158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xmlns="" id="{FFEC0CF0-3BF9-4951-AE39-4286803BFE9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43437" y="260350"/>
            <a:ext cx="4249737" cy="2700338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xmlns="" id="{10B2ADC7-F6E0-47FC-A2FD-80F5D6EB42C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0825" y="260350"/>
            <a:ext cx="4249738" cy="5545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29661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hteck 2">
            <a:extLst>
              <a:ext uri="{FF2B5EF4-FFF2-40B4-BE49-F238E27FC236}">
                <a16:creationId xmlns:a16="http://schemas.microsoft.com/office/drawing/2014/main" xmlns="" id="{563068AD-B9AE-4A21-A546-CEEABB73C0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5805488"/>
            <a:ext cx="7237499" cy="788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de-DE" b="0" dirty="0"/>
              <a:t>Auch </a:t>
            </a:r>
            <a:r>
              <a:rPr lang="de-DE" b="0" dirty="0" err="1"/>
              <a:t>Braiyn</a:t>
            </a:r>
            <a:r>
              <a:rPr lang="de-DE" b="0" dirty="0"/>
              <a:t> </a:t>
            </a:r>
            <a:r>
              <a:rPr lang="de-DE" b="0" dirty="0" err="1"/>
              <a:t>Juma</a:t>
            </a:r>
            <a:r>
              <a:rPr lang="de-DE" b="0" dirty="0"/>
              <a:t> will nach Hause. Kürzlich hat er sich Davies </a:t>
            </a:r>
            <a:r>
              <a:rPr lang="de-DE" b="0" dirty="0" err="1"/>
              <a:t>Okombo</a:t>
            </a:r>
            <a:r>
              <a:rPr lang="de-DE" b="0" dirty="0"/>
              <a:t> anvertraut. Doch zuvor </a:t>
            </a:r>
            <a:r>
              <a:rPr lang="de-DE" b="0" dirty="0" smtClean="0"/>
              <a:t>gehen die beiden einkaufen: </a:t>
            </a:r>
            <a:r>
              <a:rPr lang="de-DE" b="0" dirty="0"/>
              <a:t>neue Kleider für ein neues Leben.</a:t>
            </a:r>
          </a:p>
          <a:p>
            <a:pPr eaLnBrk="1" hangingPunct="1">
              <a:lnSpc>
                <a:spcPct val="110000"/>
              </a:lnSpc>
            </a:pPr>
            <a:endParaRPr lang="de-DE" altLang="de-DE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xmlns="" id="{F1E3B60D-2AC1-4341-B1DC-B05DF381789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43438" y="260350"/>
            <a:ext cx="4249736" cy="2700338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xmlns="" id="{D86A0389-899A-405B-B1DD-165F9A379B5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43437" y="3105149"/>
            <a:ext cx="4249737" cy="2700338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xmlns="" id="{672CC173-22E2-43D0-94EA-1743C03D6BF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0825" y="263512"/>
            <a:ext cx="4249738" cy="5541975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hteck 2">
            <a:extLst>
              <a:ext uri="{FF2B5EF4-FFF2-40B4-BE49-F238E27FC236}">
                <a16:creationId xmlns:a16="http://schemas.microsoft.com/office/drawing/2014/main" xmlns="" id="{43746ECF-1C0C-4199-B1E4-0C80990DD3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5805488"/>
            <a:ext cx="7453523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de-DE" b="0" dirty="0"/>
              <a:t>Mit 12 hielt </a:t>
            </a:r>
            <a:r>
              <a:rPr lang="de-DE" b="0" dirty="0" err="1"/>
              <a:t>Braiyn</a:t>
            </a:r>
            <a:r>
              <a:rPr lang="de-DE" b="0" dirty="0"/>
              <a:t> die Armut und Prügel zu Hause nicht mehr aus. Das bisschen Geld, das er verdiente, gab er für Klebstoff aus. Bis ihm ein Freund von dem Projekt erzählte.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xmlns="" id="{A1D5FAF1-246A-4EAE-9134-D2D301672A3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0825" y="260350"/>
            <a:ext cx="4249738" cy="5545138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xmlns="" id="{BEEFACCD-BBA4-4E3C-BF88-F3FFC486C2F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43438" y="260350"/>
            <a:ext cx="4249737" cy="5545138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hteck 2">
            <a:extLst>
              <a:ext uri="{FF2B5EF4-FFF2-40B4-BE49-F238E27FC236}">
                <a16:creationId xmlns:a16="http://schemas.microsoft.com/office/drawing/2014/main" xmlns="" id="{738A6DB2-221D-4865-8F92-895EBEA5B7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5805488"/>
            <a:ext cx="7309507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de-DE" b="0" dirty="0"/>
              <a:t>Nun kommt </a:t>
            </a:r>
            <a:r>
              <a:rPr lang="de-DE" b="0" dirty="0" err="1"/>
              <a:t>Braiyn</a:t>
            </a:r>
            <a:r>
              <a:rPr lang="de-DE" b="0" dirty="0"/>
              <a:t> frisch eingekleidet zurück in seine Heimat. Gleich wird er seiner Familie gegenüberstehen. „Wird schon schiefgehen“, sagt </a:t>
            </a:r>
            <a:r>
              <a:rPr lang="de-DE" b="0" dirty="0" err="1"/>
              <a:t>Okombo</a:t>
            </a:r>
            <a:r>
              <a:rPr lang="de-DE" b="0" dirty="0"/>
              <a:t> aufmunternd. 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xmlns="" id="{E9F6FE5C-B7DD-48ED-BFD4-3931B40108E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7478" y="3105150"/>
            <a:ext cx="4249737" cy="2700338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xmlns="" id="{72AD563E-A559-4D28-A34E-0BE6B6B0852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43438" y="260350"/>
            <a:ext cx="4249737" cy="5545138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xmlns="" id="{D0B8CBC1-4DF2-4DAF-B623-DFFA364CE0E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0826" y="260350"/>
            <a:ext cx="4249738" cy="2700337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>
            <a:extLst>
              <a:ext uri="{FF2B5EF4-FFF2-40B4-BE49-F238E27FC236}">
                <a16:creationId xmlns:a16="http://schemas.microsoft.com/office/drawing/2014/main" xmlns="" id="{3009C012-8511-4C6A-8D58-8F7A300D07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260350"/>
            <a:ext cx="8642350" cy="5545138"/>
          </a:xfrm>
          <a:prstGeom prst="rect">
            <a:avLst/>
          </a:prstGeom>
          <a:solidFill>
            <a:srgbClr val="D44907"/>
          </a:solidFill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endParaRPr lang="de-DE" sz="1800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46083" name="Rechteck 16">
            <a:extLst>
              <a:ext uri="{FF2B5EF4-FFF2-40B4-BE49-F238E27FC236}">
                <a16:creationId xmlns:a16="http://schemas.microsoft.com/office/drawing/2014/main" xmlns="" id="{4922C7DE-E225-473A-BD55-BA612DD846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476250"/>
            <a:ext cx="8424862" cy="4945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lnSpc>
                <a:spcPts val="2000"/>
              </a:lnSpc>
            </a:pPr>
            <a:r>
              <a:rPr lang="de-DE" altLang="de-DE" b="0" dirty="0"/>
              <a:t>Sie sahen eine Präsentation zum Projekt</a:t>
            </a:r>
            <a:r>
              <a:rPr lang="de-DE" altLang="de-DE" b="0" dirty="0">
                <a:cs typeface="Arial" panose="020B0604020202020204" pitchFamily="34" charset="0"/>
              </a:rPr>
              <a:t> des Projektpartners </a:t>
            </a:r>
          </a:p>
          <a:p>
            <a:pPr eaLnBrk="1" hangingPunct="1">
              <a:lnSpc>
                <a:spcPts val="2000"/>
              </a:lnSpc>
            </a:pPr>
            <a:r>
              <a:rPr lang="en-US" b="0" dirty="0"/>
              <a:t>Uhuru Community Development Project (UCDP) </a:t>
            </a:r>
            <a:r>
              <a:rPr lang="en-US" b="0" dirty="0" err="1"/>
              <a:t>aus</a:t>
            </a:r>
            <a:r>
              <a:rPr lang="en-US" b="0" dirty="0"/>
              <a:t> Kenia</a:t>
            </a:r>
            <a:r>
              <a:rPr lang="de-DE" altLang="de-DE" b="0" dirty="0"/>
              <a:t>.</a:t>
            </a:r>
          </a:p>
          <a:p>
            <a:pPr eaLnBrk="1" hangingPunct="1">
              <a:lnSpc>
                <a:spcPts val="2000"/>
              </a:lnSpc>
            </a:pPr>
            <a:r>
              <a:rPr lang="de-DE" altLang="de-DE" dirty="0">
                <a:solidFill>
                  <a:schemeClr val="bg1"/>
                </a:solidFill>
                <a:cs typeface="Tahoma" panose="020B0604030504040204" pitchFamily="34" charset="0"/>
              </a:rPr>
              <a:t>Unterstützung für Straßenkinder</a:t>
            </a:r>
            <a:endParaRPr lang="de-DE" altLang="de-DE" dirty="0">
              <a:solidFill>
                <a:schemeClr val="bg1"/>
              </a:solidFill>
            </a:endParaRPr>
          </a:p>
          <a:p>
            <a:pPr eaLnBrk="1" hangingPunct="1">
              <a:lnSpc>
                <a:spcPts val="2000"/>
              </a:lnSpc>
            </a:pPr>
            <a:r>
              <a:rPr lang="de-DE" altLang="de-DE" b="0" dirty="0"/>
              <a:t>Projektemagazin 2018/19</a:t>
            </a:r>
          </a:p>
          <a:p>
            <a:pPr eaLnBrk="1" hangingPunct="1">
              <a:lnSpc>
                <a:spcPts val="2000"/>
              </a:lnSpc>
            </a:pPr>
            <a:endParaRPr lang="de-DE" altLang="de-DE" b="0" dirty="0"/>
          </a:p>
          <a:p>
            <a:pPr eaLnBrk="1" hangingPunct="1">
              <a:lnSpc>
                <a:spcPts val="2000"/>
              </a:lnSpc>
            </a:pPr>
            <a:r>
              <a:rPr lang="de-DE" altLang="de-DE" dirty="0">
                <a:solidFill>
                  <a:schemeClr val="bg1"/>
                </a:solidFill>
              </a:rPr>
              <a:t>Herausgeber</a:t>
            </a:r>
          </a:p>
          <a:p>
            <a:pPr eaLnBrk="1" hangingPunct="1">
              <a:lnSpc>
                <a:spcPts val="2000"/>
              </a:lnSpc>
            </a:pPr>
            <a:r>
              <a:rPr lang="de-DE" altLang="de-DE" b="0" dirty="0"/>
              <a:t>Brot für die Welt</a:t>
            </a:r>
          </a:p>
          <a:p>
            <a:pPr eaLnBrk="1" hangingPunct="1">
              <a:lnSpc>
                <a:spcPts val="2000"/>
              </a:lnSpc>
            </a:pPr>
            <a:r>
              <a:rPr lang="de-DE" altLang="de-DE" b="0" dirty="0"/>
              <a:t>Caroline-Michaelis-Str. 1</a:t>
            </a:r>
          </a:p>
          <a:p>
            <a:pPr eaLnBrk="1" hangingPunct="1">
              <a:lnSpc>
                <a:spcPts val="2000"/>
              </a:lnSpc>
            </a:pPr>
            <a:r>
              <a:rPr lang="de-DE" altLang="de-DE" b="0" dirty="0"/>
              <a:t>10115 Berlin</a:t>
            </a:r>
          </a:p>
          <a:p>
            <a:pPr eaLnBrk="1" hangingPunct="1">
              <a:lnSpc>
                <a:spcPts val="2000"/>
              </a:lnSpc>
            </a:pPr>
            <a:r>
              <a:rPr lang="de-DE" altLang="de-DE" b="0" dirty="0"/>
              <a:t>Telefon 030 65211 </a:t>
            </a:r>
            <a:r>
              <a:rPr lang="de-DE" altLang="de-DE" b="0" dirty="0" smtClean="0"/>
              <a:t>4711</a:t>
            </a:r>
            <a:endParaRPr lang="de-DE" altLang="de-DE" b="0" dirty="0"/>
          </a:p>
          <a:p>
            <a:pPr eaLnBrk="1" hangingPunct="1">
              <a:lnSpc>
                <a:spcPts val="2000"/>
              </a:lnSpc>
            </a:pPr>
            <a:r>
              <a:rPr lang="de-DE" altLang="de-DE" b="0" dirty="0"/>
              <a:t>kontakt@brot-fuer-die-welt.de </a:t>
            </a:r>
          </a:p>
          <a:p>
            <a:pPr eaLnBrk="1" hangingPunct="1">
              <a:lnSpc>
                <a:spcPts val="2000"/>
              </a:lnSpc>
            </a:pPr>
            <a:r>
              <a:rPr lang="de-DE" altLang="de-DE" b="0" dirty="0">
                <a:cs typeface="Arial" panose="020B0604020202020204" pitchFamily="34" charset="0"/>
              </a:rPr>
              <a:t>www.brot-fuer-die-welt.de/projekte/kenia-strassenkinder</a:t>
            </a:r>
            <a:endParaRPr lang="de-DE" altLang="de-DE" b="0" dirty="0"/>
          </a:p>
          <a:p>
            <a:pPr eaLnBrk="1" hangingPunct="1">
              <a:lnSpc>
                <a:spcPts val="2000"/>
              </a:lnSpc>
            </a:pPr>
            <a:endParaRPr lang="de-DE" altLang="de-DE" dirty="0">
              <a:cs typeface="Times New Roman" panose="02020603050405020304" pitchFamily="18" charset="0"/>
            </a:endParaRPr>
          </a:p>
          <a:p>
            <a:pPr eaLnBrk="1" hangingPunct="1">
              <a:lnSpc>
                <a:spcPts val="2000"/>
              </a:lnSpc>
            </a:pPr>
            <a:r>
              <a:rPr lang="de-DE" altLang="de-DE" dirty="0">
                <a:solidFill>
                  <a:schemeClr val="bg1"/>
                </a:solidFill>
                <a:cs typeface="Times New Roman" panose="02020603050405020304" pitchFamily="18" charset="0"/>
              </a:rPr>
              <a:t>Redaktion </a:t>
            </a:r>
            <a:r>
              <a:rPr lang="de-DE" altLang="de-DE" b="0" dirty="0"/>
              <a:t>Thomas </a:t>
            </a:r>
            <a:r>
              <a:rPr lang="de-DE" altLang="de-DE" b="0" dirty="0" err="1"/>
              <a:t>Knödl</a:t>
            </a:r>
            <a:r>
              <a:rPr lang="de-DE" altLang="de-DE" b="0" dirty="0"/>
              <a:t>, Thorsten Lichtblau</a:t>
            </a:r>
            <a:r>
              <a:rPr lang="de-DE" altLang="de-DE" dirty="0"/>
              <a:t> </a:t>
            </a:r>
            <a:endParaRPr lang="de-DE" altLang="de-DE" dirty="0">
              <a:cs typeface="Times New Roman" panose="02020603050405020304" pitchFamily="18" charset="0"/>
            </a:endParaRPr>
          </a:p>
          <a:p>
            <a:pPr eaLnBrk="1" hangingPunct="1">
              <a:lnSpc>
                <a:spcPts val="2000"/>
              </a:lnSpc>
            </a:pPr>
            <a:r>
              <a:rPr lang="de-DE" altLang="de-DE" dirty="0">
                <a:solidFill>
                  <a:schemeClr val="bg1"/>
                </a:solidFill>
                <a:cs typeface="Times New Roman" panose="02020603050405020304" pitchFamily="18" charset="0"/>
              </a:rPr>
              <a:t>Text </a:t>
            </a:r>
            <a:r>
              <a:rPr lang="de-DE" altLang="de-DE" b="0" dirty="0">
                <a:cs typeface="Times New Roman" panose="02020603050405020304" pitchFamily="18" charset="0"/>
              </a:rPr>
              <a:t>Thomas </a:t>
            </a:r>
            <a:r>
              <a:rPr lang="de-DE" altLang="de-DE" b="0" dirty="0" err="1">
                <a:cs typeface="Times New Roman" panose="02020603050405020304" pitchFamily="18" charset="0"/>
              </a:rPr>
              <a:t>Einberger</a:t>
            </a:r>
            <a:endParaRPr lang="de-DE" altLang="de-DE" b="0" dirty="0">
              <a:cs typeface="Times New Roman" panose="02020603050405020304" pitchFamily="18" charset="0"/>
            </a:endParaRPr>
          </a:p>
          <a:p>
            <a:pPr eaLnBrk="1" hangingPunct="1">
              <a:lnSpc>
                <a:spcPts val="2000"/>
              </a:lnSpc>
            </a:pPr>
            <a:r>
              <a:rPr lang="de-DE" altLang="de-DE" dirty="0">
                <a:solidFill>
                  <a:schemeClr val="bg1"/>
                </a:solidFill>
                <a:cs typeface="Times New Roman" panose="02020603050405020304" pitchFamily="18" charset="0"/>
              </a:rPr>
              <a:t>Fotos </a:t>
            </a:r>
            <a:r>
              <a:rPr lang="de-DE" altLang="de-DE" b="0" dirty="0">
                <a:cs typeface="Times New Roman" panose="02020603050405020304" pitchFamily="18" charset="0"/>
              </a:rPr>
              <a:t>Kirsten </a:t>
            </a:r>
            <a:r>
              <a:rPr lang="de-DE" altLang="de-DE" b="0" dirty="0" err="1">
                <a:cs typeface="Times New Roman" panose="02020603050405020304" pitchFamily="18" charset="0"/>
              </a:rPr>
              <a:t>Milhahn</a:t>
            </a:r>
            <a:endParaRPr lang="de-DE" altLang="de-DE" b="0" dirty="0"/>
          </a:p>
          <a:p>
            <a:pPr eaLnBrk="1" hangingPunct="1">
              <a:lnSpc>
                <a:spcPts val="2000"/>
              </a:lnSpc>
            </a:pPr>
            <a:r>
              <a:rPr lang="de-DE" altLang="de-DE" dirty="0">
                <a:solidFill>
                  <a:schemeClr val="bg1"/>
                </a:solidFill>
              </a:rPr>
              <a:t>Gestaltung </a:t>
            </a:r>
            <a:r>
              <a:rPr lang="de-DE" altLang="de-DE" b="0" dirty="0"/>
              <a:t>Thomas </a:t>
            </a:r>
            <a:r>
              <a:rPr lang="de-DE" altLang="de-DE" b="0" dirty="0" err="1"/>
              <a:t>Knödl</a:t>
            </a:r>
            <a:r>
              <a:rPr lang="de-DE" altLang="de-DE" b="0" dirty="0"/>
              <a:t> 					     </a:t>
            </a:r>
          </a:p>
          <a:p>
            <a:pPr eaLnBrk="1" hangingPunct="1">
              <a:lnSpc>
                <a:spcPts val="2000"/>
              </a:lnSpc>
            </a:pPr>
            <a:endParaRPr lang="de-DE" altLang="de-DE" b="0" dirty="0"/>
          </a:p>
          <a:p>
            <a:pPr eaLnBrk="1" hangingPunct="1">
              <a:lnSpc>
                <a:spcPts val="2000"/>
              </a:lnSpc>
            </a:pPr>
            <a:r>
              <a:rPr lang="de-DE" altLang="de-DE" b="0" dirty="0"/>
              <a:t>Berlin, Juni 2018</a:t>
            </a:r>
          </a:p>
        </p:txBody>
      </p:sp>
      <p:sp>
        <p:nvSpPr>
          <p:cNvPr id="46084" name="Rectangle 3">
            <a:extLst>
              <a:ext uri="{FF2B5EF4-FFF2-40B4-BE49-F238E27FC236}">
                <a16:creationId xmlns:a16="http://schemas.microsoft.com/office/drawing/2014/main" xmlns="" id="{58D29788-2BA4-464C-9FA1-60788570A2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19263" y="25431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endParaRPr lang="de-DE" altLang="de-DE" sz="1800">
              <a:latin typeface="Tahoma" panose="020B0604030504040204" pitchFamily="34" charset="0"/>
            </a:endParaRPr>
          </a:p>
        </p:txBody>
      </p:sp>
      <p:sp>
        <p:nvSpPr>
          <p:cNvPr id="46085" name="Rectangle 4">
            <a:extLst>
              <a:ext uri="{FF2B5EF4-FFF2-40B4-BE49-F238E27FC236}">
                <a16:creationId xmlns:a16="http://schemas.microsoft.com/office/drawing/2014/main" xmlns="" id="{F07A72C0-723D-4DAB-AC0C-D1D00F8111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5450" y="2376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endParaRPr lang="de-DE" altLang="de-DE" sz="1800">
              <a:latin typeface="Tahoma" panose="020B0604030504040204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xmlns="" id="{FC8D15DB-4CED-41A4-BAFE-3FB73B0C1B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4112" y="1268413"/>
            <a:ext cx="8649063" cy="4413297"/>
          </a:xfrm>
          <a:prstGeom prst="rect">
            <a:avLst/>
          </a:prstGeom>
        </p:spPr>
      </p:pic>
      <p:sp>
        <p:nvSpPr>
          <p:cNvPr id="7170" name="Rectangle 36">
            <a:extLst>
              <a:ext uri="{FF2B5EF4-FFF2-40B4-BE49-F238E27FC236}">
                <a16:creationId xmlns:a16="http://schemas.microsoft.com/office/drawing/2014/main" xmlns="" id="{7CD3E717-62F9-4B48-984E-AFFDEBF99C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447675"/>
            <a:ext cx="597693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r>
              <a:rPr lang="de-DE" altLang="de-DE" sz="3600" dirty="0">
                <a:cs typeface="Tahoma" panose="020B0604030504040204" pitchFamily="34" charset="0"/>
              </a:rPr>
              <a:t>Kenia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xmlns="" id="{9FA5CA31-1351-4833-94CE-997893ECB65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680" y="1268413"/>
            <a:ext cx="8650800" cy="4386428"/>
          </a:xfrm>
          <a:prstGeom prst="rect">
            <a:avLst/>
          </a:prstGeom>
        </p:spPr>
      </p:pic>
      <p:sp>
        <p:nvSpPr>
          <p:cNvPr id="14" name="Rectangle 36">
            <a:extLst>
              <a:ext uri="{FF2B5EF4-FFF2-40B4-BE49-F238E27FC236}">
                <a16:creationId xmlns:a16="http://schemas.microsoft.com/office/drawing/2014/main" xmlns="" id="{968171E0-AAA3-4E81-88E4-256F29F42D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1268760"/>
            <a:ext cx="8642350" cy="437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>
            <a:spAutoFit/>
          </a:bodyPr>
          <a:lstStyle>
            <a:lvl1pPr defTabSz="361950">
              <a:tabLst>
                <a:tab pos="4306888" algn="r"/>
                <a:tab pos="5565775" algn="r"/>
              </a:tabLs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defTabSz="361950">
              <a:tabLst>
                <a:tab pos="4306888" algn="r"/>
                <a:tab pos="5565775" algn="r"/>
              </a:tabLs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defTabSz="361950">
              <a:tabLst>
                <a:tab pos="4306888" algn="r"/>
                <a:tab pos="5565775" algn="r"/>
              </a:tabLs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defTabSz="361950">
              <a:tabLst>
                <a:tab pos="4306888" algn="r"/>
                <a:tab pos="5565775" algn="r"/>
              </a:tabLs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defTabSz="361950">
              <a:tabLst>
                <a:tab pos="4306888" algn="r"/>
                <a:tab pos="5565775" algn="r"/>
              </a:tabLs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defTabSz="361950" eaLnBrk="0" fontAlgn="base" hangingPunct="0">
              <a:spcBef>
                <a:spcPct val="0"/>
              </a:spcBef>
              <a:spcAft>
                <a:spcPct val="0"/>
              </a:spcAft>
              <a:tabLst>
                <a:tab pos="4306888" algn="r"/>
                <a:tab pos="5565775" algn="r"/>
              </a:tabLs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defTabSz="361950" eaLnBrk="0" fontAlgn="base" hangingPunct="0">
              <a:spcBef>
                <a:spcPct val="0"/>
              </a:spcBef>
              <a:spcAft>
                <a:spcPct val="0"/>
              </a:spcAft>
              <a:tabLst>
                <a:tab pos="4306888" algn="r"/>
                <a:tab pos="5565775" algn="r"/>
              </a:tabLs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defTabSz="361950" eaLnBrk="0" fontAlgn="base" hangingPunct="0">
              <a:spcBef>
                <a:spcPct val="0"/>
              </a:spcBef>
              <a:spcAft>
                <a:spcPct val="0"/>
              </a:spcAft>
              <a:tabLst>
                <a:tab pos="4306888" algn="r"/>
                <a:tab pos="5565775" algn="r"/>
              </a:tabLs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defTabSz="361950" eaLnBrk="0" fontAlgn="base" hangingPunct="0">
              <a:spcBef>
                <a:spcPct val="0"/>
              </a:spcBef>
              <a:spcAft>
                <a:spcPct val="0"/>
              </a:spcAft>
              <a:tabLst>
                <a:tab pos="4306888" algn="r"/>
                <a:tab pos="5565775" algn="r"/>
              </a:tabLs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lnSpc>
                <a:spcPct val="120000"/>
              </a:lnSpc>
            </a:pPr>
            <a:endParaRPr lang="de-DE" altLang="de-DE" sz="1200" dirty="0"/>
          </a:p>
          <a:p>
            <a:pPr eaLnBrk="1" hangingPunct="1">
              <a:lnSpc>
                <a:spcPct val="120000"/>
              </a:lnSpc>
            </a:pPr>
            <a:r>
              <a:rPr lang="de-DE" altLang="de-DE" sz="1200" dirty="0"/>
              <a:t>	Kenia	Deutschland</a:t>
            </a:r>
          </a:p>
          <a:p>
            <a:pPr eaLnBrk="1" hangingPunct="1">
              <a:lnSpc>
                <a:spcPct val="120000"/>
              </a:lnSpc>
            </a:pPr>
            <a:endParaRPr lang="de-DE" altLang="de-DE" sz="1200" dirty="0"/>
          </a:p>
          <a:p>
            <a:pPr eaLnBrk="1" hangingPunct="1">
              <a:lnSpc>
                <a:spcPct val="120000"/>
              </a:lnSpc>
            </a:pPr>
            <a:r>
              <a:rPr lang="de-DE" altLang="de-DE" sz="1200" dirty="0"/>
              <a:t>Fläche in km²</a:t>
            </a:r>
            <a:r>
              <a:rPr lang="de-DE" altLang="de-DE" sz="1200" b="0" dirty="0"/>
              <a:t>	580.367	357.022</a:t>
            </a:r>
          </a:p>
          <a:p>
            <a:pPr eaLnBrk="1" hangingPunct="1">
              <a:lnSpc>
                <a:spcPct val="120000"/>
              </a:lnSpc>
            </a:pPr>
            <a:r>
              <a:rPr lang="de-DE" altLang="de-DE" sz="1200" dirty="0"/>
              <a:t>Bevölkerung in Millionen </a:t>
            </a:r>
            <a:r>
              <a:rPr lang="de-DE" altLang="de-DE" sz="1200" b="0" dirty="0"/>
              <a:t>	47,6	80,6</a:t>
            </a:r>
          </a:p>
          <a:p>
            <a:pPr eaLnBrk="1" hangingPunct="1">
              <a:lnSpc>
                <a:spcPct val="120000"/>
              </a:lnSpc>
            </a:pPr>
            <a:r>
              <a:rPr lang="de-DE" altLang="de-DE" sz="1200" dirty="0"/>
              <a:t>Bevölkerungsdichte in Einwohner/km²	</a:t>
            </a:r>
            <a:r>
              <a:rPr lang="de-DE" altLang="de-DE" sz="1200" b="0" dirty="0"/>
              <a:t>82	226</a:t>
            </a:r>
          </a:p>
          <a:p>
            <a:pPr eaLnBrk="1" hangingPunct="1">
              <a:lnSpc>
                <a:spcPct val="120000"/>
              </a:lnSpc>
            </a:pPr>
            <a:r>
              <a:rPr lang="de-DE" altLang="de-DE" sz="1200" dirty="0"/>
              <a:t>Säuglingssterblichkeit in %	</a:t>
            </a:r>
            <a:r>
              <a:rPr lang="de-DE" altLang="de-DE" sz="1200" b="0" dirty="0"/>
              <a:t>3,7	0,3</a:t>
            </a:r>
          </a:p>
          <a:p>
            <a:pPr eaLnBrk="1" hangingPunct="1">
              <a:lnSpc>
                <a:spcPct val="120000"/>
              </a:lnSpc>
            </a:pPr>
            <a:r>
              <a:rPr lang="de-DE" altLang="de-DE" sz="1200" dirty="0"/>
              <a:t>Lebenserwartung</a:t>
            </a:r>
          </a:p>
          <a:p>
            <a:pPr eaLnBrk="1" hangingPunct="1">
              <a:lnSpc>
                <a:spcPct val="120000"/>
              </a:lnSpc>
            </a:pPr>
            <a:r>
              <a:rPr lang="de-DE" altLang="de-DE" sz="1200" b="0" dirty="0"/>
              <a:t>Männer	63	79</a:t>
            </a:r>
          </a:p>
          <a:p>
            <a:pPr eaLnBrk="1" hangingPunct="1">
              <a:lnSpc>
                <a:spcPct val="120000"/>
              </a:lnSpc>
            </a:pPr>
            <a:r>
              <a:rPr lang="de-DE" altLang="de-DE" sz="1200" b="0" dirty="0"/>
              <a:t>Frauen	66	83</a:t>
            </a:r>
          </a:p>
          <a:p>
            <a:pPr eaLnBrk="1" hangingPunct="1">
              <a:lnSpc>
                <a:spcPct val="120000"/>
              </a:lnSpc>
            </a:pPr>
            <a:r>
              <a:rPr lang="de-DE" altLang="de-DE" sz="1200" dirty="0"/>
              <a:t>Analphabetenrate in % </a:t>
            </a:r>
          </a:p>
          <a:p>
            <a:pPr eaLnBrk="1" hangingPunct="1">
              <a:lnSpc>
                <a:spcPct val="120000"/>
              </a:lnSpc>
            </a:pPr>
            <a:r>
              <a:rPr lang="de-DE" altLang="de-DE" sz="1200" b="0" dirty="0"/>
              <a:t>Männer	18,9	&lt; 1</a:t>
            </a:r>
          </a:p>
          <a:p>
            <a:pPr eaLnBrk="1" hangingPunct="1">
              <a:lnSpc>
                <a:spcPct val="120000"/>
              </a:lnSpc>
            </a:pPr>
            <a:r>
              <a:rPr lang="de-DE" altLang="de-DE" sz="1200" b="0" dirty="0"/>
              <a:t>Frauen	25,1	&lt; 1</a:t>
            </a:r>
          </a:p>
          <a:p>
            <a:pPr eaLnBrk="1" hangingPunct="1">
              <a:lnSpc>
                <a:spcPct val="120000"/>
              </a:lnSpc>
            </a:pPr>
            <a:r>
              <a:rPr lang="de-DE" altLang="de-DE" sz="1200" dirty="0"/>
              <a:t>Bruttoinlandsprodukt in Dollar/Kopf</a:t>
            </a:r>
            <a:r>
              <a:rPr lang="de-DE" altLang="de-DE" sz="1200" b="0" dirty="0"/>
              <a:t>	3.500	50.200</a:t>
            </a:r>
          </a:p>
          <a:p>
            <a:pPr eaLnBrk="1" hangingPunct="1">
              <a:lnSpc>
                <a:spcPct val="120000"/>
              </a:lnSpc>
            </a:pPr>
            <a:r>
              <a:rPr lang="de-DE" altLang="de-DE" sz="800" b="0" dirty="0"/>
              <a:t> </a:t>
            </a:r>
          </a:p>
          <a:p>
            <a:pPr eaLnBrk="1" hangingPunct="1">
              <a:lnSpc>
                <a:spcPct val="120000"/>
              </a:lnSpc>
            </a:pPr>
            <a:endParaRPr lang="de-DE" altLang="de-DE" sz="800" b="0" dirty="0"/>
          </a:p>
          <a:p>
            <a:pPr eaLnBrk="1" hangingPunct="1">
              <a:lnSpc>
                <a:spcPct val="120000"/>
              </a:lnSpc>
            </a:pPr>
            <a:endParaRPr lang="de-DE" altLang="de-DE" sz="800" b="0" dirty="0"/>
          </a:p>
          <a:p>
            <a:pPr eaLnBrk="1" hangingPunct="1">
              <a:lnSpc>
                <a:spcPct val="120000"/>
              </a:lnSpc>
            </a:pPr>
            <a:endParaRPr lang="de-DE" altLang="de-DE" sz="800" b="0" dirty="0"/>
          </a:p>
          <a:p>
            <a:pPr eaLnBrk="1" hangingPunct="1">
              <a:lnSpc>
                <a:spcPct val="120000"/>
              </a:lnSpc>
            </a:pPr>
            <a:endParaRPr lang="de-DE" altLang="de-DE" sz="800" b="0" dirty="0"/>
          </a:p>
          <a:p>
            <a:pPr eaLnBrk="1" hangingPunct="1">
              <a:lnSpc>
                <a:spcPct val="120000"/>
              </a:lnSpc>
            </a:pPr>
            <a:endParaRPr lang="de-DE" altLang="de-DE" sz="800" b="0" dirty="0"/>
          </a:p>
          <a:p>
            <a:pPr eaLnBrk="1" hangingPunct="1">
              <a:lnSpc>
                <a:spcPct val="120000"/>
              </a:lnSpc>
            </a:pPr>
            <a:endParaRPr lang="de-DE" altLang="de-DE" sz="800" b="0" dirty="0"/>
          </a:p>
          <a:p>
            <a:pPr eaLnBrk="1" hangingPunct="1">
              <a:lnSpc>
                <a:spcPct val="120000"/>
              </a:lnSpc>
            </a:pPr>
            <a:r>
              <a:rPr lang="de-DE" altLang="de-DE" sz="800" b="0" dirty="0"/>
              <a:t>Quelle: CIA World </a:t>
            </a:r>
            <a:r>
              <a:rPr lang="de-DE" altLang="de-DE" sz="800" b="0" dirty="0" err="1"/>
              <a:t>Factbook</a:t>
            </a:r>
            <a:r>
              <a:rPr lang="de-DE" altLang="de-DE" sz="800" b="0" dirty="0"/>
              <a:t> (2018)</a:t>
            </a:r>
            <a:r>
              <a:rPr lang="de-DE" altLang="de-DE" sz="800" dirty="0"/>
              <a:t> </a:t>
            </a:r>
          </a:p>
        </p:txBody>
      </p:sp>
      <p:sp>
        <p:nvSpPr>
          <p:cNvPr id="2" name="Freihandform: Form 1">
            <a:extLst>
              <a:ext uri="{FF2B5EF4-FFF2-40B4-BE49-F238E27FC236}">
                <a16:creationId xmlns:a16="http://schemas.microsoft.com/office/drawing/2014/main" xmlns="" id="{D6035558-31ED-4C33-8AA2-57C37A0F7024}"/>
              </a:ext>
            </a:extLst>
          </p:cNvPr>
          <p:cNvSpPr/>
          <p:nvPr/>
        </p:nvSpPr>
        <p:spPr>
          <a:xfrm>
            <a:off x="5135170" y="3328988"/>
            <a:ext cx="208623" cy="280987"/>
          </a:xfrm>
          <a:custGeom>
            <a:avLst/>
            <a:gdLst>
              <a:gd name="connsiteX0" fmla="*/ 1186 w 208623"/>
              <a:gd name="connsiteY0" fmla="*/ 30956 h 280987"/>
              <a:gd name="connsiteX1" fmla="*/ 13093 w 208623"/>
              <a:gd name="connsiteY1" fmla="*/ 23812 h 280987"/>
              <a:gd name="connsiteX2" fmla="*/ 17855 w 208623"/>
              <a:gd name="connsiteY2" fmla="*/ 16668 h 280987"/>
              <a:gd name="connsiteX3" fmla="*/ 24999 w 208623"/>
              <a:gd name="connsiteY3" fmla="*/ 9525 h 280987"/>
              <a:gd name="connsiteX4" fmla="*/ 39286 w 208623"/>
              <a:gd name="connsiteY4" fmla="*/ 0 h 280987"/>
              <a:gd name="connsiteX5" fmla="*/ 53574 w 208623"/>
              <a:gd name="connsiteY5" fmla="*/ 2381 h 280987"/>
              <a:gd name="connsiteX6" fmla="*/ 67861 w 208623"/>
              <a:gd name="connsiteY6" fmla="*/ 11906 h 280987"/>
              <a:gd name="connsiteX7" fmla="*/ 75005 w 208623"/>
              <a:gd name="connsiteY7" fmla="*/ 16668 h 280987"/>
              <a:gd name="connsiteX8" fmla="*/ 94055 w 208623"/>
              <a:gd name="connsiteY8" fmla="*/ 19050 h 280987"/>
              <a:gd name="connsiteX9" fmla="*/ 103580 w 208623"/>
              <a:gd name="connsiteY9" fmla="*/ 33337 h 280987"/>
              <a:gd name="connsiteX10" fmla="*/ 117868 w 208623"/>
              <a:gd name="connsiteY10" fmla="*/ 38100 h 280987"/>
              <a:gd name="connsiteX11" fmla="*/ 125011 w 208623"/>
              <a:gd name="connsiteY11" fmla="*/ 40481 h 280987"/>
              <a:gd name="connsiteX12" fmla="*/ 146443 w 208623"/>
              <a:gd name="connsiteY12" fmla="*/ 38100 h 280987"/>
              <a:gd name="connsiteX13" fmla="*/ 153586 w 208623"/>
              <a:gd name="connsiteY13" fmla="*/ 33337 h 280987"/>
              <a:gd name="connsiteX14" fmla="*/ 167874 w 208623"/>
              <a:gd name="connsiteY14" fmla="*/ 28575 h 280987"/>
              <a:gd name="connsiteX15" fmla="*/ 175018 w 208623"/>
              <a:gd name="connsiteY15" fmla="*/ 26193 h 280987"/>
              <a:gd name="connsiteX16" fmla="*/ 191686 w 208623"/>
              <a:gd name="connsiteY16" fmla="*/ 28575 h 280987"/>
              <a:gd name="connsiteX17" fmla="*/ 205974 w 208623"/>
              <a:gd name="connsiteY17" fmla="*/ 33337 h 280987"/>
              <a:gd name="connsiteX18" fmla="*/ 208355 w 208623"/>
              <a:gd name="connsiteY18" fmla="*/ 40481 h 280987"/>
              <a:gd name="connsiteX19" fmla="*/ 201211 w 208623"/>
              <a:gd name="connsiteY19" fmla="*/ 42862 h 280987"/>
              <a:gd name="connsiteX20" fmla="*/ 194068 w 208623"/>
              <a:gd name="connsiteY20" fmla="*/ 57150 h 280987"/>
              <a:gd name="connsiteX21" fmla="*/ 189305 w 208623"/>
              <a:gd name="connsiteY21" fmla="*/ 64293 h 280987"/>
              <a:gd name="connsiteX22" fmla="*/ 182161 w 208623"/>
              <a:gd name="connsiteY22" fmla="*/ 78581 h 280987"/>
              <a:gd name="connsiteX23" fmla="*/ 179780 w 208623"/>
              <a:gd name="connsiteY23" fmla="*/ 85725 h 280987"/>
              <a:gd name="connsiteX24" fmla="*/ 182161 w 208623"/>
              <a:gd name="connsiteY24" fmla="*/ 152400 h 280987"/>
              <a:gd name="connsiteX25" fmla="*/ 184543 w 208623"/>
              <a:gd name="connsiteY25" fmla="*/ 159543 h 280987"/>
              <a:gd name="connsiteX26" fmla="*/ 194068 w 208623"/>
              <a:gd name="connsiteY26" fmla="*/ 173831 h 280987"/>
              <a:gd name="connsiteX27" fmla="*/ 196449 w 208623"/>
              <a:gd name="connsiteY27" fmla="*/ 180975 h 280987"/>
              <a:gd name="connsiteX28" fmla="*/ 186924 w 208623"/>
              <a:gd name="connsiteY28" fmla="*/ 192881 h 280987"/>
              <a:gd name="connsiteX29" fmla="*/ 182161 w 208623"/>
              <a:gd name="connsiteY29" fmla="*/ 200025 h 280987"/>
              <a:gd name="connsiteX30" fmla="*/ 175018 w 208623"/>
              <a:gd name="connsiteY30" fmla="*/ 204787 h 280987"/>
              <a:gd name="connsiteX31" fmla="*/ 172636 w 208623"/>
              <a:gd name="connsiteY31" fmla="*/ 211931 h 280987"/>
              <a:gd name="connsiteX32" fmla="*/ 167874 w 208623"/>
              <a:gd name="connsiteY32" fmla="*/ 219075 h 280987"/>
              <a:gd name="connsiteX33" fmla="*/ 163111 w 208623"/>
              <a:gd name="connsiteY33" fmla="*/ 233362 h 280987"/>
              <a:gd name="connsiteX34" fmla="*/ 160730 w 208623"/>
              <a:gd name="connsiteY34" fmla="*/ 240506 h 280987"/>
              <a:gd name="connsiteX35" fmla="*/ 155968 w 208623"/>
              <a:gd name="connsiteY35" fmla="*/ 247650 h 280987"/>
              <a:gd name="connsiteX36" fmla="*/ 151205 w 208623"/>
              <a:gd name="connsiteY36" fmla="*/ 261937 h 280987"/>
              <a:gd name="connsiteX37" fmla="*/ 146443 w 208623"/>
              <a:gd name="connsiteY37" fmla="*/ 269081 h 280987"/>
              <a:gd name="connsiteX38" fmla="*/ 144061 w 208623"/>
              <a:gd name="connsiteY38" fmla="*/ 276225 h 280987"/>
              <a:gd name="connsiteX39" fmla="*/ 129774 w 208623"/>
              <a:gd name="connsiteY39" fmla="*/ 280987 h 280987"/>
              <a:gd name="connsiteX40" fmla="*/ 115486 w 208623"/>
              <a:gd name="connsiteY40" fmla="*/ 271462 h 280987"/>
              <a:gd name="connsiteX41" fmla="*/ 103580 w 208623"/>
              <a:gd name="connsiteY41" fmla="*/ 261937 h 280987"/>
              <a:gd name="connsiteX42" fmla="*/ 98818 w 208623"/>
              <a:gd name="connsiteY42" fmla="*/ 254793 h 280987"/>
              <a:gd name="connsiteX43" fmla="*/ 86911 w 208623"/>
              <a:gd name="connsiteY43" fmla="*/ 245268 h 280987"/>
              <a:gd name="connsiteX44" fmla="*/ 84530 w 208623"/>
              <a:gd name="connsiteY44" fmla="*/ 233362 h 280987"/>
              <a:gd name="connsiteX45" fmla="*/ 82149 w 208623"/>
              <a:gd name="connsiteY45" fmla="*/ 226218 h 280987"/>
              <a:gd name="connsiteX46" fmla="*/ 67861 w 208623"/>
              <a:gd name="connsiteY46" fmla="*/ 221456 h 280987"/>
              <a:gd name="connsiteX47" fmla="*/ 46430 w 208623"/>
              <a:gd name="connsiteY47" fmla="*/ 209550 h 280987"/>
              <a:gd name="connsiteX48" fmla="*/ 41668 w 208623"/>
              <a:gd name="connsiteY48" fmla="*/ 202406 h 280987"/>
              <a:gd name="connsiteX49" fmla="*/ 34524 w 208623"/>
              <a:gd name="connsiteY49" fmla="*/ 200025 h 280987"/>
              <a:gd name="connsiteX50" fmla="*/ 20236 w 208623"/>
              <a:gd name="connsiteY50" fmla="*/ 190500 h 280987"/>
              <a:gd name="connsiteX51" fmla="*/ 13093 w 208623"/>
              <a:gd name="connsiteY51" fmla="*/ 185737 h 280987"/>
              <a:gd name="connsiteX52" fmla="*/ 10711 w 208623"/>
              <a:gd name="connsiteY52" fmla="*/ 164306 h 280987"/>
              <a:gd name="connsiteX53" fmla="*/ 5949 w 208623"/>
              <a:gd name="connsiteY53" fmla="*/ 145256 h 280987"/>
              <a:gd name="connsiteX54" fmla="*/ 8330 w 208623"/>
              <a:gd name="connsiteY54" fmla="*/ 138112 h 280987"/>
              <a:gd name="connsiteX55" fmla="*/ 17855 w 208623"/>
              <a:gd name="connsiteY55" fmla="*/ 123825 h 280987"/>
              <a:gd name="connsiteX56" fmla="*/ 20236 w 208623"/>
              <a:gd name="connsiteY56" fmla="*/ 59531 h 280987"/>
              <a:gd name="connsiteX57" fmla="*/ 5949 w 208623"/>
              <a:gd name="connsiteY57" fmla="*/ 50006 h 280987"/>
              <a:gd name="connsiteX58" fmla="*/ 1186 w 208623"/>
              <a:gd name="connsiteY58" fmla="*/ 42862 h 280987"/>
              <a:gd name="connsiteX59" fmla="*/ 1186 w 208623"/>
              <a:gd name="connsiteY59" fmla="*/ 30956 h 280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208623" h="280987">
                <a:moveTo>
                  <a:pt x="1186" y="30956"/>
                </a:moveTo>
                <a:cubicBezTo>
                  <a:pt x="3170" y="27781"/>
                  <a:pt x="9579" y="26824"/>
                  <a:pt x="13093" y="23812"/>
                </a:cubicBezTo>
                <a:cubicBezTo>
                  <a:pt x="15266" y="21949"/>
                  <a:pt x="16023" y="18867"/>
                  <a:pt x="17855" y="16668"/>
                </a:cubicBezTo>
                <a:cubicBezTo>
                  <a:pt x="20011" y="14081"/>
                  <a:pt x="22341" y="11592"/>
                  <a:pt x="24999" y="9525"/>
                </a:cubicBezTo>
                <a:cubicBezTo>
                  <a:pt x="29517" y="6011"/>
                  <a:pt x="39286" y="0"/>
                  <a:pt x="39286" y="0"/>
                </a:cubicBezTo>
                <a:cubicBezTo>
                  <a:pt x="44049" y="794"/>
                  <a:pt x="49117" y="524"/>
                  <a:pt x="53574" y="2381"/>
                </a:cubicBezTo>
                <a:cubicBezTo>
                  <a:pt x="58857" y="4582"/>
                  <a:pt x="63099" y="8731"/>
                  <a:pt x="67861" y="11906"/>
                </a:cubicBezTo>
                <a:cubicBezTo>
                  <a:pt x="70242" y="13493"/>
                  <a:pt x="72165" y="16313"/>
                  <a:pt x="75005" y="16668"/>
                </a:cubicBezTo>
                <a:lnTo>
                  <a:pt x="94055" y="19050"/>
                </a:lnTo>
                <a:cubicBezTo>
                  <a:pt x="97230" y="23812"/>
                  <a:pt x="98150" y="31527"/>
                  <a:pt x="103580" y="33337"/>
                </a:cubicBezTo>
                <a:lnTo>
                  <a:pt x="117868" y="38100"/>
                </a:lnTo>
                <a:lnTo>
                  <a:pt x="125011" y="40481"/>
                </a:lnTo>
                <a:cubicBezTo>
                  <a:pt x="132155" y="39687"/>
                  <a:pt x="139470" y="39843"/>
                  <a:pt x="146443" y="38100"/>
                </a:cubicBezTo>
                <a:cubicBezTo>
                  <a:pt x="149219" y="37406"/>
                  <a:pt x="150971" y="34499"/>
                  <a:pt x="153586" y="33337"/>
                </a:cubicBezTo>
                <a:cubicBezTo>
                  <a:pt x="158174" y="31298"/>
                  <a:pt x="163111" y="30163"/>
                  <a:pt x="167874" y="28575"/>
                </a:cubicBezTo>
                <a:lnTo>
                  <a:pt x="175018" y="26193"/>
                </a:lnTo>
                <a:cubicBezTo>
                  <a:pt x="180574" y="26987"/>
                  <a:pt x="186217" y="27313"/>
                  <a:pt x="191686" y="28575"/>
                </a:cubicBezTo>
                <a:cubicBezTo>
                  <a:pt x="196578" y="29704"/>
                  <a:pt x="205974" y="33337"/>
                  <a:pt x="205974" y="33337"/>
                </a:cubicBezTo>
                <a:cubicBezTo>
                  <a:pt x="206768" y="35718"/>
                  <a:pt x="209478" y="38236"/>
                  <a:pt x="208355" y="40481"/>
                </a:cubicBezTo>
                <a:cubicBezTo>
                  <a:pt x="207232" y="42726"/>
                  <a:pt x="203171" y="41294"/>
                  <a:pt x="201211" y="42862"/>
                </a:cubicBezTo>
                <a:cubicBezTo>
                  <a:pt x="195524" y="47412"/>
                  <a:pt x="196944" y="51398"/>
                  <a:pt x="194068" y="57150"/>
                </a:cubicBezTo>
                <a:cubicBezTo>
                  <a:pt x="192788" y="59710"/>
                  <a:pt x="190893" y="61912"/>
                  <a:pt x="189305" y="64293"/>
                </a:cubicBezTo>
                <a:cubicBezTo>
                  <a:pt x="183320" y="82249"/>
                  <a:pt x="191393" y="60116"/>
                  <a:pt x="182161" y="78581"/>
                </a:cubicBezTo>
                <a:cubicBezTo>
                  <a:pt x="181038" y="80826"/>
                  <a:pt x="180574" y="83344"/>
                  <a:pt x="179780" y="85725"/>
                </a:cubicBezTo>
                <a:cubicBezTo>
                  <a:pt x="180574" y="107950"/>
                  <a:pt x="180729" y="130207"/>
                  <a:pt x="182161" y="152400"/>
                </a:cubicBezTo>
                <a:cubicBezTo>
                  <a:pt x="182323" y="154905"/>
                  <a:pt x="183324" y="157349"/>
                  <a:pt x="184543" y="159543"/>
                </a:cubicBezTo>
                <a:cubicBezTo>
                  <a:pt x="187323" y="164547"/>
                  <a:pt x="194068" y="173831"/>
                  <a:pt x="194068" y="173831"/>
                </a:cubicBezTo>
                <a:cubicBezTo>
                  <a:pt x="194862" y="176212"/>
                  <a:pt x="196449" y="178465"/>
                  <a:pt x="196449" y="180975"/>
                </a:cubicBezTo>
                <a:cubicBezTo>
                  <a:pt x="196449" y="188642"/>
                  <a:pt x="192409" y="189224"/>
                  <a:pt x="186924" y="192881"/>
                </a:cubicBezTo>
                <a:cubicBezTo>
                  <a:pt x="185336" y="195262"/>
                  <a:pt x="184185" y="198001"/>
                  <a:pt x="182161" y="200025"/>
                </a:cubicBezTo>
                <a:cubicBezTo>
                  <a:pt x="180138" y="202048"/>
                  <a:pt x="176806" y="202552"/>
                  <a:pt x="175018" y="204787"/>
                </a:cubicBezTo>
                <a:cubicBezTo>
                  <a:pt x="173450" y="206747"/>
                  <a:pt x="173759" y="209686"/>
                  <a:pt x="172636" y="211931"/>
                </a:cubicBezTo>
                <a:cubicBezTo>
                  <a:pt x="171356" y="214491"/>
                  <a:pt x="169036" y="216460"/>
                  <a:pt x="167874" y="219075"/>
                </a:cubicBezTo>
                <a:cubicBezTo>
                  <a:pt x="165835" y="223662"/>
                  <a:pt x="164699" y="228600"/>
                  <a:pt x="163111" y="233362"/>
                </a:cubicBezTo>
                <a:cubicBezTo>
                  <a:pt x="162317" y="235743"/>
                  <a:pt x="162122" y="238417"/>
                  <a:pt x="160730" y="240506"/>
                </a:cubicBezTo>
                <a:cubicBezTo>
                  <a:pt x="159143" y="242887"/>
                  <a:pt x="157130" y="245035"/>
                  <a:pt x="155968" y="247650"/>
                </a:cubicBezTo>
                <a:cubicBezTo>
                  <a:pt x="153929" y="252237"/>
                  <a:pt x="153989" y="257760"/>
                  <a:pt x="151205" y="261937"/>
                </a:cubicBezTo>
                <a:cubicBezTo>
                  <a:pt x="149618" y="264318"/>
                  <a:pt x="147723" y="266521"/>
                  <a:pt x="146443" y="269081"/>
                </a:cubicBezTo>
                <a:cubicBezTo>
                  <a:pt x="145320" y="271326"/>
                  <a:pt x="146104" y="274766"/>
                  <a:pt x="144061" y="276225"/>
                </a:cubicBezTo>
                <a:cubicBezTo>
                  <a:pt x="139976" y="279143"/>
                  <a:pt x="129774" y="280987"/>
                  <a:pt x="129774" y="280987"/>
                </a:cubicBezTo>
                <a:cubicBezTo>
                  <a:pt x="125011" y="277812"/>
                  <a:pt x="118661" y="276225"/>
                  <a:pt x="115486" y="271462"/>
                </a:cubicBezTo>
                <a:cubicBezTo>
                  <a:pt x="109332" y="262229"/>
                  <a:pt x="113439" y="265223"/>
                  <a:pt x="103580" y="261937"/>
                </a:cubicBezTo>
                <a:cubicBezTo>
                  <a:pt x="101993" y="259556"/>
                  <a:pt x="101053" y="256581"/>
                  <a:pt x="98818" y="254793"/>
                </a:cubicBezTo>
                <a:cubicBezTo>
                  <a:pt x="82384" y="241645"/>
                  <a:pt x="100563" y="265745"/>
                  <a:pt x="86911" y="245268"/>
                </a:cubicBezTo>
                <a:cubicBezTo>
                  <a:pt x="86117" y="241299"/>
                  <a:pt x="85512" y="237288"/>
                  <a:pt x="84530" y="233362"/>
                </a:cubicBezTo>
                <a:cubicBezTo>
                  <a:pt x="83921" y="230927"/>
                  <a:pt x="84192" y="227677"/>
                  <a:pt x="82149" y="226218"/>
                </a:cubicBezTo>
                <a:cubicBezTo>
                  <a:pt x="78064" y="223300"/>
                  <a:pt x="67861" y="221456"/>
                  <a:pt x="67861" y="221456"/>
                </a:cubicBezTo>
                <a:cubicBezTo>
                  <a:pt x="51485" y="210539"/>
                  <a:pt x="59004" y="213741"/>
                  <a:pt x="46430" y="209550"/>
                </a:cubicBezTo>
                <a:cubicBezTo>
                  <a:pt x="44843" y="207169"/>
                  <a:pt x="43903" y="204194"/>
                  <a:pt x="41668" y="202406"/>
                </a:cubicBezTo>
                <a:cubicBezTo>
                  <a:pt x="39708" y="200838"/>
                  <a:pt x="36718" y="201244"/>
                  <a:pt x="34524" y="200025"/>
                </a:cubicBezTo>
                <a:cubicBezTo>
                  <a:pt x="29520" y="197245"/>
                  <a:pt x="24999" y="193675"/>
                  <a:pt x="20236" y="190500"/>
                </a:cubicBezTo>
                <a:lnTo>
                  <a:pt x="13093" y="185737"/>
                </a:lnTo>
                <a:cubicBezTo>
                  <a:pt x="3961" y="172041"/>
                  <a:pt x="10711" y="185693"/>
                  <a:pt x="10711" y="164306"/>
                </a:cubicBezTo>
                <a:cubicBezTo>
                  <a:pt x="10711" y="158560"/>
                  <a:pt x="7828" y="150893"/>
                  <a:pt x="5949" y="145256"/>
                </a:cubicBezTo>
                <a:cubicBezTo>
                  <a:pt x="6743" y="142875"/>
                  <a:pt x="7111" y="140306"/>
                  <a:pt x="8330" y="138112"/>
                </a:cubicBezTo>
                <a:cubicBezTo>
                  <a:pt x="11110" y="133109"/>
                  <a:pt x="17855" y="123825"/>
                  <a:pt x="17855" y="123825"/>
                </a:cubicBezTo>
                <a:cubicBezTo>
                  <a:pt x="22275" y="101725"/>
                  <a:pt x="28092" y="83100"/>
                  <a:pt x="20236" y="59531"/>
                </a:cubicBezTo>
                <a:cubicBezTo>
                  <a:pt x="18426" y="54101"/>
                  <a:pt x="5949" y="50006"/>
                  <a:pt x="5949" y="50006"/>
                </a:cubicBezTo>
                <a:cubicBezTo>
                  <a:pt x="4361" y="47625"/>
                  <a:pt x="2466" y="45422"/>
                  <a:pt x="1186" y="42862"/>
                </a:cubicBezTo>
                <a:cubicBezTo>
                  <a:pt x="63" y="40617"/>
                  <a:pt x="-798" y="34131"/>
                  <a:pt x="1186" y="30956"/>
                </a:cubicBezTo>
                <a:close/>
              </a:path>
            </a:pathLst>
          </a:custGeom>
          <a:solidFill>
            <a:srgbClr val="FAB4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083" name="Line 11">
            <a:extLst>
              <a:ext uri="{FF2B5EF4-FFF2-40B4-BE49-F238E27FC236}">
                <a16:creationId xmlns:a16="http://schemas.microsoft.com/office/drawing/2014/main" xmlns="" id="{F06521B2-2FCD-4C5F-9207-DC38B75B85A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263175" y="3495490"/>
            <a:ext cx="3169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76" name="Rechteck 11">
            <a:extLst>
              <a:ext uri="{FF2B5EF4-FFF2-40B4-BE49-F238E27FC236}">
                <a16:creationId xmlns:a16="http://schemas.microsoft.com/office/drawing/2014/main" xmlns="" id="{681E4430-5399-4803-BE9E-317FECA733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26766" y="3354326"/>
            <a:ext cx="64953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r>
              <a:rPr lang="de-DE" altLang="de-DE" sz="1200" dirty="0"/>
              <a:t>Kenia</a:t>
            </a:r>
            <a:endParaRPr lang="de-DE" altLang="de-DE" sz="1200" dirty="0">
              <a:latin typeface="Tahoma" panose="020B0604030504040204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307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xmlns="" id="{6E1BFB52-F468-48FD-9667-6490276D9D7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0825" y="260350"/>
            <a:ext cx="8642350" cy="5545138"/>
          </a:xfrm>
          <a:prstGeom prst="rect">
            <a:avLst/>
          </a:prstGeom>
        </p:spPr>
      </p:pic>
      <p:sp>
        <p:nvSpPr>
          <p:cNvPr id="47107" name="Rechteck 5">
            <a:extLst>
              <a:ext uri="{FF2B5EF4-FFF2-40B4-BE49-F238E27FC236}">
                <a16:creationId xmlns:a16="http://schemas.microsoft.com/office/drawing/2014/main" xmlns="" id="{23DF8E4A-19C3-41EF-AA33-E4ABD84CD8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87" y="2729793"/>
            <a:ext cx="5940425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defRPr/>
            </a:pPr>
            <a:r>
              <a:rPr lang="de-DE" altLang="de-DE" sz="2500" b="0" dirty="0">
                <a:solidFill>
                  <a:schemeClr val="accent3"/>
                </a:solidFill>
              </a:rPr>
              <a:t>Bank für Kirche und Diakonie</a:t>
            </a:r>
          </a:p>
          <a:p>
            <a:pPr eaLnBrk="1" hangingPunct="1">
              <a:lnSpc>
                <a:spcPct val="110000"/>
              </a:lnSpc>
              <a:defRPr/>
            </a:pPr>
            <a:r>
              <a:rPr lang="de-DE" altLang="de-DE" sz="2500" b="0" dirty="0">
                <a:solidFill>
                  <a:schemeClr val="accent3"/>
                </a:solidFill>
              </a:rPr>
              <a:t>IBAN: DE10 1006 1006 0500 5005 00</a:t>
            </a:r>
          </a:p>
          <a:p>
            <a:pPr eaLnBrk="1" hangingPunct="1">
              <a:lnSpc>
                <a:spcPct val="110000"/>
              </a:lnSpc>
              <a:defRPr/>
            </a:pPr>
            <a:r>
              <a:rPr lang="de-DE" altLang="de-DE" sz="2500" b="0" dirty="0">
                <a:solidFill>
                  <a:schemeClr val="accent3"/>
                </a:solidFill>
              </a:rPr>
              <a:t>BIC: GENODED1KDB</a:t>
            </a:r>
          </a:p>
        </p:txBody>
      </p:sp>
      <p:sp>
        <p:nvSpPr>
          <p:cNvPr id="47108" name="Rectangle 8">
            <a:extLst>
              <a:ext uri="{FF2B5EF4-FFF2-40B4-BE49-F238E27FC236}">
                <a16:creationId xmlns:a16="http://schemas.microsoft.com/office/drawing/2014/main" xmlns="" id="{C268FC0F-2711-4F56-B37A-062F90AE0F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552" y="1935237"/>
            <a:ext cx="42132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defRPr/>
            </a:pPr>
            <a:r>
              <a:rPr lang="de-DE" altLang="de-DE" sz="4000" dirty="0">
                <a:solidFill>
                  <a:schemeClr val="accent3"/>
                </a:solidFill>
              </a:rPr>
              <a:t>Spendenkonto</a:t>
            </a:r>
          </a:p>
        </p:txBody>
      </p:sp>
    </p:spTree>
    <p:extLst>
      <p:ext uri="{BB962C8B-B14F-4D97-AF65-F5344CB8AC3E}">
        <p14:creationId xmlns:p14="http://schemas.microsoft.com/office/powerpoint/2010/main" val="320773047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hteck 2">
            <a:extLst>
              <a:ext uri="{FF2B5EF4-FFF2-40B4-BE49-F238E27FC236}">
                <a16:creationId xmlns:a16="http://schemas.microsoft.com/office/drawing/2014/main" xmlns="" id="{F7027271-0484-4BB4-846E-32BD90D2CC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5805488"/>
            <a:ext cx="7453523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de-DE" b="0" dirty="0"/>
              <a:t>In der Region rund um Kisumu leben 60 Prozent der Familien unterhalb des Existenz-minimums. Vielen Kindern ist das Recht auf Bildung, Nahrung und Schutz verwehrt.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xmlns="" id="{4E9257BA-F388-497F-A5A1-281FB63C851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54501" y="260350"/>
            <a:ext cx="4249738" cy="5545139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xmlns="" id="{0E80936B-0B59-4511-8801-CE0E710AA11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0825" y="259606"/>
            <a:ext cx="4249738" cy="2701082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xmlns="" id="{A6C7DAAB-6EE1-4E58-9B19-0264CC12DEC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0825" y="3114487"/>
            <a:ext cx="4249738" cy="2701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547387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hteck 2">
            <a:extLst>
              <a:ext uri="{FF2B5EF4-FFF2-40B4-BE49-F238E27FC236}">
                <a16:creationId xmlns:a16="http://schemas.microsoft.com/office/drawing/2014/main" xmlns="" id="{F7027271-0484-4BB4-846E-32BD90D2CC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5805488"/>
            <a:ext cx="7453523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de-DE" b="0" dirty="0" smtClean="0"/>
              <a:t>Von zu Hause ausgerissen leben in Kenias drittgrößter Stadt rund 300 Kinder dauer-haft auf der Straße. Ihr </a:t>
            </a:r>
            <a:r>
              <a:rPr lang="de-DE" b="0" dirty="0"/>
              <a:t>Dasein </a:t>
            </a:r>
            <a:r>
              <a:rPr lang="de-DE" b="0" dirty="0" smtClean="0"/>
              <a:t>ist geprägt </a:t>
            </a:r>
            <a:r>
              <a:rPr lang="de-DE" b="0" dirty="0"/>
              <a:t>von </a:t>
            </a:r>
            <a:r>
              <a:rPr lang="de-DE" b="0" dirty="0" smtClean="0"/>
              <a:t>körperlicher und sexueller Gewalt</a:t>
            </a:r>
            <a:r>
              <a:rPr lang="de-DE" b="0" dirty="0"/>
              <a:t>.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xmlns="" id="{C63E4695-5216-49A9-B434-39C5060F12B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43438" y="267683"/>
            <a:ext cx="4249737" cy="5542680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xmlns="" id="{5BA0DF19-D81F-469B-A9D8-3DDBBADBDF9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0825" y="260350"/>
            <a:ext cx="4249738" cy="5545138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hteck 2">
            <a:extLst>
              <a:ext uri="{FF2B5EF4-FFF2-40B4-BE49-F238E27FC236}">
                <a16:creationId xmlns:a16="http://schemas.microsoft.com/office/drawing/2014/main" xmlns="" id="{F7027271-0484-4BB4-846E-32BD90D2CC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5805488"/>
            <a:ext cx="7453523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de-DE" b="0" dirty="0"/>
              <a:t>Am untersten Ende der Gesellschaft angekommen, erbetteln sie sich Essensreste und campieren auf dreckigen Pappkartons oder sogar in den Abwasserkanälen der Stadt.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xmlns="" id="{19BE4B05-31F7-412A-92A4-14179940B6A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56927" y="260350"/>
            <a:ext cx="4238623" cy="2700338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xmlns="" id="{B7316006-1BBC-49E7-9F67-3E9685A47D4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43438" y="3105150"/>
            <a:ext cx="4238624" cy="2700338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xmlns="" id="{423CC0D3-D8C6-4E21-AE66-7E73534DB0F6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1938" y="260350"/>
            <a:ext cx="4238625" cy="2700338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xmlns="" id="{84A5E472-7FF6-4506-B5C0-AC4238351E63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1938" y="3105149"/>
            <a:ext cx="4238623" cy="2706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17111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hteck 2">
            <a:extLst>
              <a:ext uri="{FF2B5EF4-FFF2-40B4-BE49-F238E27FC236}">
                <a16:creationId xmlns:a16="http://schemas.microsoft.com/office/drawing/2014/main" xmlns="" id="{1F1B9265-4FBF-4D78-B232-4B6F5ACDAE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5805488"/>
            <a:ext cx="7525531" cy="1038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de-DE" b="0" dirty="0" smtClean="0"/>
              <a:t>Wer etwas </a:t>
            </a:r>
            <a:r>
              <a:rPr lang="de-DE" b="0" dirty="0"/>
              <a:t>Geld erbettelt oder verdient </a:t>
            </a:r>
            <a:r>
              <a:rPr lang="de-DE" b="0" dirty="0" smtClean="0"/>
              <a:t>hat, gibt es oft für </a:t>
            </a:r>
            <a:r>
              <a:rPr lang="de-DE" b="0" dirty="0"/>
              <a:t>Klebstoff aus. </a:t>
            </a:r>
            <a:r>
              <a:rPr lang="de-DE" b="0" dirty="0" smtClean="0"/>
              <a:t>Das Schnüffeln der Ersatzdroge hilft, der </a:t>
            </a:r>
            <a:r>
              <a:rPr lang="de-DE" b="0" dirty="0"/>
              <a:t>Angst, der Einsamkeit und der </a:t>
            </a:r>
            <a:r>
              <a:rPr lang="de-DE" b="0" dirty="0" smtClean="0"/>
              <a:t>Depression zu entkommen.</a:t>
            </a:r>
            <a:endParaRPr lang="de-DE" b="0" dirty="0"/>
          </a:p>
          <a:p>
            <a:endParaRPr lang="de-DE" b="0" dirty="0"/>
          </a:p>
          <a:p>
            <a:pPr eaLnBrk="1" hangingPunct="1">
              <a:lnSpc>
                <a:spcPct val="110000"/>
              </a:lnSpc>
            </a:pPr>
            <a:endParaRPr lang="de-DE" altLang="de-DE" b="0" dirty="0"/>
          </a:p>
        </p:txBody>
      </p:sp>
      <p:sp>
        <p:nvSpPr>
          <p:cNvPr id="15363" name="Grafik 3">
            <a:extLst>
              <a:ext uri="{FF2B5EF4-FFF2-40B4-BE49-F238E27FC236}">
                <a16:creationId xmlns:a16="http://schemas.microsoft.com/office/drawing/2014/main" xmlns="" id="{6013A331-3A1F-4F68-8389-3732BDFED732}"/>
              </a:ext>
            </a:extLst>
          </p:cNvPr>
          <p:cNvSpPr>
            <a:spLocks noChangeAspect="1"/>
          </p:cNvSpPr>
          <p:nvPr/>
        </p:nvSpPr>
        <p:spPr bwMode="auto">
          <a:xfrm>
            <a:off x="4643438" y="3105150"/>
            <a:ext cx="4279900" cy="270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endParaRPr lang="de-DE" altLang="de-DE"/>
          </a:p>
        </p:txBody>
      </p:sp>
      <p:sp>
        <p:nvSpPr>
          <p:cNvPr id="15364" name="Grafik 4">
            <a:extLst>
              <a:ext uri="{FF2B5EF4-FFF2-40B4-BE49-F238E27FC236}">
                <a16:creationId xmlns:a16="http://schemas.microsoft.com/office/drawing/2014/main" xmlns="" id="{CC93F7CA-D3F0-4148-B5B1-6207F3390D62}"/>
              </a:ext>
            </a:extLst>
          </p:cNvPr>
          <p:cNvSpPr>
            <a:spLocks noChangeAspect="1"/>
          </p:cNvSpPr>
          <p:nvPr/>
        </p:nvSpPr>
        <p:spPr bwMode="auto">
          <a:xfrm>
            <a:off x="261938" y="260350"/>
            <a:ext cx="4238625" cy="554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endParaRPr lang="de-DE" altLang="de-DE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xmlns="" id="{41131123-7B99-47A0-8CB8-120A3859506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50561" y="3114176"/>
            <a:ext cx="4242613" cy="2700338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xmlns="" id="{A38235CA-BF42-4005-8E5A-126038E995D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54549" y="260351"/>
            <a:ext cx="4238625" cy="2700338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xmlns="" id="{D4695078-6D82-49A1-A0FE-0DBFC2FEA57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0825" y="260350"/>
            <a:ext cx="4249738" cy="5545138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hteck 2">
            <a:extLst>
              <a:ext uri="{FF2B5EF4-FFF2-40B4-BE49-F238E27FC236}">
                <a16:creationId xmlns:a16="http://schemas.microsoft.com/office/drawing/2014/main" xmlns="" id="{AD997A89-DF0A-4DE5-BD11-16248A52B0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5805488"/>
            <a:ext cx="7201495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de-DE" b="0" dirty="0"/>
              <a:t>Die Organisation </a:t>
            </a:r>
            <a:r>
              <a:rPr lang="en-US" b="0" dirty="0"/>
              <a:t>Uhuru Community Development Project (UCDP) </a:t>
            </a:r>
            <a:r>
              <a:rPr lang="de-DE" b="0" dirty="0"/>
              <a:t>nimmt sich </a:t>
            </a:r>
            <a:r>
              <a:rPr lang="de-DE" b="0" dirty="0" smtClean="0"/>
              <a:t>der Straßenkinder </a:t>
            </a:r>
            <a:r>
              <a:rPr lang="de-DE" b="0" dirty="0"/>
              <a:t>an und ermöglicht ihnen den Schulbesuch oder eine Ausbildung.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xmlns="" id="{024B4095-9D56-4CC6-9A96-3F13892C11F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0823" y="260348"/>
            <a:ext cx="4249740" cy="2700339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xmlns="" id="{CF71C21B-1299-4126-A534-8C29B406B8A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43438" y="260350"/>
            <a:ext cx="4249737" cy="2700338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xmlns="" id="{5A4AC4E5-22D4-479F-B455-E3F6FA3BC6C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49929" y="3105151"/>
            <a:ext cx="4243246" cy="2700338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xmlns="" id="{5FE9E56A-39F6-4EEF-913D-A1788E6C521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0825" y="3105148"/>
            <a:ext cx="4249740" cy="2700339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hteck 2">
            <a:extLst>
              <a:ext uri="{FF2B5EF4-FFF2-40B4-BE49-F238E27FC236}">
                <a16:creationId xmlns:a16="http://schemas.microsoft.com/office/drawing/2014/main" xmlns="" id="{242B2A5A-2D11-4DF4-B462-FE070F39A0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4" y="5805488"/>
            <a:ext cx="7525532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de-DE" b="0" dirty="0"/>
              <a:t>Regelmäßig fährt Davies </a:t>
            </a:r>
            <a:r>
              <a:rPr lang="de-DE" b="0" dirty="0" err="1"/>
              <a:t>Okombo</a:t>
            </a:r>
            <a:r>
              <a:rPr lang="de-DE" b="0" dirty="0"/>
              <a:t> nach </a:t>
            </a:r>
            <a:r>
              <a:rPr lang="de-DE" b="0" dirty="0" err="1"/>
              <a:t>Gamalenga</a:t>
            </a:r>
            <a:r>
              <a:rPr lang="de-DE" b="0" dirty="0"/>
              <a:t>, ein Dorf nördlich von Kisumu. Der Leiter von UCDP besucht den 13-jährigen Joel </a:t>
            </a:r>
            <a:r>
              <a:rPr lang="de-DE" b="0" dirty="0" err="1"/>
              <a:t>Kamau</a:t>
            </a:r>
            <a:r>
              <a:rPr lang="de-DE" b="0" dirty="0"/>
              <a:t>, der hier in die Grundschule geht.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xmlns="" id="{26C7AF2F-D943-4EC0-BBD8-1C6C1D3369E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0784" y="260351"/>
            <a:ext cx="4259780" cy="2709566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xmlns="" id="{CF353DE2-AC3C-478F-BA10-C7B37C3E8DD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43437" y="260350"/>
            <a:ext cx="4249739" cy="5545138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xmlns="" id="{5D08CC20-3F98-4C3C-81AC-E854BA7E767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0824" y="3105151"/>
            <a:ext cx="4259780" cy="2700337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hteck 3">
            <a:extLst>
              <a:ext uri="{FF2B5EF4-FFF2-40B4-BE49-F238E27FC236}">
                <a16:creationId xmlns:a16="http://schemas.microsoft.com/office/drawing/2014/main" xmlns="" id="{20363B5B-ED0D-4B3B-A755-E926373C04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4" y="5805488"/>
            <a:ext cx="7381515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de-DE" b="0" dirty="0" smtClean="0"/>
              <a:t>„Als ich Joel kennenlernte, war er sieben </a:t>
            </a:r>
            <a:r>
              <a:rPr lang="de-DE" b="0" dirty="0"/>
              <a:t>Jahre alt“, sagt Okombo. „Barfuß, schmutzig, mit zerlumpter Kleidung stand er </a:t>
            </a:r>
            <a:r>
              <a:rPr lang="de-DE" b="0" dirty="0" smtClean="0"/>
              <a:t>vor </a:t>
            </a:r>
            <a:r>
              <a:rPr lang="de-DE" b="0" dirty="0"/>
              <a:t>mir.“ Es habe </a:t>
            </a:r>
            <a:r>
              <a:rPr lang="de-DE" b="0" dirty="0" smtClean="0"/>
              <a:t>ihm </a:t>
            </a:r>
            <a:r>
              <a:rPr lang="de-DE" b="0" dirty="0"/>
              <a:t>fast das Herz gebrochen.</a:t>
            </a:r>
            <a:endParaRPr lang="de-DE" altLang="de-DE" b="0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xmlns="" id="{4F4DC19E-7F79-4ED8-A22B-F16A689EB1F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0823" y="260350"/>
            <a:ext cx="8638509" cy="5544914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Standarddesign">
  <a:themeElements>
    <a:clrScheme name="Standard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andard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553</Words>
  <Application>Microsoft Office PowerPoint</Application>
  <PresentationFormat>Bildschirmpräsentation (4:3)</PresentationFormat>
  <Paragraphs>86</Paragraphs>
  <Slides>20</Slides>
  <Notes>20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20</vt:i4>
      </vt:variant>
    </vt:vector>
  </HeadingPairs>
  <TitlesOfParts>
    <vt:vector size="21" baseType="lpstr">
      <vt:lpstr>1_Standarddesign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PPP - Unterstützung für Straßenkinder</dc:title>
  <dc:creator>BfdW</dc:creator>
  <cp:lastModifiedBy>thorsten.lichtblau</cp:lastModifiedBy>
  <cp:revision>899</cp:revision>
  <dcterms:created xsi:type="dcterms:W3CDTF">2005-03-02T11:53:12Z</dcterms:created>
  <dcterms:modified xsi:type="dcterms:W3CDTF">2018-07-09T10:08:37Z</dcterms:modified>
</cp:coreProperties>
</file>