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300" r:id="rId2"/>
    <p:sldId id="266" r:id="rId3"/>
    <p:sldId id="303" r:id="rId4"/>
    <p:sldId id="306" r:id="rId5"/>
    <p:sldId id="323" r:id="rId6"/>
    <p:sldId id="307" r:id="rId7"/>
    <p:sldId id="322" r:id="rId8"/>
    <p:sldId id="308" r:id="rId9"/>
    <p:sldId id="310" r:id="rId10"/>
    <p:sldId id="311" r:id="rId11"/>
    <p:sldId id="312" r:id="rId12"/>
    <p:sldId id="313" r:id="rId13"/>
    <p:sldId id="315" r:id="rId14"/>
    <p:sldId id="316" r:id="rId15"/>
    <p:sldId id="309" r:id="rId16"/>
    <p:sldId id="317" r:id="rId17"/>
    <p:sldId id="318" r:id="rId18"/>
    <p:sldId id="321" r:id="rId19"/>
    <p:sldId id="275" r:id="rId20"/>
    <p:sldId id="301"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6" pos="4021" userDrawn="1">
          <p15:clr>
            <a:srgbClr val="A4A3A4"/>
          </p15:clr>
        </p15:guide>
        <p15:guide id="12" pos="3001" userDrawn="1">
          <p15:clr>
            <a:srgbClr val="A4A3A4"/>
          </p15:clr>
        </p15:guide>
        <p15:guide id="14" pos="3504" userDrawn="1">
          <p15:clr>
            <a:srgbClr val="A4A3A4"/>
          </p15:clr>
        </p15:guide>
        <p15:guide id="16" orient="horz" pos="3929" userDrawn="1">
          <p15:clr>
            <a:srgbClr val="A4A3A4"/>
          </p15:clr>
        </p15:guide>
        <p15:guide id="17" orient="horz" pos="1911" userDrawn="1">
          <p15:clr>
            <a:srgbClr val="A4A3A4"/>
          </p15:clr>
        </p15:guide>
        <p15:guide id="18" orient="horz" pos="4320" userDrawn="1">
          <p15:clr>
            <a:srgbClr val="A4A3A4"/>
          </p15:clr>
        </p15:guide>
        <p15:guide id="19" orient="horz" pos="2251" userDrawn="1">
          <p15:clr>
            <a:srgbClr val="A4A3A4"/>
          </p15:clr>
        </p15:guide>
        <p15:guide id="21" pos="1890" userDrawn="1">
          <p15:clr>
            <a:srgbClr val="A4A3A4"/>
          </p15:clr>
        </p15:guide>
        <p15:guide id="22" orient="horz" pos="84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chtblau, Thorsten" initials="TL" lastIdx="9" clrIdx="0">
    <p:extLst>
      <p:ext uri="{19B8F6BF-5375-455C-9EA6-DF929625EA0E}">
        <p15:presenceInfo xmlns:p15="http://schemas.microsoft.com/office/powerpoint/2012/main" userId="S::thorsten.lichtblau@brot-fuer-die-welt.de::06b5bcef-b0bc-4eee-8061-be09c4a233b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400"/>
    <a:srgbClr val="005F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p:scale>
          <a:sx n="80" d="100"/>
          <a:sy n="80" d="100"/>
        </p:scale>
        <p:origin x="528" y="-31"/>
      </p:cViewPr>
      <p:guideLst>
        <p:guide pos="4021"/>
        <p:guide pos="3001"/>
        <p:guide pos="3504"/>
        <p:guide orient="horz" pos="3929"/>
        <p:guide orient="horz" pos="1911"/>
        <p:guide orient="horz" pos="4320"/>
        <p:guide orient="horz" pos="2251"/>
        <p:guide pos="1890"/>
        <p:guide orient="horz" pos="845"/>
      </p:guideLst>
    </p:cSldViewPr>
  </p:slideViewPr>
  <p:notesTextViewPr>
    <p:cViewPr>
      <p:scale>
        <a:sx n="1" d="1"/>
        <a:sy n="1" d="1"/>
      </p:scale>
      <p:origin x="0" y="0"/>
    </p:cViewPr>
  </p:notesTextViewPr>
  <p:notesViewPr>
    <p:cSldViewPr snapToGrid="0" showGuides="1">
      <p:cViewPr varScale="1">
        <p:scale>
          <a:sx n="84" d="100"/>
          <a:sy n="84" d="100"/>
        </p:scale>
        <p:origin x="38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042D095-F5D9-4149-B2F4-7955A48EA0EB}" type="datetimeFigureOut">
              <a:rPr lang="de-DE" smtClean="0"/>
              <a:t>25.08.2026</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4F14A0-1652-4F96-8436-9398C429B103}" type="slidenum">
              <a:rPr lang="de-DE" smtClean="0"/>
              <a:t>‹Nr.›</a:t>
            </a:fld>
            <a:endParaRPr lang="de-DE"/>
          </a:p>
        </p:txBody>
      </p:sp>
    </p:spTree>
    <p:extLst>
      <p:ext uri="{BB962C8B-B14F-4D97-AF65-F5344CB8AC3E}">
        <p14:creationId xmlns:p14="http://schemas.microsoft.com/office/powerpoint/2010/main" val="2245264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233875-AE6C-490A-AED6-DF3AB1F813CC}" type="datetimeFigureOut">
              <a:rPr lang="de-DE" smtClean="0"/>
              <a:t>25.08.2026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CE77A-4BAE-46CA-95D1-C06FE33479B7}" type="slidenum">
              <a:rPr lang="de-DE" smtClean="0"/>
              <a:t>‹Nr.›</a:t>
            </a:fld>
            <a:endParaRPr lang="de-DE"/>
          </a:p>
        </p:txBody>
      </p:sp>
    </p:spTree>
    <p:extLst>
      <p:ext uri="{BB962C8B-B14F-4D97-AF65-F5344CB8AC3E}">
        <p14:creationId xmlns:p14="http://schemas.microsoft.com/office/powerpoint/2010/main" val="2761930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A6CE77A-4BAE-46CA-95D1-C06FE33479B7}" type="slidenum">
              <a:rPr lang="de-DE" smtClean="0"/>
              <a:t>2</a:t>
            </a:fld>
            <a:endParaRPr lang="de-DE"/>
          </a:p>
        </p:txBody>
      </p:sp>
    </p:spTree>
    <p:extLst>
      <p:ext uri="{BB962C8B-B14F-4D97-AF65-F5344CB8AC3E}">
        <p14:creationId xmlns:p14="http://schemas.microsoft.com/office/powerpoint/2010/main" val="2313439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
    <p:spTree>
      <p:nvGrpSpPr>
        <p:cNvPr id="1" name=""/>
        <p:cNvGrpSpPr/>
        <p:nvPr/>
      </p:nvGrpSpPr>
      <p:grpSpPr>
        <a:xfrm>
          <a:off x="0" y="0"/>
          <a:ext cx="0" cy="0"/>
          <a:chOff x="0" y="0"/>
          <a:chExt cx="0" cy="0"/>
        </a:xfrm>
      </p:grpSpPr>
      <p:sp>
        <p:nvSpPr>
          <p:cNvPr id="4" name="Textplatzhalter 11">
            <a:extLst>
              <a:ext uri="{FF2B5EF4-FFF2-40B4-BE49-F238E27FC236}">
                <a16:creationId xmlns:a16="http://schemas.microsoft.com/office/drawing/2014/main" id="{4EF21337-4F21-3829-947A-3057E6DCBECC}"/>
              </a:ext>
            </a:extLst>
          </p:cNvPr>
          <p:cNvSpPr>
            <a:spLocks noGrp="1" noChangeAspect="1"/>
          </p:cNvSpPr>
          <p:nvPr>
            <p:ph type="body" sz="quarter" idx="12" hasCustomPrompt="1"/>
          </p:nvPr>
        </p:nvSpPr>
        <p:spPr>
          <a:xfrm>
            <a:off x="10664569" y="5799866"/>
            <a:ext cx="1291971" cy="862362"/>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1070381848"/>
      </p:ext>
    </p:extLst>
  </p:cSld>
  <p:clrMapOvr>
    <a:masterClrMapping/>
  </p:clrMapOvr>
  <p:extLst>
    <p:ext uri="{DCECCB84-F9BA-43D5-87BE-67443E8EF086}">
      <p15:sldGuideLst xmlns:p15="http://schemas.microsoft.com/office/powerpoint/2012/main">
        <p15:guide id="1" pos="257" userDrawn="1">
          <p15:clr>
            <a:srgbClr val="FBAE40"/>
          </p15:clr>
        </p15:guide>
        <p15:guide id="2" pos="7423" userDrawn="1">
          <p15:clr>
            <a:srgbClr val="FBAE40"/>
          </p15:clr>
        </p15:guide>
        <p15:guide id="3" pos="1300" userDrawn="1">
          <p15:clr>
            <a:srgbClr val="FBAE40"/>
          </p15:clr>
        </p15:guide>
        <p15:guide id="4" pos="1481" userDrawn="1">
          <p15:clr>
            <a:srgbClr val="FBAE40"/>
          </p15:clr>
        </p15:guide>
        <p15:guide id="5" pos="2525" userDrawn="1">
          <p15:clr>
            <a:srgbClr val="FBAE40"/>
          </p15:clr>
        </p15:guide>
        <p15:guide id="6" pos="2706" userDrawn="1">
          <p15:clr>
            <a:srgbClr val="FBAE40"/>
          </p15:clr>
        </p15:guide>
        <p15:guide id="7" pos="3749" userDrawn="1">
          <p15:clr>
            <a:srgbClr val="FBAE40"/>
          </p15:clr>
        </p15:guide>
        <p15:guide id="8" pos="3931" userDrawn="1">
          <p15:clr>
            <a:srgbClr val="FBAE40"/>
          </p15:clr>
        </p15:guide>
        <p15:guide id="9" pos="4974" userDrawn="1">
          <p15:clr>
            <a:srgbClr val="FBAE40"/>
          </p15:clr>
        </p15:guide>
        <p15:guide id="10" pos="5155" userDrawn="1">
          <p15:clr>
            <a:srgbClr val="FBAE40"/>
          </p15:clr>
        </p15:guide>
        <p15:guide id="11" pos="6199" userDrawn="1">
          <p15:clr>
            <a:srgbClr val="FBAE40"/>
          </p15:clr>
        </p15:guide>
        <p15:guide id="12" pos="63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Innenseiten">
    <p:spTree>
      <p:nvGrpSpPr>
        <p:cNvPr id="1" name=""/>
        <p:cNvGrpSpPr/>
        <p:nvPr/>
      </p:nvGrpSpPr>
      <p:grpSpPr>
        <a:xfrm>
          <a:off x="0" y="0"/>
          <a:ext cx="0" cy="0"/>
          <a:chOff x="0" y="0"/>
          <a:chExt cx="0" cy="0"/>
        </a:xfrm>
      </p:grpSpPr>
      <p:sp>
        <p:nvSpPr>
          <p:cNvPr id="2" name="Textfeld 1"/>
          <p:cNvSpPr txBox="1"/>
          <p:nvPr userDrawn="1"/>
        </p:nvSpPr>
        <p:spPr>
          <a:xfrm>
            <a:off x="322263" y="6326109"/>
            <a:ext cx="3000375" cy="230832"/>
          </a:xfrm>
          <a:prstGeom prst="rect">
            <a:avLst/>
          </a:prstGeom>
          <a:noFill/>
        </p:spPr>
        <p:txBody>
          <a:bodyPr wrap="square" rtlCol="0">
            <a:spAutoFit/>
          </a:bodyPr>
          <a:lstStyle/>
          <a:p>
            <a:r>
              <a:rPr lang="de-DE" sz="900" dirty="0">
                <a:latin typeface="Aptos" panose="020B0004020202020204" pitchFamily="34" charset="0"/>
              </a:rPr>
              <a:t>Seite </a:t>
            </a:r>
            <a:fld id="{4A5E4876-0560-4B9D-AB1A-54ACABD3C841}" type="slidenum">
              <a:rPr lang="de-DE" sz="900" smtClean="0">
                <a:latin typeface="Aptos" panose="020B0004020202020204" pitchFamily="34" charset="0"/>
              </a:rPr>
              <a:t>‹Nr.›</a:t>
            </a:fld>
            <a:r>
              <a:rPr lang="de-DE" sz="900" dirty="0">
                <a:latin typeface="Aptos" panose="020B0004020202020204" pitchFamily="34" charset="0"/>
              </a:rPr>
              <a:t> / 20 </a:t>
            </a:r>
          </a:p>
        </p:txBody>
      </p:sp>
      <p:sp>
        <p:nvSpPr>
          <p:cNvPr id="5" name="Fußzeilenplatzhalter 4">
            <a:extLst>
              <a:ext uri="{FF2B5EF4-FFF2-40B4-BE49-F238E27FC236}">
                <a16:creationId xmlns:a16="http://schemas.microsoft.com/office/drawing/2014/main" id="{908B2770-9429-7BEB-3D69-C185A01F5A00}"/>
              </a:ext>
            </a:extLst>
          </p:cNvPr>
          <p:cNvSpPr txBox="1">
            <a:spLocks/>
          </p:cNvSpPr>
          <p:nvPr userDrawn="1"/>
        </p:nvSpPr>
        <p:spPr bwMode="gray">
          <a:xfrm>
            <a:off x="1343924" y="6383800"/>
            <a:ext cx="8850313" cy="144000"/>
          </a:xfrm>
          <a:prstGeom prst="rect">
            <a:avLst/>
          </a:prstGeom>
        </p:spPr>
        <p:txBody>
          <a:bodyPr vert="horz" lIns="0" tIns="0" rIns="0" bIns="0" rtlCol="0" anchor="t" anchorCtr="0">
            <a:noAutofit/>
          </a:bodyPr>
          <a:lstStyle>
            <a:defPPr>
              <a:defRPr lang="de-DE"/>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719138" rtl="0" eaLnBrk="1" fontAlgn="auto" latinLnBrk="0" hangingPunct="1">
              <a:lnSpc>
                <a:spcPct val="100000"/>
              </a:lnSpc>
              <a:spcBef>
                <a:spcPts val="0"/>
              </a:spcBef>
              <a:spcAft>
                <a:spcPts val="0"/>
              </a:spcAft>
              <a:buClrTx/>
              <a:buSzTx/>
              <a:buFontTx/>
              <a:buNone/>
              <a:tabLst>
                <a:tab pos="1343025" algn="l"/>
                <a:tab pos="1885950" algn="l"/>
              </a:tabLst>
              <a:defRPr/>
            </a:pPr>
            <a:r>
              <a:rPr lang="de-DE" sz="900" b="0" kern="1200" dirty="0">
                <a:solidFill>
                  <a:schemeClr val="tx1"/>
                </a:solidFill>
                <a:effectLst/>
                <a:latin typeface="Aptos" panose="020B0004020202020204" pitchFamily="34" charset="0"/>
                <a:ea typeface="+mn-ea"/>
                <a:cs typeface="+mn-cs"/>
              </a:rPr>
              <a:t>Mit neuen Ideen der Klimakrise trotzen	</a:t>
            </a:r>
            <a:fld id="{8FDCE851-9313-436B-BCF2-C4F020A7E3E0}" type="datetime1">
              <a:rPr lang="de-DE" b="0" smtClean="0">
                <a:latin typeface="Aptos" panose="020B0004020202020204" pitchFamily="34" charset="0"/>
              </a:rPr>
              <a:pPr marL="0" marR="0" lvl="0" indent="0" algn="l" defTabSz="719138" rtl="0" eaLnBrk="1" fontAlgn="auto" latinLnBrk="0" hangingPunct="1">
                <a:lnSpc>
                  <a:spcPct val="100000"/>
                </a:lnSpc>
                <a:spcBef>
                  <a:spcPts val="0"/>
                </a:spcBef>
                <a:spcAft>
                  <a:spcPts val="0"/>
                </a:spcAft>
                <a:buClrTx/>
                <a:buSzTx/>
                <a:buFontTx/>
                <a:buNone/>
                <a:tabLst>
                  <a:tab pos="1343025" algn="l"/>
                  <a:tab pos="1885950" algn="l"/>
                </a:tabLst>
                <a:defRPr/>
              </a:pPr>
              <a:t>25.08.2026</a:t>
            </a:fld>
            <a:endParaRPr lang="de-DE" b="0" dirty="0">
              <a:latin typeface="Aptos" panose="020B0004020202020204" pitchFamily="34" charset="0"/>
            </a:endParaRPr>
          </a:p>
        </p:txBody>
      </p:sp>
      <p:sp>
        <p:nvSpPr>
          <p:cNvPr id="6" name="Textplatzhalter 11">
            <a:extLst>
              <a:ext uri="{FF2B5EF4-FFF2-40B4-BE49-F238E27FC236}">
                <a16:creationId xmlns:a16="http://schemas.microsoft.com/office/drawing/2014/main" id="{4EF21337-4F21-3829-947A-3057E6DCBECC}"/>
              </a:ext>
            </a:extLst>
          </p:cNvPr>
          <p:cNvSpPr>
            <a:spLocks noGrp="1" noChangeAspect="1"/>
          </p:cNvSpPr>
          <p:nvPr>
            <p:ph type="body" sz="quarter" idx="12" hasCustomPrompt="1"/>
          </p:nvPr>
        </p:nvSpPr>
        <p:spPr>
          <a:xfrm>
            <a:off x="10681823" y="5808493"/>
            <a:ext cx="1291971" cy="862362"/>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3620245508"/>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4381036"/>
      </p:ext>
    </p:extLst>
  </p:cSld>
  <p:clrMap bg1="lt1" tx1="dk1" bg2="lt2" tx2="dk2" accent1="accent1" accent2="accent2" accent3="accent3" accent4="accent4" accent5="accent5" accent6="accent6" hlink="hlink" folHlink="folHlink"/>
  <p:sldLayoutIdLst>
    <p:sldLayoutId id="2147483660" r:id="rId1"/>
    <p:sldLayoutId id="214748366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orient="horz" pos="527" userDrawn="1">
          <p15:clr>
            <a:srgbClr val="F26B43"/>
          </p15:clr>
        </p15:guide>
        <p15:guide id="3" orient="horz" pos="1071" userDrawn="1">
          <p15:clr>
            <a:srgbClr val="F26B43"/>
          </p15:clr>
        </p15:guide>
        <p15:guide id="4" orient="horz" pos="2160" userDrawn="1">
          <p15:clr>
            <a:srgbClr val="F26B43"/>
          </p15:clr>
        </p15:guide>
        <p15:guide id="5" orient="horz" pos="1616" userDrawn="1">
          <p15:clr>
            <a:srgbClr val="F26B43"/>
          </p15:clr>
        </p15:guide>
        <p15:guide id="6" orient="horz" pos="2704" userDrawn="1">
          <p15:clr>
            <a:srgbClr val="F26B43"/>
          </p15:clr>
        </p15:guide>
        <p15:guide id="7" orient="horz" pos="3271" userDrawn="1">
          <p15:clr>
            <a:srgbClr val="F26B43"/>
          </p15:clr>
        </p15:guide>
        <p15:guide id="8" orient="horz" pos="3770" userDrawn="1">
          <p15:clr>
            <a:srgbClr val="F26B43"/>
          </p15:clr>
        </p15:guide>
        <p15:guide id="9" orient="horz" pos="4088" userDrawn="1">
          <p15:clr>
            <a:srgbClr val="F26B43"/>
          </p15:clr>
        </p15:guide>
        <p15:guide id="10" pos="257" userDrawn="1">
          <p15:clr>
            <a:srgbClr val="F26B43"/>
          </p15:clr>
        </p15:guide>
        <p15:guide id="11" pos="7423" userDrawn="1">
          <p15:clr>
            <a:srgbClr val="F26B43"/>
          </p15:clr>
        </p15:guide>
        <p15:guide id="12" pos="1300" userDrawn="1">
          <p15:clr>
            <a:srgbClr val="F26B43"/>
          </p15:clr>
        </p15:guide>
        <p15:guide id="13" pos="1481" userDrawn="1">
          <p15:clr>
            <a:srgbClr val="F26B43"/>
          </p15:clr>
        </p15:guide>
        <p15:guide id="14" pos="2525" userDrawn="1">
          <p15:clr>
            <a:srgbClr val="F26B43"/>
          </p15:clr>
        </p15:guide>
        <p15:guide id="15" pos="2706" userDrawn="1">
          <p15:clr>
            <a:srgbClr val="F26B43"/>
          </p15:clr>
        </p15:guide>
        <p15:guide id="16" pos="3749" userDrawn="1">
          <p15:clr>
            <a:srgbClr val="F26B43"/>
          </p15:clr>
        </p15:guide>
        <p15:guide id="17" pos="3931" userDrawn="1">
          <p15:clr>
            <a:srgbClr val="F26B43"/>
          </p15:clr>
        </p15:guide>
        <p15:guide id="18" pos="5155" userDrawn="1">
          <p15:clr>
            <a:srgbClr val="F26B43"/>
          </p15:clr>
        </p15:guide>
        <p15:guide id="19" pos="4974" userDrawn="1">
          <p15:clr>
            <a:srgbClr val="F26B43"/>
          </p15:clr>
        </p15:guide>
        <p15:guide id="20" pos="6199" userDrawn="1">
          <p15:clr>
            <a:srgbClr val="F26B43"/>
          </p15:clr>
        </p15:guide>
        <p15:guide id="21" pos="63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E502C-A44A-42B8-E21C-8D7A25A488AD}"/>
            </a:ext>
          </a:extLst>
        </p:cNvPr>
        <p:cNvGrpSpPr/>
        <p:nvPr/>
      </p:nvGrpSpPr>
      <p:grpSpPr>
        <a:xfrm>
          <a:off x="0" y="0"/>
          <a:ext cx="0" cy="0"/>
          <a:chOff x="0" y="0"/>
          <a:chExt cx="0" cy="0"/>
        </a:xfrm>
      </p:grpSpPr>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b="15156"/>
          <a:stretch/>
        </p:blipFill>
        <p:spPr>
          <a:xfrm>
            <a:off x="0" y="0"/>
            <a:ext cx="12192000" cy="6862439"/>
          </a:xfrm>
          <a:prstGeom prst="rect">
            <a:avLst/>
          </a:prstGeom>
        </p:spPr>
      </p:pic>
      <p:sp>
        <p:nvSpPr>
          <p:cNvPr id="8" name="Textplatzhalter 7">
            <a:extLst>
              <a:ext uri="{FF2B5EF4-FFF2-40B4-BE49-F238E27FC236}">
                <a16:creationId xmlns:a16="http://schemas.microsoft.com/office/drawing/2014/main" id="{B37EC34C-DE5A-5960-0974-63D7BCA23134}"/>
              </a:ext>
            </a:extLst>
          </p:cNvPr>
          <p:cNvSpPr>
            <a:spLocks noGrp="1" noRot="1" noMove="1" noResize="1" noEditPoints="1" noAdjustHandles="1" noChangeArrowheads="1" noChangeShapeType="1"/>
          </p:cNvSpPr>
          <p:nvPr>
            <p:ph type="body" sz="quarter" idx="12"/>
          </p:nvPr>
        </p:nvSpPr>
        <p:spPr>
          <a:prstGeom prst="rect">
            <a:avLst/>
          </a:prstGeom>
        </p:spPr>
        <p:txBody>
          <a:bodyPr/>
          <a:lstStyle/>
          <a:p>
            <a:pPr marL="0" indent="0">
              <a:buNone/>
            </a:pPr>
            <a:r>
              <a:rPr lang="de-DE" dirty="0"/>
              <a:t> </a:t>
            </a:r>
          </a:p>
        </p:txBody>
      </p:sp>
      <p:sp>
        <p:nvSpPr>
          <p:cNvPr id="7" name="Titel 1">
            <a:extLst>
              <a:ext uri="{FF2B5EF4-FFF2-40B4-BE49-F238E27FC236}">
                <a16:creationId xmlns:a16="http://schemas.microsoft.com/office/drawing/2014/main" id="{750CA07D-FCB9-B418-E3B4-1989EEAACF16}"/>
              </a:ext>
            </a:extLst>
          </p:cNvPr>
          <p:cNvSpPr txBox="1">
            <a:spLocks/>
          </p:cNvSpPr>
          <p:nvPr/>
        </p:nvSpPr>
        <p:spPr>
          <a:xfrm>
            <a:off x="330994" y="342646"/>
            <a:ext cx="11376025" cy="1049337"/>
          </a:xfrm>
          <a:prstGeom prst="rect">
            <a:avLst/>
          </a:prstGeom>
        </p:spPr>
        <p:txBody>
          <a:bodyPr lIns="0" tIns="0" rIns="0" bIns="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78000"/>
              </a:lnSpc>
            </a:pPr>
            <a:r>
              <a:rPr lang="de-DE" sz="8000" b="1" dirty="0">
                <a:solidFill>
                  <a:schemeClr val="bg1"/>
                </a:solidFill>
                <a:latin typeface="Aptos Narrow" panose="020B0004020202020204" pitchFamily="34" charset="0"/>
              </a:rPr>
              <a:t>Mit neuen Ideen der Klimakrise trotzen</a:t>
            </a:r>
          </a:p>
        </p:txBody>
      </p:sp>
      <p:sp>
        <p:nvSpPr>
          <p:cNvPr id="10" name="Untertitel 2">
            <a:extLst>
              <a:ext uri="{FF2B5EF4-FFF2-40B4-BE49-F238E27FC236}">
                <a16:creationId xmlns:a16="http://schemas.microsoft.com/office/drawing/2014/main" id="{0A571F66-8764-B932-BDFC-5FAB502DCC9A}"/>
              </a:ext>
            </a:extLst>
          </p:cNvPr>
          <p:cNvSpPr txBox="1">
            <a:spLocks/>
          </p:cNvSpPr>
          <p:nvPr/>
        </p:nvSpPr>
        <p:spPr>
          <a:xfrm>
            <a:off x="407988" y="2664542"/>
            <a:ext cx="11376025" cy="764458"/>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3000" b="1" dirty="0">
                <a:solidFill>
                  <a:schemeClr val="bg1"/>
                </a:solidFill>
                <a:latin typeface="Aptos Narrow" panose="020B0004020202020204" pitchFamily="34" charset="0"/>
              </a:rPr>
              <a:t>Indonesien</a:t>
            </a:r>
          </a:p>
        </p:txBody>
      </p:sp>
      <p:sp>
        <p:nvSpPr>
          <p:cNvPr id="12" name="Textplatzhalter 11">
            <a:extLst>
              <a:ext uri="{FF2B5EF4-FFF2-40B4-BE49-F238E27FC236}">
                <a16:creationId xmlns:a16="http://schemas.microsoft.com/office/drawing/2014/main" id="{F88FEC41-FBB3-FB8C-0B8F-DF809CD32600}"/>
              </a:ext>
            </a:extLst>
          </p:cNvPr>
          <p:cNvSpPr txBox="1">
            <a:spLocks noChangeAspect="1"/>
          </p:cNvSpPr>
          <p:nvPr/>
        </p:nvSpPr>
        <p:spPr>
          <a:xfrm>
            <a:off x="330994" y="6143749"/>
            <a:ext cx="1014413" cy="425488"/>
          </a:xfrm>
          <a:prstGeom prst="rect">
            <a:avLst/>
          </a:prstGeom>
          <a:blipFill>
            <a:blip r:embed="rId3"/>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 </a:t>
            </a:r>
          </a:p>
        </p:txBody>
      </p:sp>
    </p:spTree>
    <p:extLst>
      <p:ext uri="{BB962C8B-B14F-4D97-AF65-F5344CB8AC3E}">
        <p14:creationId xmlns:p14="http://schemas.microsoft.com/office/powerpoint/2010/main" val="1177007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3547E-3EC0-A109-237D-777F121E9BE5}"/>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8DA769FE-6BCF-8707-782A-55AF67621F2F}"/>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97E5EC49-2F0B-DBB9-A043-6DAD1A2929E8}"/>
              </a:ext>
            </a:extLst>
          </p:cNvPr>
          <p:cNvSpPr txBox="1">
            <a:spLocks/>
          </p:cNvSpPr>
          <p:nvPr/>
        </p:nvSpPr>
        <p:spPr>
          <a:xfrm>
            <a:off x="4295775" y="368300"/>
            <a:ext cx="7488238" cy="3192318"/>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Gemeinsam mit seiner Tochter stellt </a:t>
            </a:r>
            <a:r>
              <a:rPr lang="de-DE" sz="1800" kern="100" dirty="0">
                <a:latin typeface="Aptos" panose="020F0502020204030204" pitchFamily="34" charset="0"/>
                <a:ea typeface="Calibri" panose="020F0502020204030204" pitchFamily="34" charset="0"/>
                <a:cs typeface="Times New Roman" panose="02020603050405020304" pitchFamily="18" charset="0"/>
              </a:rPr>
              <a:t>Didi </a:t>
            </a:r>
            <a:r>
              <a:rPr lang="de-DE" sz="1800" kern="100" dirty="0" err="1">
                <a:latin typeface="Aptos" panose="020F0502020204030204" pitchFamily="34" charset="0"/>
                <a:ea typeface="Calibri" panose="020F0502020204030204" pitchFamily="34" charset="0"/>
                <a:cs typeface="Times New Roman" panose="02020603050405020304" pitchFamily="18" charset="0"/>
              </a:rPr>
              <a:t>Rohendi</a:t>
            </a:r>
            <a:r>
              <a:rPr lang="de-DE" sz="1800" kern="100" dirty="0">
                <a:latin typeface="Aptos" panose="020F0502020204030204" pitchFamily="34" charset="0"/>
                <a:ea typeface="Calibri" panose="020F0502020204030204" pitchFamily="34" charset="0"/>
                <a:cs typeface="Times New Roman" panose="02020603050405020304" pitchFamily="18" charset="0"/>
              </a:rPr>
              <a:t> </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ein biologisches Pflanzenschutzmittel her.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Samrotul</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Puadah</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schneidet und zerstößt dazu Galgant und Knoblauch und füllt den Brei in einen Eimer.</a:t>
            </a:r>
          </a:p>
        </p:txBody>
      </p:sp>
      <p:pic>
        <p:nvPicPr>
          <p:cNvPr id="4" name="Grafik 3">
            <a:extLst>
              <a:ext uri="{FF2B5EF4-FFF2-40B4-BE49-F238E27FC236}">
                <a16:creationId xmlns:a16="http://schemas.microsoft.com/office/drawing/2014/main" id="{2122F8C1-B2B0-255D-04C5-D77DDF6F65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988" y="368300"/>
            <a:ext cx="3746496" cy="5616575"/>
          </a:xfrm>
          <a:prstGeom prst="rect">
            <a:avLst/>
          </a:prstGeom>
        </p:spPr>
      </p:pic>
      <p:pic>
        <p:nvPicPr>
          <p:cNvPr id="7" name="Grafik 6">
            <a:extLst>
              <a:ext uri="{FF2B5EF4-FFF2-40B4-BE49-F238E27FC236}">
                <a16:creationId xmlns:a16="http://schemas.microsoft.com/office/drawing/2014/main" id="{EFB240CE-91E8-EEA1-9EC9-92209E1435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5775" y="1453034"/>
            <a:ext cx="4475306" cy="2985221"/>
          </a:xfrm>
          <a:prstGeom prst="rect">
            <a:avLst/>
          </a:prstGeom>
        </p:spPr>
      </p:pic>
      <p:pic>
        <p:nvPicPr>
          <p:cNvPr id="9" name="Grafik 8">
            <a:extLst>
              <a:ext uri="{FF2B5EF4-FFF2-40B4-BE49-F238E27FC236}">
                <a16:creationId xmlns:a16="http://schemas.microsoft.com/office/drawing/2014/main" id="{124DB8AF-FD5A-B446-637F-09196F3742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9215"/>
          <a:stretch/>
        </p:blipFill>
        <p:spPr>
          <a:xfrm>
            <a:off x="8862695" y="1453034"/>
            <a:ext cx="2921317" cy="2146444"/>
          </a:xfrm>
          <a:prstGeom prst="rect">
            <a:avLst/>
          </a:prstGeom>
        </p:spPr>
      </p:pic>
      <p:sp>
        <p:nvSpPr>
          <p:cNvPr id="10" name="Textplatzhalter 4">
            <a:extLst>
              <a:ext uri="{FF2B5EF4-FFF2-40B4-BE49-F238E27FC236}">
                <a16:creationId xmlns:a16="http://schemas.microsoft.com/office/drawing/2014/main" id="{3CEC689A-9BCE-A4C3-1B21-B7EA8676ED96}"/>
              </a:ext>
            </a:extLst>
          </p:cNvPr>
          <p:cNvSpPr txBox="1">
            <a:spLocks/>
          </p:cNvSpPr>
          <p:nvPr/>
        </p:nvSpPr>
        <p:spPr>
          <a:xfrm>
            <a:off x="4339206" y="4489072"/>
            <a:ext cx="7396623" cy="1331913"/>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Ihr Vater gibt eine zerteilte Maja-Frucht hinzu. </a:t>
            </a:r>
            <a:r>
              <a:rPr lang="de-DE" sz="1800" kern="100" dirty="0">
                <a:latin typeface="Aptos" panose="020F0502020204030204" pitchFamily="34" charset="0"/>
                <a:ea typeface="Calibri" panose="020F0502020204030204" pitchFamily="34" charset="0"/>
                <a:cs typeface="Times New Roman" panose="02020603050405020304" pitchFamily="18" charset="0"/>
              </a:rPr>
              <a:t>Mit Wasser aufgefüllt muss das Ganze </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24 Stunden ruhen, dann wird die Flüssigkeit gefiltert und mit frischem Wasser gemixt. Anschließend kann sie sowohl auf dem Reisfeld als auch im Gemüsebeet gespritzt werden. Der intensive Geruch hält Schädlinge fern.</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4785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AD47D-637F-BD62-9C04-33EB8B337215}"/>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27AB9D90-7298-B3A9-DD7C-12C1334BA57F}"/>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0F1838B2-3159-3E45-F1C0-1B472159CEBB}"/>
              </a:ext>
            </a:extLst>
          </p:cNvPr>
          <p:cNvSpPr txBox="1">
            <a:spLocks/>
          </p:cNvSpPr>
          <p:nvPr/>
        </p:nvSpPr>
        <p:spPr>
          <a:xfrm>
            <a:off x="8082270" y="368301"/>
            <a:ext cx="3701744" cy="2425122"/>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Wie seine Tochter und seine Ehefrau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Wiwin</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hat auch Didi die Klimafeld-schule von JAMTANI besucht und dort vieles gelernt. Das Wichtigste für ihn: Seit er organischen Dünger und Bio-Pestizide selbst herstellen kann, muss er keine chemischen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Substan-zen</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mehr kaufen. Das hält nicht nur den Boden gesund, es erhöht auch seinen Gewinn. </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DCB8C98D-20C3-FCC8-4910-7374A6D404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4949"/>
          <a:stretch/>
        </p:blipFill>
        <p:spPr>
          <a:xfrm>
            <a:off x="407989" y="368301"/>
            <a:ext cx="4356100" cy="3455988"/>
          </a:xfrm>
          <a:prstGeom prst="rect">
            <a:avLst/>
          </a:prstGeom>
        </p:spPr>
      </p:pic>
      <p:pic>
        <p:nvPicPr>
          <p:cNvPr id="7" name="Grafik 6">
            <a:extLst>
              <a:ext uri="{FF2B5EF4-FFF2-40B4-BE49-F238E27FC236}">
                <a16:creationId xmlns:a16="http://schemas.microsoft.com/office/drawing/2014/main" id="{445486B9-1601-92D5-6B20-2C20036F20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65053"/>
          <a:stretch/>
        </p:blipFill>
        <p:spPr>
          <a:xfrm>
            <a:off x="4908550" y="368301"/>
            <a:ext cx="3052909" cy="5871373"/>
          </a:xfrm>
          <a:prstGeom prst="rect">
            <a:avLst/>
          </a:prstGeom>
        </p:spPr>
      </p:pic>
      <p:pic>
        <p:nvPicPr>
          <p:cNvPr id="5" name="Grafik 4">
            <a:extLst>
              <a:ext uri="{FF2B5EF4-FFF2-40B4-BE49-F238E27FC236}">
                <a16:creationId xmlns:a16="http://schemas.microsoft.com/office/drawing/2014/main" id="{466AAD2A-758E-C4D5-AEEA-FBAC804BF1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3200" y="3968750"/>
            <a:ext cx="3400888" cy="2268538"/>
          </a:xfrm>
          <a:prstGeom prst="rect">
            <a:avLst/>
          </a:prstGeom>
        </p:spPr>
      </p:pic>
    </p:spTree>
    <p:extLst>
      <p:ext uri="{BB962C8B-B14F-4D97-AF65-F5344CB8AC3E}">
        <p14:creationId xmlns:p14="http://schemas.microsoft.com/office/powerpoint/2010/main" val="33502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0CAE7-B254-8693-5968-E3840E821AA1}"/>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C4155DE1-1FD8-3BE5-82CF-F5B928134B90}"/>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047638B7-C81F-DF13-F37E-2FBA8A4148DF}"/>
              </a:ext>
            </a:extLst>
          </p:cNvPr>
          <p:cNvSpPr txBox="1">
            <a:spLocks/>
          </p:cNvSpPr>
          <p:nvPr/>
        </p:nvSpPr>
        <p:spPr>
          <a:xfrm>
            <a:off x="6287944" y="3390428"/>
            <a:ext cx="5496069" cy="1998950"/>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Neben Workshops für den Reisanbau bietet JAMTANI auch Kurse für den Gemüseanbau an</a:t>
            </a:r>
            <a:r>
              <a:rPr lang="de-DE" sz="1800" kern="100" dirty="0">
                <a:latin typeface="Aptos" panose="020F0502020204030204" pitchFamily="34" charset="0"/>
                <a:ea typeface="Calibri" panose="020F0502020204030204" pitchFamily="34" charset="0"/>
                <a:cs typeface="Times New Roman" panose="02020603050405020304" pitchFamily="18" charset="0"/>
              </a:rPr>
              <a:t>. Nachdem</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Samrotul</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einen solchen besucht hatte, begann sie auf dem kleinen Grundstück hinter ihrem Haus Zwiebeln, Chilis, Auberginen und Tomaten für den Eigenbedarf zu züchten. „Vorher musste ich das Gemüse teuer kaufen.“</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3320053A-7380-6207-98C6-D9CDA19A61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418" r="19145"/>
          <a:stretch/>
        </p:blipFill>
        <p:spPr>
          <a:xfrm>
            <a:off x="417787" y="368300"/>
            <a:ext cx="5678214" cy="5616575"/>
          </a:xfrm>
          <a:prstGeom prst="rect">
            <a:avLst/>
          </a:prstGeom>
        </p:spPr>
      </p:pic>
      <p:pic>
        <p:nvPicPr>
          <p:cNvPr id="5" name="Grafik 4">
            <a:extLst>
              <a:ext uri="{FF2B5EF4-FFF2-40B4-BE49-F238E27FC236}">
                <a16:creationId xmlns:a16="http://schemas.microsoft.com/office/drawing/2014/main" id="{D8E9D87A-7435-D3B1-593D-6FBC91127F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463" y="836613"/>
            <a:ext cx="3662320" cy="2443616"/>
          </a:xfrm>
          <a:prstGeom prst="rect">
            <a:avLst/>
          </a:prstGeom>
        </p:spPr>
      </p:pic>
    </p:spTree>
    <p:extLst>
      <p:ext uri="{BB962C8B-B14F-4D97-AF65-F5344CB8AC3E}">
        <p14:creationId xmlns:p14="http://schemas.microsoft.com/office/powerpoint/2010/main" val="3280033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696AE-0236-3899-937D-92CF91AD5DFD}"/>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450754AB-7CBD-EA43-D86D-B7A1729B2C65}"/>
              </a:ext>
            </a:extLst>
          </p:cNvPr>
          <p:cNvSpPr>
            <a:spLocks noGrp="1"/>
          </p:cNvSpPr>
          <p:nvPr>
            <p:ph type="body" sz="quarter" idx="12"/>
          </p:nvPr>
        </p:nvSpPr>
        <p:spPr/>
        <p:txBody>
          <a:bodyPr/>
          <a:lstStyle/>
          <a:p>
            <a:endParaRPr lang="de-DE" dirty="0"/>
          </a:p>
        </p:txBody>
      </p:sp>
      <p:sp>
        <p:nvSpPr>
          <p:cNvPr id="3" name="Textplatzhalter 4">
            <a:extLst>
              <a:ext uri="{FF2B5EF4-FFF2-40B4-BE49-F238E27FC236}">
                <a16:creationId xmlns:a16="http://schemas.microsoft.com/office/drawing/2014/main" id="{9406A232-E345-2517-5C38-2AACF93E5684}"/>
              </a:ext>
            </a:extLst>
          </p:cNvPr>
          <p:cNvSpPr txBox="1">
            <a:spLocks/>
          </p:cNvSpPr>
          <p:nvPr/>
        </p:nvSpPr>
        <p:spPr>
          <a:xfrm>
            <a:off x="4295775" y="376382"/>
            <a:ext cx="5580063" cy="2333336"/>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Samrotul</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Puadah</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hatte Feuer gefangen. Sie belegte auch den Aufbaukurs, den JAMTANI für junge Leute anbietet und den die Organisation „Klima</a:t>
            </a:r>
            <a:r>
              <a:rPr lang="de-DE" sz="1800" b="1" kern="100" dirty="0">
                <a:effectLst/>
                <a:latin typeface="Aptos" panose="020F0502020204030204" pitchFamily="34" charset="0"/>
                <a:ea typeface="Calibri" panose="020F0502020204030204" pitchFamily="34" charset="0"/>
                <a:cs typeface="Times New Roman" panose="02020603050405020304" pitchFamily="18" charset="0"/>
              </a:rPr>
              <a:t>business</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feldschule“ nennt. Auf dem Stundenplan stehen dort Themen wie Digitalisierung der Landwirtschaft, Identifizierung lokaler Geschäftspotenziale, Produktdiversifizierung, Vermarktung, Zugang zu Krediten oder Crowdfunding.</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05F5CF51-8F4A-2369-D549-6661B4B6C3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95774" y="2577667"/>
            <a:ext cx="5852623" cy="3903951"/>
          </a:xfrm>
          <a:prstGeom prst="rect">
            <a:avLst/>
          </a:prstGeom>
        </p:spPr>
      </p:pic>
      <p:pic>
        <p:nvPicPr>
          <p:cNvPr id="7" name="Grafik 6">
            <a:extLst>
              <a:ext uri="{FF2B5EF4-FFF2-40B4-BE49-F238E27FC236}">
                <a16:creationId xmlns:a16="http://schemas.microsoft.com/office/drawing/2014/main" id="{10B6BF75-9D96-A8CE-6F09-C6174B9388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7988" y="368300"/>
            <a:ext cx="3762230" cy="5640163"/>
          </a:xfrm>
          <a:prstGeom prst="rect">
            <a:avLst/>
          </a:prstGeom>
        </p:spPr>
      </p:pic>
    </p:spTree>
    <p:extLst>
      <p:ext uri="{BB962C8B-B14F-4D97-AF65-F5344CB8AC3E}">
        <p14:creationId xmlns:p14="http://schemas.microsoft.com/office/powerpoint/2010/main" val="2196768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B7443-53CA-B6D0-1CEC-A398469A6626}"/>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A5612B31-2871-C2ED-D69B-6F0E68FD943D}"/>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0C1F800D-2B21-1AD3-B5CB-CE7EF809A570}"/>
              </a:ext>
            </a:extLst>
          </p:cNvPr>
          <p:cNvSpPr txBox="1">
            <a:spLocks/>
          </p:cNvSpPr>
          <p:nvPr/>
        </p:nvSpPr>
        <p:spPr>
          <a:xfrm>
            <a:off x="468181" y="376337"/>
            <a:ext cx="3483183" cy="4816376"/>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„Es </a:t>
            </a:r>
            <a:r>
              <a:rPr lang="de-DE" sz="1800" kern="100" dirty="0">
                <a:latin typeface="Aptos" panose="020F0502020204030204" pitchFamily="34" charset="0"/>
                <a:ea typeface="Calibri" panose="020F0502020204030204" pitchFamily="34" charset="0"/>
                <a:cs typeface="Times New Roman" panose="02020603050405020304" pitchFamily="18" charset="0"/>
              </a:rPr>
              <a:t>is</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t nicht leicht, heutzutage junge Leute für die Landwirtschaft zu begeistern“, sagt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Feri</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Rianto</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Projektkoordinator von JAMTANI. Die Arbeit auf dem Feld gelte als hart, das Einkommen eines Reis-bauern </a:t>
            </a:r>
            <a:r>
              <a:rPr lang="de-DE" sz="1800" kern="100" dirty="0">
                <a:latin typeface="Aptos" panose="020F0502020204030204" pitchFamily="34" charset="0"/>
                <a:ea typeface="Calibri" panose="020F0502020204030204" pitchFamily="34" charset="0"/>
                <a:cs typeface="Times New Roman" panose="02020603050405020304" pitchFamily="18" charset="0"/>
              </a:rPr>
              <a:t>sei</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gering. „Die junge Generation möchte aber nicht mehr ums Überleben kämpfen.“ Viele zögen deshalb in die Stadt, wo sie sich bessere Einkommens-möglichkeiten erhofften. Dabei gebe es mit dem nötigen Wissen auch auf dem Land viele Möglichkeiten.</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2F4B4AC8-FA09-919A-8648-88A1B9982D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88946" y="376337"/>
            <a:ext cx="3741136" cy="5608538"/>
          </a:xfrm>
          <a:prstGeom prst="rect">
            <a:avLst/>
          </a:prstGeom>
        </p:spPr>
      </p:pic>
      <p:pic>
        <p:nvPicPr>
          <p:cNvPr id="9" name="Grafik 8">
            <a:extLst>
              <a:ext uri="{FF2B5EF4-FFF2-40B4-BE49-F238E27FC236}">
                <a16:creationId xmlns:a16="http://schemas.microsoft.com/office/drawing/2014/main" id="{9364698B-F896-147D-D7A5-8452012BDA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664" y="376337"/>
            <a:ext cx="3816350" cy="2545669"/>
          </a:xfrm>
          <a:prstGeom prst="rect">
            <a:avLst/>
          </a:prstGeom>
        </p:spPr>
      </p:pic>
      <p:pic>
        <p:nvPicPr>
          <p:cNvPr id="5" name="Grafik 4">
            <a:extLst>
              <a:ext uri="{FF2B5EF4-FFF2-40B4-BE49-F238E27FC236}">
                <a16:creationId xmlns:a16="http://schemas.microsoft.com/office/drawing/2014/main" id="{0BC00AC6-3C4A-7671-D3DC-AAF64EB9904E}"/>
              </a:ext>
            </a:extLst>
          </p:cNvPr>
          <p:cNvPicPr>
            <a:picLocks noChangeAspect="1"/>
          </p:cNvPicPr>
          <p:nvPr/>
        </p:nvPicPr>
        <p:blipFill>
          <a:blip r:embed="rId4" cstate="print">
            <a:extLst>
              <a:ext uri="{28A0092B-C50C-407E-A947-70E740481C1C}">
                <a14:useLocalDpi xmlns:a14="http://schemas.microsoft.com/office/drawing/2010/main" val="0"/>
              </a:ext>
            </a:extLst>
          </a:blip>
          <a:srcRect t="13740"/>
          <a:stretch>
            <a:fillRect/>
          </a:stretch>
        </p:blipFill>
        <p:spPr>
          <a:xfrm>
            <a:off x="7967664" y="3033713"/>
            <a:ext cx="2282117" cy="2951162"/>
          </a:xfrm>
          <a:prstGeom prst="rect">
            <a:avLst/>
          </a:prstGeom>
        </p:spPr>
      </p:pic>
    </p:spTree>
    <p:extLst>
      <p:ext uri="{BB962C8B-B14F-4D97-AF65-F5344CB8AC3E}">
        <p14:creationId xmlns:p14="http://schemas.microsoft.com/office/powerpoint/2010/main" val="3236781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E67F7-053F-1AD6-8DC8-386DBE1FCB70}"/>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D8C3B3E6-AA9D-FA66-1811-777169DB06F5}"/>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D92C1863-BFF8-BDDC-3BDA-AF44030D5D5E}"/>
              </a:ext>
            </a:extLst>
          </p:cNvPr>
          <p:cNvSpPr txBox="1">
            <a:spLocks/>
          </p:cNvSpPr>
          <p:nvPr/>
        </p:nvSpPr>
        <p:spPr>
          <a:xfrm>
            <a:off x="437887" y="4292600"/>
            <a:ext cx="5802576" cy="930646"/>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F0502020204030204" pitchFamily="34" charset="0"/>
                <a:ea typeface="Calibri" panose="020F0502020204030204" pitchFamily="34" charset="0"/>
                <a:cs typeface="Times New Roman" panose="02020603050405020304" pitchFamily="18" charset="0"/>
              </a:rPr>
              <a:t>Das hat auch </a:t>
            </a:r>
            <a:r>
              <a:rPr lang="de-DE" sz="1800" dirty="0" err="1">
                <a:latin typeface="Aptos" panose="020F0502020204030204" pitchFamily="34" charset="0"/>
                <a:ea typeface="Calibri" panose="020F0502020204030204" pitchFamily="34" charset="0"/>
                <a:cs typeface="Times New Roman" panose="02020603050405020304" pitchFamily="18" charset="0"/>
              </a:rPr>
              <a:t>Samrotul</a:t>
            </a:r>
            <a:r>
              <a:rPr lang="de-DE" sz="1800" dirty="0">
                <a:latin typeface="Aptos" panose="020F0502020204030204" pitchFamily="34" charset="0"/>
                <a:ea typeface="Calibri" panose="020F0502020204030204" pitchFamily="34" charset="0"/>
                <a:cs typeface="Times New Roman" panose="02020603050405020304" pitchFamily="18" charset="0"/>
              </a:rPr>
              <a:t> </a:t>
            </a:r>
            <a:r>
              <a:rPr lang="de-DE" sz="1800" dirty="0" err="1">
                <a:latin typeface="Aptos" panose="020F0502020204030204" pitchFamily="34" charset="0"/>
                <a:ea typeface="Calibri" panose="020F0502020204030204" pitchFamily="34" charset="0"/>
                <a:cs typeface="Times New Roman" panose="02020603050405020304" pitchFamily="18" charset="0"/>
              </a:rPr>
              <a:t>Puadah</a:t>
            </a:r>
            <a:r>
              <a:rPr lang="de-DE" sz="1800" dirty="0">
                <a:latin typeface="Aptos" panose="020F0502020204030204" pitchFamily="34" charset="0"/>
                <a:ea typeface="Calibri" panose="020F0502020204030204" pitchFamily="34" charset="0"/>
                <a:cs typeface="Times New Roman" panose="02020603050405020304" pitchFamily="18" charset="0"/>
              </a:rPr>
              <a:t> erkannt: Gemeinsam mit sechs anderen jungen Leuten aus der Klimabusinessfeld-schule züchtet sie inzwischen Fliegenlarven – ein </a:t>
            </a:r>
            <a:r>
              <a:rPr lang="de-DE" sz="1800" dirty="0" err="1">
                <a:latin typeface="Aptos" panose="020F0502020204030204" pitchFamily="34" charset="0"/>
                <a:ea typeface="Calibri" panose="020F0502020204030204" pitchFamily="34" charset="0"/>
                <a:cs typeface="Times New Roman" panose="02020603050405020304" pitchFamily="18" charset="0"/>
              </a:rPr>
              <a:t>einträg-liches</a:t>
            </a:r>
            <a:r>
              <a:rPr lang="de-DE" sz="1800" dirty="0">
                <a:latin typeface="Aptos" panose="020F0502020204030204" pitchFamily="34" charset="0"/>
                <a:ea typeface="Calibri" panose="020F0502020204030204" pitchFamily="34" charset="0"/>
                <a:cs typeface="Times New Roman" panose="02020603050405020304" pitchFamily="18" charset="0"/>
              </a:rPr>
              <a:t> Geschäft. </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platzhalter 4">
            <a:extLst>
              <a:ext uri="{FF2B5EF4-FFF2-40B4-BE49-F238E27FC236}">
                <a16:creationId xmlns:a16="http://schemas.microsoft.com/office/drawing/2014/main" id="{F58B24B1-3DB7-F92D-E62C-A406C238F701}"/>
              </a:ext>
            </a:extLst>
          </p:cNvPr>
          <p:cNvSpPr txBox="1">
            <a:spLocks/>
          </p:cNvSpPr>
          <p:nvPr/>
        </p:nvSpPr>
        <p:spPr>
          <a:xfrm>
            <a:off x="8591550" y="397992"/>
            <a:ext cx="3192463" cy="1307664"/>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F0502020204030204" pitchFamily="34" charset="0"/>
                <a:ea typeface="Calibri" panose="020F0502020204030204" pitchFamily="34" charset="0"/>
                <a:cs typeface="Times New Roman" panose="02020603050405020304" pitchFamily="18" charset="0"/>
              </a:rPr>
              <a:t>Denn die Larven sind reich an Proteinen und Fett und eignen sich hervorragend als Futter für Fische, Hühner und Enten sowie als organischer Dünger für den Gemüseanbau</a:t>
            </a:r>
            <a:r>
              <a:rPr lang="de-DE" sz="1800" dirty="0">
                <a:effectLst/>
                <a:latin typeface="Aptos" panose="020F0502020204030204" pitchFamily="34" charset="0"/>
                <a:ea typeface="Calibri" panose="020F0502020204030204" pitchFamily="34" charset="0"/>
                <a:cs typeface="Times New Roman" panose="02020603050405020304" pitchFamily="18" charset="0"/>
              </a:rPr>
              <a:t>. </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Grafik 4">
            <a:extLst>
              <a:ext uri="{FF2B5EF4-FFF2-40B4-BE49-F238E27FC236}">
                <a16:creationId xmlns:a16="http://schemas.microsoft.com/office/drawing/2014/main" id="{7DD1B72A-4C83-C7F8-DDF6-6A04CC0A4841}"/>
              </a:ext>
            </a:extLst>
          </p:cNvPr>
          <p:cNvPicPr>
            <a:picLocks noChangeAspect="1"/>
          </p:cNvPicPr>
          <p:nvPr/>
        </p:nvPicPr>
        <p:blipFill>
          <a:blip r:embed="rId2" cstate="print">
            <a:extLst>
              <a:ext uri="{28A0092B-C50C-407E-A947-70E740481C1C}">
                <a14:useLocalDpi xmlns:a14="http://schemas.microsoft.com/office/drawing/2010/main" val="0"/>
              </a:ext>
            </a:extLst>
          </a:blip>
          <a:srcRect l="7848" t="3356"/>
          <a:stretch>
            <a:fillRect/>
          </a:stretch>
        </p:blipFill>
        <p:spPr>
          <a:xfrm>
            <a:off x="6401480" y="3573462"/>
            <a:ext cx="4168667" cy="2916237"/>
          </a:xfrm>
          <a:prstGeom prst="rect">
            <a:avLst/>
          </a:prstGeom>
        </p:spPr>
      </p:pic>
      <p:pic>
        <p:nvPicPr>
          <p:cNvPr id="9" name="Grafik 8">
            <a:extLst>
              <a:ext uri="{FF2B5EF4-FFF2-40B4-BE49-F238E27FC236}">
                <a16:creationId xmlns:a16="http://schemas.microsoft.com/office/drawing/2014/main" id="{17BFB132-CE7C-6807-F15F-1EDF50A64E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1481" y="392549"/>
            <a:ext cx="2065041" cy="3036451"/>
          </a:xfrm>
          <a:prstGeom prst="rect">
            <a:avLst/>
          </a:prstGeom>
        </p:spPr>
      </p:pic>
      <p:pic>
        <p:nvPicPr>
          <p:cNvPr id="12" name="Grafik 11">
            <a:extLst>
              <a:ext uri="{FF2B5EF4-FFF2-40B4-BE49-F238E27FC236}">
                <a16:creationId xmlns:a16="http://schemas.microsoft.com/office/drawing/2014/main" id="{C8F6EF72-D360-5140-5846-7D7677F154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7887" y="368300"/>
            <a:ext cx="5802576" cy="3870567"/>
          </a:xfrm>
          <a:prstGeom prst="rect">
            <a:avLst/>
          </a:prstGeom>
        </p:spPr>
      </p:pic>
    </p:spTree>
    <p:extLst>
      <p:ext uri="{BB962C8B-B14F-4D97-AF65-F5344CB8AC3E}">
        <p14:creationId xmlns:p14="http://schemas.microsoft.com/office/powerpoint/2010/main" val="716533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677D0-25D4-1514-D6FA-9F14BE9806B6}"/>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EFCC52DF-5073-CF25-EA80-1AB42155A21B}"/>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4653E291-AC85-94A0-142A-C7CB87258935}"/>
              </a:ext>
            </a:extLst>
          </p:cNvPr>
          <p:cNvSpPr txBox="1">
            <a:spLocks/>
          </p:cNvSpPr>
          <p:nvPr/>
        </p:nvSpPr>
        <p:spPr>
          <a:xfrm>
            <a:off x="407988" y="373640"/>
            <a:ext cx="3035061" cy="3283960"/>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effectLst/>
                <a:latin typeface="Aptos" panose="020F0502020204030204" pitchFamily="34" charset="0"/>
                <a:ea typeface="Calibri" panose="020F0502020204030204" pitchFamily="34" charset="0"/>
                <a:cs typeface="Times New Roman" panose="02020603050405020304" pitchFamily="18" charset="0"/>
              </a:rPr>
              <a:t>Zudem haben </a:t>
            </a:r>
            <a:r>
              <a:rPr lang="de-DE" sz="1800" dirty="0" err="1">
                <a:effectLst/>
                <a:latin typeface="Aptos" panose="020F0502020204030204" pitchFamily="34" charset="0"/>
                <a:ea typeface="Calibri" panose="020F0502020204030204" pitchFamily="34" charset="0"/>
                <a:cs typeface="Times New Roman" panose="02020603050405020304" pitchFamily="18" charset="0"/>
              </a:rPr>
              <a:t>Samrotul</a:t>
            </a:r>
            <a:r>
              <a:rPr lang="de-DE" sz="1800" dirty="0">
                <a:effectLst/>
                <a:latin typeface="Aptos" panose="020F0502020204030204" pitchFamily="34" charset="0"/>
                <a:ea typeface="Calibri" panose="020F0502020204030204" pitchFamily="34" charset="0"/>
                <a:cs typeface="Times New Roman" panose="02020603050405020304" pitchFamily="18" charset="0"/>
              </a:rPr>
              <a:t> </a:t>
            </a:r>
            <a:r>
              <a:rPr lang="de-DE" sz="1800" dirty="0" err="1">
                <a:effectLst/>
                <a:latin typeface="Aptos" panose="020F0502020204030204" pitchFamily="34" charset="0"/>
                <a:ea typeface="Calibri" panose="020F0502020204030204" pitchFamily="34" charset="0"/>
                <a:cs typeface="Times New Roman" panose="02020603050405020304" pitchFamily="18" charset="0"/>
              </a:rPr>
              <a:t>Puadah</a:t>
            </a:r>
            <a:r>
              <a:rPr lang="de-DE" sz="1800" dirty="0">
                <a:effectLst/>
                <a:latin typeface="Aptos" panose="020F0502020204030204" pitchFamily="34" charset="0"/>
                <a:ea typeface="Calibri" panose="020F0502020204030204" pitchFamily="34" charset="0"/>
                <a:cs typeface="Times New Roman" panose="02020603050405020304" pitchFamily="18" charset="0"/>
              </a:rPr>
              <a:t> und </a:t>
            </a:r>
            <a:r>
              <a:rPr lang="de-DE" sz="1800" dirty="0">
                <a:latin typeface="Aptos" panose="020F0502020204030204" pitchFamily="34" charset="0"/>
                <a:ea typeface="Calibri" panose="020F0502020204030204" pitchFamily="34" charset="0"/>
                <a:cs typeface="Times New Roman" panose="02020603050405020304" pitchFamily="18" charset="0"/>
              </a:rPr>
              <a:t>die anderen </a:t>
            </a:r>
            <a:r>
              <a:rPr lang="de-DE" sz="1800" dirty="0">
                <a:effectLst/>
                <a:latin typeface="Aptos" panose="020F0502020204030204" pitchFamily="34" charset="0"/>
                <a:ea typeface="Calibri" panose="020F0502020204030204" pitchFamily="34" charset="0"/>
                <a:cs typeface="Times New Roman" panose="02020603050405020304" pitchFamily="18" charset="0"/>
              </a:rPr>
              <a:t>einen Gemüseacker gepachtet</a:t>
            </a:r>
            <a:r>
              <a:rPr lang="de-DE" sz="1800" dirty="0">
                <a:latin typeface="Aptos" panose="020F0502020204030204" pitchFamily="34" charset="0"/>
                <a:ea typeface="Calibri" panose="020F0502020204030204" pitchFamily="34" charset="0"/>
                <a:cs typeface="Times New Roman" panose="02020603050405020304" pitchFamily="18" charset="0"/>
              </a:rPr>
              <a:t>. </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Dort wachsen in sehr geraden Reihen Chilischoten, Ingwer, Salat, Auberginen, Wasser-spinat und rote Zwiebeln.</a:t>
            </a:r>
          </a:p>
          <a:p>
            <a:pPr marL="0" indent="0">
              <a:lnSpc>
                <a:spcPct val="100000"/>
              </a:lnSpc>
              <a:spcBef>
                <a:spcPts val="0"/>
              </a:spcBef>
              <a:spcAft>
                <a:spcPts val="600"/>
              </a:spcAft>
              <a:buNone/>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Mit ihrer selbst gebastelten „Gießkanne“ bewässert die Jungbäuerin die Pflanzen. </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4F773BF5-467A-F083-0224-D184D383D2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2831" y="368300"/>
            <a:ext cx="8151181" cy="5437188"/>
          </a:xfrm>
          <a:prstGeom prst="rect">
            <a:avLst/>
          </a:prstGeom>
        </p:spPr>
      </p:pic>
    </p:spTree>
    <p:extLst>
      <p:ext uri="{BB962C8B-B14F-4D97-AF65-F5344CB8AC3E}">
        <p14:creationId xmlns:p14="http://schemas.microsoft.com/office/powerpoint/2010/main" val="3651044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B7AAF-57D0-9DDA-06E5-DCBB2B78199B}"/>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15D43495-BED7-41EE-C5EF-93922607EA49}"/>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12D05249-C02A-1FEE-2FD4-080ABBB8371F}"/>
              </a:ext>
            </a:extLst>
          </p:cNvPr>
          <p:cNvSpPr txBox="1">
            <a:spLocks/>
          </p:cNvSpPr>
          <p:nvPr/>
        </p:nvSpPr>
        <p:spPr>
          <a:xfrm>
            <a:off x="4872038" y="368300"/>
            <a:ext cx="5626217" cy="213749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„Früher dachte ich, Bauern müssten den ganzen Tag unter der Sonne arbeiten“</a:t>
            </a:r>
            <a:r>
              <a:rPr lang="de-DE" sz="1800" kern="100" dirty="0">
                <a:latin typeface="Aptos" panose="020F0502020204030204" pitchFamily="34" charset="0"/>
                <a:ea typeface="Calibri" panose="020F0502020204030204" pitchFamily="34" charset="0"/>
                <a:cs typeface="Times New Roman" panose="02020603050405020304" pitchFamily="18" charset="0"/>
              </a:rPr>
              <a:t>, sagt </a:t>
            </a:r>
            <a:r>
              <a:rPr lang="de-DE" sz="1800" kern="100" dirty="0" err="1">
                <a:latin typeface="Aptos" panose="020F0502020204030204" pitchFamily="34" charset="0"/>
                <a:ea typeface="Calibri" panose="020F0502020204030204" pitchFamily="34" charset="0"/>
                <a:cs typeface="Times New Roman" panose="02020603050405020304" pitchFamily="18" charset="0"/>
              </a:rPr>
              <a:t>Samrotul</a:t>
            </a:r>
            <a:r>
              <a:rPr lang="de-DE" sz="1800" kern="100" dirty="0">
                <a:latin typeface="Aptos" panose="020F0502020204030204" pitchFamily="34" charset="0"/>
                <a:ea typeface="Calibri" panose="020F0502020204030204" pitchFamily="34" charset="0"/>
                <a:cs typeface="Times New Roman" panose="02020603050405020304" pitchFamily="18" charset="0"/>
              </a:rPr>
              <a:t> </a:t>
            </a:r>
            <a:r>
              <a:rPr lang="de-DE" sz="1800" kern="100" dirty="0" err="1">
                <a:latin typeface="Aptos" panose="020F0502020204030204" pitchFamily="34" charset="0"/>
                <a:ea typeface="Calibri" panose="020F0502020204030204" pitchFamily="34" charset="0"/>
                <a:cs typeface="Times New Roman" panose="02020603050405020304" pitchFamily="18" charset="0"/>
              </a:rPr>
              <a:t>Puadah</a:t>
            </a:r>
            <a:r>
              <a:rPr lang="de-DE" sz="1800" kern="100" dirty="0">
                <a:latin typeface="Aptos" panose="020F0502020204030204" pitchFamily="34" charset="0"/>
                <a:ea typeface="Calibri" panose="020F0502020204030204" pitchFamily="34" charset="0"/>
                <a:cs typeface="Times New Roman" panose="02020603050405020304" pitchFamily="18" charset="0"/>
              </a:rPr>
              <a:t>.</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Doch </a:t>
            </a:r>
            <a:r>
              <a:rPr lang="de-DE" sz="1800" kern="100" dirty="0">
                <a:latin typeface="Aptos" panose="020F0502020204030204" pitchFamily="34" charset="0"/>
                <a:ea typeface="Calibri" panose="020F0502020204030204" pitchFamily="34" charset="0"/>
                <a:cs typeface="Times New Roman" panose="02020603050405020304" pitchFamily="18" charset="0"/>
              </a:rPr>
              <a:t>mit ihrem heutigen Wissen ist das </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nicht nötig. „Die Pflanzen arbeiten für mich.“ </a:t>
            </a:r>
            <a:r>
              <a:rPr lang="de-DE" sz="1800" kern="100" dirty="0">
                <a:latin typeface="Aptos" panose="020F0502020204030204" pitchFamily="34" charset="0"/>
                <a:ea typeface="Calibri" panose="020F0502020204030204" pitchFamily="34" charset="0"/>
                <a:cs typeface="Times New Roman" panose="02020603050405020304" pitchFamily="18" charset="0"/>
              </a:rPr>
              <a:t>Meist fährt sie zweimal am Tag für je ein bis zwei Stunden zu ihrem Feld. So bleibt genug Zeit für Tochter Noora.</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spcBef>
                <a:spcPts val="0"/>
              </a:spcBef>
              <a:spcAft>
                <a:spcPts val="600"/>
              </a:spcAft>
              <a:buNone/>
            </a:pP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E684CC75-8061-BFF7-B3F7-E34D736B57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815" y="3367792"/>
            <a:ext cx="4347759" cy="2842586"/>
          </a:xfrm>
          <a:prstGeom prst="rect">
            <a:avLst/>
          </a:prstGeom>
        </p:spPr>
      </p:pic>
      <p:pic>
        <p:nvPicPr>
          <p:cNvPr id="7" name="Grafik 6">
            <a:extLst>
              <a:ext uri="{FF2B5EF4-FFF2-40B4-BE49-F238E27FC236}">
                <a16:creationId xmlns:a16="http://schemas.microsoft.com/office/drawing/2014/main" id="{6F19B795-CE54-DB07-BCFA-47FD70CD85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1590" y="2457450"/>
            <a:ext cx="5626217" cy="3752928"/>
          </a:xfrm>
          <a:prstGeom prst="rect">
            <a:avLst/>
          </a:prstGeom>
        </p:spPr>
      </p:pic>
      <p:pic>
        <p:nvPicPr>
          <p:cNvPr id="9" name="Grafik 8">
            <a:extLst>
              <a:ext uri="{FF2B5EF4-FFF2-40B4-BE49-F238E27FC236}">
                <a16:creationId xmlns:a16="http://schemas.microsoft.com/office/drawing/2014/main" id="{D40E1D6B-B043-C755-A93A-9EA6026F7C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987" y="368300"/>
            <a:ext cx="4319587" cy="2842586"/>
          </a:xfrm>
          <a:prstGeom prst="rect">
            <a:avLst/>
          </a:prstGeom>
        </p:spPr>
      </p:pic>
    </p:spTree>
    <p:extLst>
      <p:ext uri="{BB962C8B-B14F-4D97-AF65-F5344CB8AC3E}">
        <p14:creationId xmlns:p14="http://schemas.microsoft.com/office/powerpoint/2010/main" val="3497669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04BB3-F6E4-A36E-A16B-80E920A3722C}"/>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66A7C12B-C88E-5DDE-4A66-CF644A9281E8}"/>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2816501F-6D85-F1FE-72A9-62CDF1D308BF}"/>
              </a:ext>
            </a:extLst>
          </p:cNvPr>
          <p:cNvSpPr txBox="1">
            <a:spLocks/>
          </p:cNvSpPr>
          <p:nvPr/>
        </p:nvSpPr>
        <p:spPr>
          <a:xfrm>
            <a:off x="407988" y="3964667"/>
            <a:ext cx="6075702" cy="212012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effectLst/>
                <a:latin typeface="Aptos" panose="020F0502020204030204" pitchFamily="34" charset="0"/>
                <a:ea typeface="Calibri" panose="020F0502020204030204" pitchFamily="34" charset="0"/>
                <a:cs typeface="Times New Roman" panose="02020603050405020304" pitchFamily="18" charset="0"/>
              </a:rPr>
              <a:t>Mittlerweile kann die junge Frau sogar ihre </a:t>
            </a:r>
            <a:r>
              <a:rPr lang="de-DE" sz="1800" dirty="0">
                <a:latin typeface="Aptos" panose="020F0502020204030204" pitchFamily="34" charset="0"/>
                <a:ea typeface="Calibri" panose="020F0502020204030204" pitchFamily="34" charset="0"/>
                <a:cs typeface="Times New Roman" panose="02020603050405020304" pitchFamily="18" charset="0"/>
              </a:rPr>
              <a:t>Überschüsse verkaufen. Und sie plant, ihr Geschäft weiter auszubauen.</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spcBef>
                <a:spcPts val="0"/>
              </a:spcBef>
              <a:spcAft>
                <a:spcPts val="600"/>
              </a:spcAft>
              <a:buNone/>
            </a:pPr>
            <a:r>
              <a:rPr lang="de-DE" sz="1800" dirty="0">
                <a:effectLst/>
                <a:latin typeface="Aptos" panose="020F0502020204030204" pitchFamily="34" charset="0"/>
                <a:ea typeface="Calibri" panose="020F0502020204030204" pitchFamily="34" charset="0"/>
                <a:cs typeface="Times New Roman" panose="02020603050405020304" pitchFamily="18" charset="0"/>
              </a:rPr>
              <a:t>Wenn </a:t>
            </a:r>
            <a:r>
              <a:rPr lang="de-DE" sz="1800" dirty="0">
                <a:latin typeface="Aptos" panose="020F0502020204030204" pitchFamily="34" charset="0"/>
                <a:ea typeface="Calibri" panose="020F0502020204030204" pitchFamily="34" charset="0"/>
                <a:cs typeface="Times New Roman" panose="02020603050405020304" pitchFamily="18" charset="0"/>
              </a:rPr>
              <a:t>sich das gut entwickelt</a:t>
            </a:r>
            <a:r>
              <a:rPr lang="de-DE" sz="1800" dirty="0">
                <a:effectLst/>
                <a:latin typeface="Aptos" panose="020F0502020204030204" pitchFamily="34" charset="0"/>
                <a:ea typeface="Calibri" panose="020F0502020204030204" pitchFamily="34" charset="0"/>
                <a:cs typeface="Times New Roman" panose="02020603050405020304" pitchFamily="18" charset="0"/>
              </a:rPr>
              <a:t>, kann ihr Mann </a:t>
            </a:r>
            <a:r>
              <a:rPr lang="de-DE" sz="1800" dirty="0" err="1">
                <a:effectLst/>
                <a:latin typeface="Aptos" panose="020F0502020204030204" pitchFamily="34" charset="0"/>
                <a:ea typeface="Calibri" panose="020F0502020204030204" pitchFamily="34" charset="0"/>
                <a:cs typeface="Times New Roman" panose="02020603050405020304" pitchFamily="18" charset="0"/>
              </a:rPr>
              <a:t>Tikno</a:t>
            </a:r>
            <a:r>
              <a:rPr lang="de-DE" sz="1800" dirty="0">
                <a:effectLst/>
                <a:latin typeface="Aptos" panose="020F0502020204030204" pitchFamily="34" charset="0"/>
                <a:ea typeface="Calibri" panose="020F0502020204030204" pitchFamily="34" charset="0"/>
                <a:cs typeface="Times New Roman" panose="02020603050405020304" pitchFamily="18" charset="0"/>
              </a:rPr>
              <a:t> vielleicht seinen Job als Anstreicher in der Stadt aufgeben und sie bei der Arbeit unterstützen. Dann hätten sie ein stabiles Einkommen und ihre Tochter würde mit beiden Elternteilen aufwachsen. </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0C0E9515-3565-9049-20D5-A39DE10703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1223" y="3968750"/>
            <a:ext cx="3742223" cy="2496223"/>
          </a:xfrm>
          <a:prstGeom prst="rect">
            <a:avLst/>
          </a:prstGeom>
        </p:spPr>
      </p:pic>
      <p:pic>
        <p:nvPicPr>
          <p:cNvPr id="7" name="Grafik 6">
            <a:extLst>
              <a:ext uri="{FF2B5EF4-FFF2-40B4-BE49-F238E27FC236}">
                <a16:creationId xmlns:a16="http://schemas.microsoft.com/office/drawing/2014/main" id="{A740B580-DA79-3EBB-3B91-343413DE82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153" b="3154"/>
          <a:stretch/>
        </p:blipFill>
        <p:spPr>
          <a:xfrm>
            <a:off x="414826" y="1066800"/>
            <a:ext cx="6048376" cy="2757167"/>
          </a:xfrm>
          <a:prstGeom prst="rect">
            <a:avLst/>
          </a:prstGeom>
        </p:spPr>
      </p:pic>
      <p:pic>
        <p:nvPicPr>
          <p:cNvPr id="9" name="Grafik 8">
            <a:extLst>
              <a:ext uri="{FF2B5EF4-FFF2-40B4-BE49-F238E27FC236}">
                <a16:creationId xmlns:a16="http://schemas.microsoft.com/office/drawing/2014/main" id="{7BF6CA5E-D39F-AF1B-A69F-530C06082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1223" y="373495"/>
            <a:ext cx="5172790" cy="3450472"/>
          </a:xfrm>
          <a:prstGeom prst="rect">
            <a:avLst/>
          </a:prstGeom>
        </p:spPr>
      </p:pic>
    </p:spTree>
    <p:extLst>
      <p:ext uri="{BB962C8B-B14F-4D97-AF65-F5344CB8AC3E}">
        <p14:creationId xmlns:p14="http://schemas.microsoft.com/office/powerpoint/2010/main" val="2678796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6400"/>
        </a:solidFill>
        <a:effectLst/>
      </p:bgPr>
    </p:bg>
    <p:spTree>
      <p:nvGrpSpPr>
        <p:cNvPr id="1" name=""/>
        <p:cNvGrpSpPr/>
        <p:nvPr/>
      </p:nvGrpSpPr>
      <p:grpSpPr>
        <a:xfrm>
          <a:off x="0" y="0"/>
          <a:ext cx="0" cy="0"/>
          <a:chOff x="0" y="0"/>
          <a:chExt cx="0" cy="0"/>
        </a:xfrm>
      </p:grpSpPr>
      <p:sp>
        <p:nvSpPr>
          <p:cNvPr id="3" name="Textplatzhalter 11">
            <a:extLst>
              <a:ext uri="{FF2B5EF4-FFF2-40B4-BE49-F238E27FC236}">
                <a16:creationId xmlns:a16="http://schemas.microsoft.com/office/drawing/2014/main" id="{F88FEC41-FBB3-FB8C-0B8F-DF809CD32600}"/>
              </a:ext>
            </a:extLst>
          </p:cNvPr>
          <p:cNvSpPr txBox="1">
            <a:spLocks noChangeAspect="1"/>
          </p:cNvSpPr>
          <p:nvPr/>
        </p:nvSpPr>
        <p:spPr>
          <a:xfrm>
            <a:off x="330993" y="6143749"/>
            <a:ext cx="1014413" cy="425488"/>
          </a:xfrm>
          <a:prstGeom prst="rect">
            <a:avLst/>
          </a:prstGeom>
          <a:blipFill>
            <a:blip r:embed="rId2"/>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5" name="Rechteck 16">
            <a:extLst>
              <a:ext uri="{FF2B5EF4-FFF2-40B4-BE49-F238E27FC236}">
                <a16:creationId xmlns:a16="http://schemas.microsoft.com/office/drawing/2014/main" id="{4922C7DE-E225-473A-BD55-BA612DD8462A}"/>
              </a:ext>
            </a:extLst>
          </p:cNvPr>
          <p:cNvSpPr>
            <a:spLocks noChangeArrowheads="1"/>
          </p:cNvSpPr>
          <p:nvPr/>
        </p:nvSpPr>
        <p:spPr bwMode="auto">
          <a:xfrm>
            <a:off x="407988" y="368300"/>
            <a:ext cx="11376025" cy="554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bIns="0">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a:lnSpc>
                <a:spcPct val="110000"/>
              </a:lnSpc>
            </a:pPr>
            <a:r>
              <a:rPr lang="de-DE" altLang="de-DE" sz="1800" b="0" dirty="0">
                <a:latin typeface="Aptos" panose="020B0004020202020204" pitchFamily="34" charset="0"/>
              </a:rPr>
              <a:t>Sie sahen eine Präsentation zum Projekt</a:t>
            </a:r>
            <a:r>
              <a:rPr lang="de-DE" altLang="de-DE" sz="1800" b="0" dirty="0">
                <a:latin typeface="Aptos" panose="020B0004020202020204" pitchFamily="34" charset="0"/>
                <a:cs typeface="Arial" panose="020B0604020202020204" pitchFamily="34" charset="0"/>
              </a:rPr>
              <a:t> der Partnerorganisation </a:t>
            </a:r>
          </a:p>
          <a:p>
            <a:pPr>
              <a:lnSpc>
                <a:spcPct val="110000"/>
              </a:lnSpc>
            </a:pPr>
            <a:r>
              <a:rPr lang="de-DE" sz="1800" b="0" dirty="0" err="1">
                <a:latin typeface="Aptos" panose="020B0004020202020204" pitchFamily="34" charset="0"/>
              </a:rPr>
              <a:t>Jaringan</a:t>
            </a:r>
            <a:r>
              <a:rPr lang="de-DE" sz="1800" b="0" dirty="0">
                <a:latin typeface="Aptos" panose="020B0004020202020204" pitchFamily="34" charset="0"/>
              </a:rPr>
              <a:t> </a:t>
            </a:r>
            <a:r>
              <a:rPr lang="de-DE" sz="1800" b="0" dirty="0" err="1">
                <a:latin typeface="Aptos" panose="020B0004020202020204" pitchFamily="34" charset="0"/>
              </a:rPr>
              <a:t>Masyarakat</a:t>
            </a:r>
            <a:r>
              <a:rPr lang="de-DE" sz="1800" b="0" dirty="0">
                <a:latin typeface="Aptos" panose="020B0004020202020204" pitchFamily="34" charset="0"/>
              </a:rPr>
              <a:t> </a:t>
            </a:r>
            <a:r>
              <a:rPr lang="de-DE" sz="1800" b="0" dirty="0" err="1">
                <a:latin typeface="Aptos" panose="020B0004020202020204" pitchFamily="34" charset="0"/>
              </a:rPr>
              <a:t>Tani</a:t>
            </a:r>
            <a:r>
              <a:rPr lang="de-DE" sz="1800" b="0" dirty="0">
                <a:latin typeface="Aptos" panose="020B0004020202020204" pitchFamily="34" charset="0"/>
              </a:rPr>
              <a:t> </a:t>
            </a:r>
            <a:r>
              <a:rPr lang="de-DE" sz="1800" b="0" dirty="0" err="1">
                <a:latin typeface="Aptos" panose="020B0004020202020204" pitchFamily="34" charset="0"/>
              </a:rPr>
              <a:t>Indonesia</a:t>
            </a:r>
            <a:r>
              <a:rPr lang="de-DE" sz="1800" b="0" dirty="0">
                <a:latin typeface="Aptos" panose="020B0004020202020204" pitchFamily="34" charset="0"/>
              </a:rPr>
              <a:t> (JAMTANI) aus Indonesien.</a:t>
            </a:r>
          </a:p>
          <a:p>
            <a:pPr>
              <a:lnSpc>
                <a:spcPct val="110000"/>
              </a:lnSpc>
            </a:pPr>
            <a:r>
              <a:rPr lang="de-DE" altLang="de-DE" sz="1800" dirty="0">
                <a:solidFill>
                  <a:schemeClr val="bg1"/>
                </a:solidFill>
                <a:latin typeface="Aptos" panose="020B0004020202020204" pitchFamily="34" charset="0"/>
                <a:cs typeface="Tahoma" panose="020B0604030504040204" pitchFamily="34" charset="0"/>
              </a:rPr>
              <a:t>Mit neuen Ideen der Klimakrise trotzen</a:t>
            </a:r>
            <a:endParaRPr lang="de-DE" altLang="de-DE" sz="1800" dirty="0">
              <a:latin typeface="Aptos" panose="020B0004020202020204" pitchFamily="34" charset="0"/>
            </a:endParaRPr>
          </a:p>
          <a:p>
            <a:pPr eaLnBrk="1" hangingPunct="1">
              <a:lnSpc>
                <a:spcPct val="110000"/>
              </a:lnSpc>
            </a:pPr>
            <a:r>
              <a:rPr lang="de-DE" altLang="de-DE" sz="1800" b="0" dirty="0">
                <a:latin typeface="Aptos" panose="020B0004020202020204" pitchFamily="34" charset="0"/>
                <a:cs typeface="Arial" panose="020B0604020202020204" pitchFamily="34" charset="0"/>
              </a:rPr>
              <a:t>www.brot-fuer-die-welt.de/projekte/indonesien-klimakrise</a:t>
            </a:r>
            <a:endParaRPr lang="de-DE" altLang="de-DE" sz="1800" b="0" dirty="0">
              <a:latin typeface="Aptos" panose="020B0004020202020204" pitchFamily="34" charset="0"/>
            </a:endParaRPr>
          </a:p>
          <a:p>
            <a:pPr eaLnBrk="1" hangingPunct="1">
              <a:lnSpc>
                <a:spcPct val="110000"/>
              </a:lnSpc>
            </a:pPr>
            <a:endParaRPr lang="de-DE" altLang="de-DE" sz="1800" b="0" dirty="0">
              <a:latin typeface="Aptos" panose="020B0004020202020204" pitchFamily="34" charset="0"/>
            </a:endParaRPr>
          </a:p>
          <a:p>
            <a:pPr eaLnBrk="1" hangingPunct="1">
              <a:lnSpc>
                <a:spcPct val="110000"/>
              </a:lnSpc>
            </a:pPr>
            <a:r>
              <a:rPr lang="de-DE" altLang="de-DE" sz="1400" dirty="0">
                <a:solidFill>
                  <a:schemeClr val="bg1"/>
                </a:solidFill>
                <a:latin typeface="Aptos" panose="020B0004020202020204" pitchFamily="34" charset="0"/>
              </a:rPr>
              <a:t>Herausgeber</a:t>
            </a:r>
          </a:p>
          <a:p>
            <a:pPr eaLnBrk="1" hangingPunct="1">
              <a:lnSpc>
                <a:spcPct val="110000"/>
              </a:lnSpc>
            </a:pPr>
            <a:r>
              <a:rPr lang="de-DE" altLang="de-DE" sz="1400" b="0" dirty="0">
                <a:latin typeface="Aptos" panose="020B0004020202020204" pitchFamily="34" charset="0"/>
              </a:rPr>
              <a:t>Brot für die Welt</a:t>
            </a:r>
          </a:p>
          <a:p>
            <a:pPr eaLnBrk="1" hangingPunct="1">
              <a:lnSpc>
                <a:spcPct val="110000"/>
              </a:lnSpc>
            </a:pPr>
            <a:r>
              <a:rPr lang="de-DE" altLang="de-DE" sz="1400" b="0" dirty="0">
                <a:latin typeface="Aptos" panose="020B0004020202020204" pitchFamily="34" charset="0"/>
              </a:rPr>
              <a:t>Evangelisches Werk für Diakonie und Entwicklung e.V.</a:t>
            </a:r>
          </a:p>
          <a:p>
            <a:pPr eaLnBrk="1" hangingPunct="1">
              <a:lnSpc>
                <a:spcPct val="110000"/>
              </a:lnSpc>
            </a:pPr>
            <a:r>
              <a:rPr lang="de-DE" altLang="de-DE" sz="1400" b="0" dirty="0">
                <a:latin typeface="Aptos" panose="020B0004020202020204" pitchFamily="34" charset="0"/>
              </a:rPr>
              <a:t>Caroline-Michaelis-Str. 1</a:t>
            </a:r>
          </a:p>
          <a:p>
            <a:pPr eaLnBrk="1" hangingPunct="1">
              <a:lnSpc>
                <a:spcPct val="110000"/>
              </a:lnSpc>
            </a:pPr>
            <a:r>
              <a:rPr lang="de-DE" altLang="de-DE" sz="1400" b="0" dirty="0">
                <a:latin typeface="Aptos" panose="020B0004020202020204" pitchFamily="34" charset="0"/>
              </a:rPr>
              <a:t>10115 Berlin</a:t>
            </a:r>
          </a:p>
          <a:p>
            <a:pPr eaLnBrk="1" hangingPunct="1">
              <a:lnSpc>
                <a:spcPct val="110000"/>
              </a:lnSpc>
            </a:pPr>
            <a:r>
              <a:rPr lang="de-DE" altLang="de-DE" sz="1400" b="0" dirty="0">
                <a:latin typeface="Aptos" panose="020B0004020202020204" pitchFamily="34" charset="0"/>
              </a:rPr>
              <a:t>Telefon 030 65211 4711</a:t>
            </a:r>
          </a:p>
          <a:p>
            <a:pPr eaLnBrk="1" hangingPunct="1">
              <a:lnSpc>
                <a:spcPct val="110000"/>
              </a:lnSpc>
            </a:pPr>
            <a:r>
              <a:rPr lang="de-DE" altLang="de-DE" sz="1400" b="0" dirty="0">
                <a:latin typeface="Aptos" panose="020B0004020202020204" pitchFamily="34" charset="0"/>
              </a:rPr>
              <a:t>kontakt@brot-fuer-die-welt.de </a:t>
            </a:r>
          </a:p>
          <a:p>
            <a:pPr eaLnBrk="1" hangingPunct="1">
              <a:lnSpc>
                <a:spcPct val="110000"/>
              </a:lnSpc>
              <a:tabLst>
                <a:tab pos="1079500" algn="l"/>
              </a:tabLst>
            </a:pPr>
            <a:endParaRPr lang="de-DE" altLang="de-DE" sz="1400" dirty="0">
              <a:solidFill>
                <a:schemeClr val="bg1"/>
              </a:solidFill>
              <a:latin typeface="Aptos" panose="020B0004020202020204" pitchFamily="34" charset="0"/>
              <a:cs typeface="Times New Roman" panose="02020603050405020304" pitchFamily="18" charset="0"/>
            </a:endParaRPr>
          </a:p>
          <a:p>
            <a:pPr defTabSz="984250">
              <a:lnSpc>
                <a:spcPct val="110000"/>
              </a:lnSpc>
              <a:tabLst>
                <a:tab pos="1344613" algn="l"/>
              </a:tabLst>
            </a:pPr>
            <a:r>
              <a:rPr lang="de-DE" altLang="de-DE" sz="1400" dirty="0">
                <a:solidFill>
                  <a:schemeClr val="bg1"/>
                </a:solidFill>
                <a:latin typeface="Aptos" panose="020B0004020202020204" pitchFamily="34" charset="0"/>
                <a:cs typeface="Times New Roman" panose="02020603050405020304" pitchFamily="18" charset="0"/>
              </a:rPr>
              <a:t>Redaktion 	</a:t>
            </a:r>
            <a:r>
              <a:rPr lang="de-DE" sz="1400" b="0" dirty="0">
                <a:effectLst/>
                <a:latin typeface="Aptos" panose="020B0004020202020204" pitchFamily="34" charset="0"/>
                <a:ea typeface="Times New Roman" panose="02020603050405020304" pitchFamily="18" charset="0"/>
                <a:cs typeface="Tahoma" panose="020B0604030504040204" pitchFamily="34" charset="0"/>
              </a:rPr>
              <a:t>Thorsten Lichtblau, Thomas Knödl</a:t>
            </a:r>
          </a:p>
          <a:p>
            <a:pPr defTabSz="984250">
              <a:lnSpc>
                <a:spcPct val="110000"/>
              </a:lnSpc>
              <a:tabLst>
                <a:tab pos="1344613" algn="l"/>
              </a:tabLst>
            </a:pPr>
            <a:r>
              <a:rPr lang="de-DE" altLang="de-DE" sz="1400" dirty="0">
                <a:solidFill>
                  <a:schemeClr val="bg1"/>
                </a:solidFill>
                <a:latin typeface="Aptos" panose="020B0004020202020204" pitchFamily="34" charset="0"/>
                <a:cs typeface="Times New Roman" panose="02020603050405020304" pitchFamily="18" charset="0"/>
              </a:rPr>
              <a:t>Text 	</a:t>
            </a:r>
            <a:r>
              <a:rPr lang="de-DE" sz="1400" b="0" dirty="0">
                <a:latin typeface="Aptos" panose="020B0004020202020204" pitchFamily="34" charset="0"/>
                <a:ea typeface="Times New Roman" panose="02020603050405020304" pitchFamily="18" charset="0"/>
                <a:cs typeface="Tahoma" panose="020B0604030504040204" pitchFamily="34" charset="0"/>
              </a:rPr>
              <a:t>Thorsten Lichtblau</a:t>
            </a:r>
          </a:p>
          <a:p>
            <a:pPr defTabSz="984250">
              <a:lnSpc>
                <a:spcPct val="110000"/>
              </a:lnSpc>
              <a:tabLst>
                <a:tab pos="1344613" algn="l"/>
              </a:tabLst>
            </a:pPr>
            <a:r>
              <a:rPr lang="de-DE" altLang="de-DE" sz="1400" dirty="0">
                <a:solidFill>
                  <a:schemeClr val="bg1"/>
                </a:solidFill>
                <a:latin typeface="Aptos" panose="020B0004020202020204" pitchFamily="34" charset="0"/>
                <a:cs typeface="Times New Roman" panose="02020603050405020304" pitchFamily="18" charset="0"/>
              </a:rPr>
              <a:t>Fotos	</a:t>
            </a:r>
            <a:r>
              <a:rPr lang="de-DE" sz="1400" b="0" dirty="0">
                <a:latin typeface="Aptos" panose="020B0004020202020204" pitchFamily="34" charset="0"/>
              </a:rPr>
              <a:t>Folien 1, 6-20: Emily </a:t>
            </a:r>
            <a:r>
              <a:rPr lang="de-DE" sz="1400" b="0" dirty="0" err="1">
                <a:latin typeface="Aptos" panose="020B0004020202020204" pitchFamily="34" charset="0"/>
              </a:rPr>
              <a:t>Macinnes</a:t>
            </a:r>
            <a:endParaRPr lang="de-DE" sz="1400" b="0" dirty="0">
              <a:latin typeface="Aptos" panose="020B0004020202020204" pitchFamily="34" charset="0"/>
            </a:endParaRPr>
          </a:p>
          <a:p>
            <a:pPr defTabSz="984250">
              <a:lnSpc>
                <a:spcPct val="110000"/>
              </a:lnSpc>
              <a:tabLst>
                <a:tab pos="1344613" algn="l"/>
              </a:tabLst>
            </a:pPr>
            <a:r>
              <a:rPr lang="de-DE" sz="1400" b="0" dirty="0">
                <a:latin typeface="Aptos" panose="020B0004020202020204" pitchFamily="34" charset="0"/>
              </a:rPr>
              <a:t>	Folie 3: </a:t>
            </a:r>
            <a:r>
              <a:rPr lang="de-DE" sz="1400" b="0" dirty="0" err="1">
                <a:latin typeface="Aptos" panose="020B0004020202020204" pitchFamily="34" charset="0"/>
              </a:rPr>
              <a:t>Arnas</a:t>
            </a:r>
            <a:r>
              <a:rPr lang="de-DE" sz="1400" b="0" dirty="0">
                <a:latin typeface="Aptos" panose="020B0004020202020204" pitchFamily="34" charset="0"/>
              </a:rPr>
              <a:t> </a:t>
            </a:r>
            <a:r>
              <a:rPr lang="de-DE" sz="1400" b="0" dirty="0" err="1">
                <a:latin typeface="Aptos" panose="020B0004020202020204" pitchFamily="34" charset="0"/>
              </a:rPr>
              <a:t>Goldbergas</a:t>
            </a:r>
            <a:r>
              <a:rPr lang="de-DE" sz="1400" b="0" dirty="0">
                <a:latin typeface="Aptos" panose="020B0004020202020204" pitchFamily="34" charset="0"/>
              </a:rPr>
              <a:t> (CC-BY-3.0), </a:t>
            </a:r>
            <a:r>
              <a:rPr lang="de-DE" sz="1400" b="0" dirty="0" err="1">
                <a:latin typeface="Aptos" panose="020B0004020202020204" pitchFamily="34" charset="0"/>
              </a:rPr>
              <a:t>Bisajunisa</a:t>
            </a:r>
            <a:r>
              <a:rPr lang="de-DE" sz="1400" b="0" dirty="0">
                <a:latin typeface="Aptos" panose="020B0004020202020204" pitchFamily="34" charset="0"/>
              </a:rPr>
              <a:t> (CC-BY-SA-4.0), </a:t>
            </a:r>
            <a:r>
              <a:rPr lang="de-DE" sz="1400" b="0" dirty="0" err="1">
                <a:latin typeface="Aptos" panose="020B0004020202020204" pitchFamily="34" charset="0"/>
              </a:rPr>
              <a:t>Jakartadunia</a:t>
            </a:r>
            <a:r>
              <a:rPr lang="de-DE" sz="1400" b="0" dirty="0">
                <a:latin typeface="Aptos" panose="020B0004020202020204" pitchFamily="34" charset="0"/>
              </a:rPr>
              <a:t> (CC-BY-SA-4.0)</a:t>
            </a:r>
          </a:p>
          <a:p>
            <a:pPr defTabSz="984250">
              <a:lnSpc>
                <a:spcPct val="110000"/>
              </a:lnSpc>
              <a:tabLst>
                <a:tab pos="1344613" algn="l"/>
              </a:tabLst>
            </a:pPr>
            <a:r>
              <a:rPr lang="de-DE" sz="1400" b="0" dirty="0">
                <a:latin typeface="Aptos" panose="020B0004020202020204" pitchFamily="34" charset="0"/>
              </a:rPr>
              <a:t>	Folie 4: Ministry </a:t>
            </a:r>
            <a:r>
              <a:rPr lang="de-DE" sz="1400" b="0" dirty="0" err="1">
                <a:latin typeface="Aptos" panose="020B0004020202020204" pitchFamily="34" charset="0"/>
              </a:rPr>
              <a:t>of</a:t>
            </a:r>
            <a:r>
              <a:rPr lang="de-DE" sz="1400" b="0" dirty="0">
                <a:latin typeface="Aptos" panose="020B0004020202020204" pitchFamily="34" charset="0"/>
              </a:rPr>
              <a:t> State </a:t>
            </a:r>
            <a:r>
              <a:rPr lang="de-DE" sz="1400" b="0" dirty="0" err="1">
                <a:latin typeface="Aptos" panose="020B0004020202020204" pitchFamily="34" charset="0"/>
              </a:rPr>
              <a:t>Secretariat</a:t>
            </a:r>
            <a:r>
              <a:rPr lang="de-DE" sz="1400" b="0" dirty="0">
                <a:latin typeface="Aptos" panose="020B0004020202020204" pitchFamily="34" charset="0"/>
              </a:rPr>
              <a:t> </a:t>
            </a:r>
            <a:r>
              <a:rPr lang="de-DE" sz="1400" b="0" dirty="0" err="1">
                <a:latin typeface="Aptos" panose="020B0004020202020204" pitchFamily="34" charset="0"/>
              </a:rPr>
              <a:t>of</a:t>
            </a:r>
            <a:r>
              <a:rPr lang="de-DE" sz="1400" b="0" dirty="0">
                <a:latin typeface="Aptos" panose="020B0004020202020204" pitchFamily="34" charset="0"/>
              </a:rPr>
              <a:t> </a:t>
            </a:r>
            <a:r>
              <a:rPr lang="de-DE" sz="1400" b="0" dirty="0" err="1">
                <a:latin typeface="Aptos" panose="020B0004020202020204" pitchFamily="34" charset="0"/>
              </a:rPr>
              <a:t>the</a:t>
            </a:r>
            <a:r>
              <a:rPr lang="de-DE" sz="1400" b="0" dirty="0">
                <a:latin typeface="Aptos" panose="020B0004020202020204" pitchFamily="34" charset="0"/>
              </a:rPr>
              <a:t> </a:t>
            </a:r>
            <a:r>
              <a:rPr lang="de-DE" sz="1400" b="0" dirty="0" err="1">
                <a:latin typeface="Aptos" panose="020B0004020202020204" pitchFamily="34" charset="0"/>
              </a:rPr>
              <a:t>Republic</a:t>
            </a:r>
            <a:r>
              <a:rPr lang="de-DE" sz="1400" b="0" dirty="0">
                <a:latin typeface="Aptos" panose="020B0004020202020204" pitchFamily="34" charset="0"/>
              </a:rPr>
              <a:t> </a:t>
            </a:r>
            <a:r>
              <a:rPr lang="de-DE" sz="1400" b="0" dirty="0" err="1">
                <a:latin typeface="Aptos" panose="020B0004020202020204" pitchFamily="34" charset="0"/>
              </a:rPr>
              <a:t>of</a:t>
            </a:r>
            <a:r>
              <a:rPr lang="de-DE" sz="1400" b="0" dirty="0">
                <a:latin typeface="Aptos" panose="020B0004020202020204" pitchFamily="34" charset="0"/>
              </a:rPr>
              <a:t> Indonesia, </a:t>
            </a:r>
            <a:r>
              <a:rPr lang="de-DE" sz="1400" b="0" dirty="0" err="1">
                <a:latin typeface="Aptos" panose="020B0004020202020204" pitchFamily="34" charset="0"/>
              </a:rPr>
              <a:t>sbamueller</a:t>
            </a:r>
            <a:r>
              <a:rPr lang="de-DE" sz="1400" b="0" dirty="0">
                <a:latin typeface="Aptos" panose="020B0004020202020204" pitchFamily="34" charset="0"/>
              </a:rPr>
              <a:t> (CC-BY-SA-2.0)   </a:t>
            </a:r>
          </a:p>
          <a:p>
            <a:pPr defTabSz="984250">
              <a:lnSpc>
                <a:spcPct val="110000"/>
              </a:lnSpc>
              <a:tabLst>
                <a:tab pos="1344613" algn="l"/>
              </a:tabLst>
            </a:pPr>
            <a:r>
              <a:rPr lang="de-DE" sz="1400" b="0" dirty="0">
                <a:latin typeface="Aptos" panose="020B0004020202020204" pitchFamily="34" charset="0"/>
              </a:rPr>
              <a:t>	Folie 5: </a:t>
            </a:r>
            <a:r>
              <a:rPr lang="de-DE" sz="1400" b="0" dirty="0" err="1">
                <a:latin typeface="Aptos" panose="020B0004020202020204" pitchFamily="34" charset="0"/>
              </a:rPr>
              <a:t>Aidenvironment</a:t>
            </a:r>
            <a:r>
              <a:rPr lang="de-DE" sz="1400" b="0" dirty="0">
                <a:latin typeface="Aptos" panose="020B0004020202020204" pitchFamily="34" charset="0"/>
              </a:rPr>
              <a:t> (CC-BY-SA-2.0), Achmad Rabin </a:t>
            </a:r>
            <a:r>
              <a:rPr lang="de-DE" sz="1400" b="0" dirty="0" err="1">
                <a:latin typeface="Aptos" panose="020B0004020202020204" pitchFamily="34" charset="0"/>
              </a:rPr>
              <a:t>Taim</a:t>
            </a:r>
            <a:r>
              <a:rPr lang="de-DE" sz="1400" b="0" dirty="0">
                <a:latin typeface="Aptos" panose="020B0004020202020204" pitchFamily="34" charset="0"/>
              </a:rPr>
              <a:t> (CC-BY-2.0), Josh </a:t>
            </a:r>
            <a:r>
              <a:rPr lang="de-DE" sz="1400" b="0" dirty="0" err="1">
                <a:latin typeface="Aptos" panose="020B0004020202020204" pitchFamily="34" charset="0"/>
              </a:rPr>
              <a:t>Estey</a:t>
            </a:r>
            <a:r>
              <a:rPr lang="de-DE" sz="1400" b="0" dirty="0">
                <a:latin typeface="Aptos" panose="020B0004020202020204" pitchFamily="34" charset="0"/>
              </a:rPr>
              <a:t> (CC-BY-2.0), Thomas Lohnes</a:t>
            </a:r>
          </a:p>
          <a:p>
            <a:pPr defTabSz="984250">
              <a:lnSpc>
                <a:spcPct val="110000"/>
              </a:lnSpc>
              <a:tabLst>
                <a:tab pos="1344613" algn="l"/>
              </a:tabLst>
            </a:pPr>
            <a:r>
              <a:rPr lang="de-DE" altLang="de-DE" sz="1400" dirty="0">
                <a:solidFill>
                  <a:schemeClr val="bg1"/>
                </a:solidFill>
                <a:latin typeface="Aptos" panose="020B0004020202020204" pitchFamily="34" charset="0"/>
              </a:rPr>
              <a:t>Gestaltung 	</a:t>
            </a:r>
            <a:r>
              <a:rPr lang="de-DE" altLang="de-DE" sz="1400" b="0" dirty="0">
                <a:latin typeface="Aptos" panose="020B0004020202020204" pitchFamily="34" charset="0"/>
              </a:rPr>
              <a:t>Thomas Knödl 					     </a:t>
            </a:r>
          </a:p>
          <a:p>
            <a:pPr defTabSz="984250" eaLnBrk="1" hangingPunct="1">
              <a:lnSpc>
                <a:spcPct val="110000"/>
              </a:lnSpc>
            </a:pPr>
            <a:endParaRPr lang="de-DE" altLang="de-DE" sz="1400" b="0" dirty="0">
              <a:latin typeface="Aptos" panose="020B0004020202020204" pitchFamily="34" charset="0"/>
            </a:endParaRPr>
          </a:p>
          <a:p>
            <a:pPr eaLnBrk="1" hangingPunct="1">
              <a:lnSpc>
                <a:spcPct val="110000"/>
              </a:lnSpc>
            </a:pPr>
            <a:r>
              <a:rPr lang="de-DE" altLang="de-DE" sz="1400" b="0" dirty="0">
                <a:latin typeface="Aptos" panose="020B0004020202020204" pitchFamily="34" charset="0"/>
              </a:rPr>
              <a:t>Berlin, August 2026</a:t>
            </a:r>
          </a:p>
        </p:txBody>
      </p:sp>
      <p:sp>
        <p:nvSpPr>
          <p:cNvPr id="2" name="Textplatzhalter 1"/>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1130456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rotWithShape="1">
          <a:blip r:embed="rId3" cstate="print">
            <a:extLst>
              <a:ext uri="{28A0092B-C50C-407E-A947-70E740481C1C}">
                <a14:useLocalDpi xmlns:a14="http://schemas.microsoft.com/office/drawing/2010/main" val="0"/>
              </a:ext>
            </a:extLst>
          </a:blip>
          <a:srcRect l="8881" t="10639" r="13809" b="29958"/>
          <a:stretch/>
        </p:blipFill>
        <p:spPr>
          <a:xfrm>
            <a:off x="5843587" y="366712"/>
            <a:ext cx="5939109" cy="3530601"/>
          </a:xfrm>
          <a:prstGeom prst="rect">
            <a:avLst/>
          </a:prstGeom>
        </p:spPr>
      </p:pic>
      <p:pic>
        <p:nvPicPr>
          <p:cNvPr id="2" name="Grafik 1"/>
          <p:cNvPicPr>
            <a:picLocks noChangeAspect="1"/>
          </p:cNvPicPr>
          <p:nvPr/>
        </p:nvPicPr>
        <p:blipFill rotWithShape="1">
          <a:blip r:embed="rId4" cstate="print">
            <a:extLst>
              <a:ext uri="{28A0092B-C50C-407E-A947-70E740481C1C}">
                <a14:useLocalDpi xmlns:a14="http://schemas.microsoft.com/office/drawing/2010/main" val="0"/>
              </a:ext>
            </a:extLst>
          </a:blip>
          <a:srcRect l="7548" r="5428"/>
          <a:stretch/>
        </p:blipFill>
        <p:spPr>
          <a:xfrm>
            <a:off x="407988" y="1910364"/>
            <a:ext cx="5306248" cy="3899977"/>
          </a:xfrm>
          <a:prstGeom prst="rect">
            <a:avLst/>
          </a:prstGeom>
        </p:spPr>
      </p:pic>
      <p:sp>
        <p:nvSpPr>
          <p:cNvPr id="3" name="Titel 1">
            <a:extLst>
              <a:ext uri="{FF2B5EF4-FFF2-40B4-BE49-F238E27FC236}">
                <a16:creationId xmlns:a16="http://schemas.microsoft.com/office/drawing/2014/main" id="{0071958D-E412-AFB7-4BFF-89F3979BD559}"/>
              </a:ext>
            </a:extLst>
          </p:cNvPr>
          <p:cNvSpPr txBox="1">
            <a:spLocks/>
          </p:cNvSpPr>
          <p:nvPr/>
        </p:nvSpPr>
        <p:spPr>
          <a:xfrm>
            <a:off x="303718" y="314784"/>
            <a:ext cx="5060996" cy="582199"/>
          </a:xfrm>
          <a:prstGeom prst="rect">
            <a:avLst/>
          </a:prstGeom>
        </p:spPr>
        <p:txBody>
          <a:bodyPr/>
          <a:lstStyle>
            <a:lvl1pPr algn="l" defTabSz="914400" rtl="0" eaLnBrk="1" latinLnBrk="0" hangingPunct="1">
              <a:lnSpc>
                <a:spcPct val="80000"/>
              </a:lnSpc>
              <a:spcBef>
                <a:spcPct val="0"/>
              </a:spcBef>
              <a:buNone/>
              <a:defRPr sz="4500" b="1" kern="1200" spc="-100" baseline="0">
                <a:solidFill>
                  <a:schemeClr val="accent1"/>
                </a:solidFill>
                <a:latin typeface="+mj-lt"/>
                <a:ea typeface="+mj-ea"/>
                <a:cs typeface="+mj-cs"/>
              </a:defRPr>
            </a:lvl1pPr>
          </a:lstStyle>
          <a:p>
            <a:r>
              <a:rPr lang="de-DE" sz="3000" dirty="0">
                <a:solidFill>
                  <a:srgbClr val="FF6400"/>
                </a:solidFill>
                <a:latin typeface="Aptos Narrow" panose="020B0004020202020204" pitchFamily="34" charset="0"/>
              </a:rPr>
              <a:t>Indonesien</a:t>
            </a:r>
            <a:br>
              <a:rPr lang="de-DE" sz="3000" dirty="0">
                <a:solidFill>
                  <a:srgbClr val="FF6400"/>
                </a:solidFill>
                <a:latin typeface="Aptos Narrow" panose="020B0004020202020204" pitchFamily="34" charset="0"/>
              </a:rPr>
            </a:br>
            <a:endParaRPr lang="de-DE" sz="3000" dirty="0">
              <a:solidFill>
                <a:srgbClr val="FF6400"/>
              </a:solidFill>
              <a:latin typeface="Aptos Narrow" panose="020B0004020202020204" pitchFamily="34" charset="0"/>
            </a:endParaRPr>
          </a:p>
        </p:txBody>
      </p:sp>
      <p:sp>
        <p:nvSpPr>
          <p:cNvPr id="15" name="Rechteck 14">
            <a:extLst>
              <a:ext uri="{FF2B5EF4-FFF2-40B4-BE49-F238E27FC236}">
                <a16:creationId xmlns:a16="http://schemas.microsoft.com/office/drawing/2014/main" id="{7A61C205-33D2-1E66-227E-1727A427FC88}"/>
              </a:ext>
            </a:extLst>
          </p:cNvPr>
          <p:cNvSpPr/>
          <p:nvPr/>
        </p:nvSpPr>
        <p:spPr>
          <a:xfrm>
            <a:off x="5843588" y="4045047"/>
            <a:ext cx="5940425" cy="1763446"/>
          </a:xfrm>
          <a:prstGeom prst="rect">
            <a:avLst/>
          </a:prstGeom>
          <a:solidFill>
            <a:srgbClr val="FF640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08000" rtlCol="0" anchor="t"/>
          <a:lstStyle/>
          <a:p>
            <a:pPr>
              <a:lnSpc>
                <a:spcPct val="110000"/>
              </a:lnSpc>
            </a:pPr>
            <a:r>
              <a:rPr lang="de-DE" b="1" dirty="0">
                <a:solidFill>
                  <a:schemeClr val="bg1"/>
                </a:solidFill>
                <a:latin typeface="Aptos Narrow" panose="020B0004020202020204" pitchFamily="34" charset="0"/>
              </a:rPr>
              <a:t>Indonesien</a:t>
            </a:r>
            <a:r>
              <a:rPr lang="de-DE" sz="1700" b="1" dirty="0">
                <a:solidFill>
                  <a:schemeClr val="bg1"/>
                </a:solidFill>
                <a:latin typeface="Aptos Narrow" panose="020B0004020202020204" pitchFamily="34" charset="0"/>
              </a:rPr>
              <a:t> </a:t>
            </a:r>
          </a:p>
          <a:p>
            <a:endParaRPr lang="de-DE" sz="1000" b="1" dirty="0">
              <a:solidFill>
                <a:schemeClr val="bg1"/>
              </a:solidFill>
              <a:latin typeface="Aptos Narrow" panose="020B0004020202020204" pitchFamily="34" charset="0"/>
            </a:endParaRPr>
          </a:p>
          <a:p>
            <a:pPr>
              <a:lnSpc>
                <a:spcPct val="110000"/>
              </a:lnSpc>
            </a:pPr>
            <a:r>
              <a:rPr lang="de-DE" sz="1000" b="1" dirty="0">
                <a:latin typeface="Aptos" panose="020B0004020202020204" pitchFamily="34" charset="0"/>
              </a:rPr>
              <a:t>Hauptstadt</a:t>
            </a:r>
            <a:r>
              <a:rPr lang="de-DE" sz="1000" dirty="0">
                <a:latin typeface="Aptos" panose="020B0004020202020204" pitchFamily="34" charset="0"/>
              </a:rPr>
              <a:t>		Jakarta				</a:t>
            </a:r>
            <a:br>
              <a:rPr lang="de-DE" sz="1000" dirty="0">
                <a:latin typeface="Aptos" panose="020B0004020202020204" pitchFamily="34" charset="0"/>
              </a:rPr>
            </a:br>
            <a:r>
              <a:rPr lang="de-DE" sz="1000" b="1" dirty="0">
                <a:latin typeface="Aptos" panose="020B0004020202020204" pitchFamily="34" charset="0"/>
              </a:rPr>
              <a:t>Bevölkerung</a:t>
            </a:r>
            <a:r>
              <a:rPr lang="de-DE" sz="1000" dirty="0">
                <a:latin typeface="Aptos" panose="020B0004020202020204" pitchFamily="34" charset="0"/>
              </a:rPr>
              <a:t>		287,3 Mio.</a:t>
            </a:r>
            <a:br>
              <a:rPr lang="de-DE" sz="1000" dirty="0">
                <a:latin typeface="Aptos" panose="020B0004020202020204" pitchFamily="34" charset="0"/>
              </a:rPr>
            </a:br>
            <a:r>
              <a:rPr lang="de-DE" sz="1000" b="1" dirty="0">
                <a:latin typeface="Aptos" panose="020B0004020202020204" pitchFamily="34" charset="0"/>
              </a:rPr>
              <a:t>Wichtigste Sprachen</a:t>
            </a:r>
            <a:r>
              <a:rPr lang="de-DE" sz="1000" dirty="0">
                <a:latin typeface="Aptos" panose="020B0004020202020204" pitchFamily="34" charset="0"/>
              </a:rPr>
              <a:t>	Indonesisch, Javanisch, </a:t>
            </a:r>
            <a:r>
              <a:rPr lang="de-DE" sz="1000" dirty="0" err="1">
                <a:latin typeface="Aptos" panose="020B0004020202020204" pitchFamily="34" charset="0"/>
              </a:rPr>
              <a:t>Sundanesisch</a:t>
            </a:r>
            <a:endParaRPr lang="de-DE" sz="1000" dirty="0">
              <a:latin typeface="Aptos" panose="020B0004020202020204" pitchFamily="34" charset="0"/>
            </a:endParaRPr>
          </a:p>
          <a:p>
            <a:pPr>
              <a:lnSpc>
                <a:spcPct val="110000"/>
              </a:lnSpc>
            </a:pPr>
            <a:r>
              <a:rPr lang="de-DE" sz="1000" b="1" dirty="0">
                <a:latin typeface="Aptos" panose="020B0004020202020204" pitchFamily="34" charset="0"/>
              </a:rPr>
              <a:t>Wichtigste Religionen</a:t>
            </a:r>
            <a:r>
              <a:rPr lang="de-DE" sz="1000" dirty="0">
                <a:latin typeface="Aptos" panose="020B0004020202020204" pitchFamily="34" charset="0"/>
              </a:rPr>
              <a:t>	Islam (87 %), Christentum (10 %), Hinduismus (2 %) </a:t>
            </a:r>
          </a:p>
          <a:p>
            <a:pPr>
              <a:lnSpc>
                <a:spcPct val="110000"/>
              </a:lnSpc>
            </a:pPr>
            <a:r>
              <a:rPr lang="de-DE" sz="1000" b="1" dirty="0">
                <a:latin typeface="Aptos" panose="020B0004020202020204" pitchFamily="34" charset="0"/>
              </a:rPr>
              <a:t>Anteil ländlicher Bevölkerung</a:t>
            </a:r>
            <a:r>
              <a:rPr lang="de-DE" sz="1000" dirty="0">
                <a:latin typeface="Aptos" panose="020B0004020202020204" pitchFamily="34" charset="0"/>
              </a:rPr>
              <a:t>	40,8 %		</a:t>
            </a:r>
          </a:p>
          <a:p>
            <a:pPr>
              <a:lnSpc>
                <a:spcPct val="110000"/>
              </a:lnSpc>
            </a:pPr>
            <a:r>
              <a:rPr lang="de-DE" sz="1000" b="1" dirty="0">
                <a:latin typeface="Aptos" panose="020B0004020202020204" pitchFamily="34" charset="0"/>
              </a:rPr>
              <a:t>Anteil junger Menschen (&lt;15)</a:t>
            </a:r>
            <a:r>
              <a:rPr lang="de-DE" sz="1000">
                <a:latin typeface="Aptos" panose="020B0004020202020204" pitchFamily="34" charset="0"/>
              </a:rPr>
              <a:t>	23,5 </a:t>
            </a:r>
            <a:r>
              <a:rPr lang="de-DE" sz="1000" dirty="0">
                <a:latin typeface="Aptos" panose="020B0004020202020204" pitchFamily="34" charset="0"/>
              </a:rPr>
              <a:t>%</a:t>
            </a:r>
            <a:r>
              <a:rPr lang="de-DE" sz="1000" dirty="0">
                <a:latin typeface="Aptos Narrow" panose="020B0004020202020204" pitchFamily="34" charset="0"/>
              </a:rPr>
              <a:t>	</a:t>
            </a:r>
          </a:p>
        </p:txBody>
      </p:sp>
      <p:sp>
        <p:nvSpPr>
          <p:cNvPr id="18" name="Textfeld 17"/>
          <p:cNvSpPr txBox="1"/>
          <p:nvPr/>
        </p:nvSpPr>
        <p:spPr>
          <a:xfrm>
            <a:off x="3264648" y="3803838"/>
            <a:ext cx="2057128" cy="369332"/>
          </a:xfrm>
          <a:prstGeom prst="rect">
            <a:avLst/>
          </a:prstGeom>
          <a:noFill/>
        </p:spPr>
        <p:txBody>
          <a:bodyPr wrap="square" rtlCol="0">
            <a:spAutoFit/>
          </a:bodyPr>
          <a:lstStyle/>
          <a:p>
            <a:r>
              <a:rPr lang="de-DE" b="1" dirty="0">
                <a:latin typeface="Aptos" panose="020B0004020202020204" pitchFamily="34" charset="0"/>
              </a:rPr>
              <a:t>Indonesien</a:t>
            </a:r>
          </a:p>
        </p:txBody>
      </p:sp>
      <p:sp>
        <p:nvSpPr>
          <p:cNvPr id="19" name="Rechteck 18">
            <a:extLst>
              <a:ext uri="{FF2B5EF4-FFF2-40B4-BE49-F238E27FC236}">
                <a16:creationId xmlns:a16="http://schemas.microsoft.com/office/drawing/2014/main" id="{5F1D274F-A85C-F691-6631-2C9ADAA6D543}"/>
              </a:ext>
            </a:extLst>
          </p:cNvPr>
          <p:cNvSpPr>
            <a:spLocks noChangeArrowheads="1"/>
          </p:cNvSpPr>
          <p:nvPr/>
        </p:nvSpPr>
        <p:spPr bwMode="auto">
          <a:xfrm>
            <a:off x="7121557" y="1190715"/>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Malaysia</a:t>
            </a:r>
            <a:endParaRPr lang="de-DE" altLang="de-DE" sz="1800" b="0" dirty="0">
              <a:latin typeface="Aptos" panose="020B0004020202020204" pitchFamily="34" charset="0"/>
              <a:cs typeface="Arial" panose="020B0604020202020204" pitchFamily="34" charset="0"/>
            </a:endParaRPr>
          </a:p>
        </p:txBody>
      </p:sp>
      <p:grpSp>
        <p:nvGrpSpPr>
          <p:cNvPr id="23" name="Gruppieren 22">
            <a:extLst>
              <a:ext uri="{FF2B5EF4-FFF2-40B4-BE49-F238E27FC236}">
                <a16:creationId xmlns:a16="http://schemas.microsoft.com/office/drawing/2014/main" id="{459D9C6C-E64D-68AC-96D4-EE2CADDC95A9}"/>
              </a:ext>
            </a:extLst>
          </p:cNvPr>
          <p:cNvGrpSpPr/>
          <p:nvPr/>
        </p:nvGrpSpPr>
        <p:grpSpPr>
          <a:xfrm>
            <a:off x="7455206" y="2565246"/>
            <a:ext cx="90873" cy="90873"/>
            <a:chOff x="7058657" y="1304764"/>
            <a:chExt cx="90873" cy="90873"/>
          </a:xfrm>
        </p:grpSpPr>
        <p:sp>
          <p:nvSpPr>
            <p:cNvPr id="24" name="Ellipse 23">
              <a:extLst>
                <a:ext uri="{FF2B5EF4-FFF2-40B4-BE49-F238E27FC236}">
                  <a16:creationId xmlns:a16="http://schemas.microsoft.com/office/drawing/2014/main" id="{86D17CB0-6024-D5C7-0322-EB0735F93BBF}"/>
                </a:ext>
              </a:extLst>
            </p:cNvPr>
            <p:cNvSpPr/>
            <p:nvPr/>
          </p:nvSpPr>
          <p:spPr>
            <a:xfrm>
              <a:off x="7078886" y="1324932"/>
              <a:ext cx="51840" cy="518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5" name="Ellipse 24">
              <a:extLst>
                <a:ext uri="{FF2B5EF4-FFF2-40B4-BE49-F238E27FC236}">
                  <a16:creationId xmlns:a16="http://schemas.microsoft.com/office/drawing/2014/main" id="{A41702AC-46DE-926D-28A9-735F4734E7E7}"/>
                </a:ext>
              </a:extLst>
            </p:cNvPr>
            <p:cNvSpPr/>
            <p:nvPr/>
          </p:nvSpPr>
          <p:spPr>
            <a:xfrm>
              <a:off x="7058657" y="1304764"/>
              <a:ext cx="90873" cy="9087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26" name="Rechteck 25">
            <a:extLst>
              <a:ext uri="{FF2B5EF4-FFF2-40B4-BE49-F238E27FC236}">
                <a16:creationId xmlns:a16="http://schemas.microsoft.com/office/drawing/2014/main" id="{5F1D274F-A85C-F691-6631-2C9ADAA6D543}"/>
              </a:ext>
            </a:extLst>
          </p:cNvPr>
          <p:cNvSpPr>
            <a:spLocks noChangeArrowheads="1"/>
          </p:cNvSpPr>
          <p:nvPr/>
        </p:nvSpPr>
        <p:spPr bwMode="auto">
          <a:xfrm>
            <a:off x="6833243" y="2414999"/>
            <a:ext cx="1063084" cy="327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200" dirty="0">
                <a:latin typeface="Aptos" panose="020B0004020202020204" pitchFamily="34" charset="0"/>
              </a:rPr>
              <a:t>Jakarta</a:t>
            </a:r>
            <a:endParaRPr lang="de-DE" altLang="de-DE" sz="1200" dirty="0">
              <a:latin typeface="Aptos" panose="020B0004020202020204" pitchFamily="34" charset="0"/>
              <a:cs typeface="Arial" panose="020B0604020202020204" pitchFamily="34" charset="0"/>
            </a:endParaRPr>
          </a:p>
        </p:txBody>
      </p:sp>
      <p:sp>
        <p:nvSpPr>
          <p:cNvPr id="27" name="Ellipse 26">
            <a:extLst>
              <a:ext uri="{FF2B5EF4-FFF2-40B4-BE49-F238E27FC236}">
                <a16:creationId xmlns:a16="http://schemas.microsoft.com/office/drawing/2014/main" id="{A32EE294-C1E1-D478-C839-1F7444C1818E}"/>
              </a:ext>
            </a:extLst>
          </p:cNvPr>
          <p:cNvSpPr/>
          <p:nvPr/>
        </p:nvSpPr>
        <p:spPr>
          <a:xfrm>
            <a:off x="7748191" y="2734811"/>
            <a:ext cx="51840" cy="518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Rechteck 27">
            <a:extLst>
              <a:ext uri="{FF2B5EF4-FFF2-40B4-BE49-F238E27FC236}">
                <a16:creationId xmlns:a16="http://schemas.microsoft.com/office/drawing/2014/main" id="{5F1D274F-A85C-F691-6631-2C9ADAA6D543}"/>
              </a:ext>
            </a:extLst>
          </p:cNvPr>
          <p:cNvSpPr>
            <a:spLocks noChangeArrowheads="1"/>
          </p:cNvSpPr>
          <p:nvPr/>
        </p:nvSpPr>
        <p:spPr bwMode="auto">
          <a:xfrm>
            <a:off x="7743427" y="2571177"/>
            <a:ext cx="1455755" cy="327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200" dirty="0" err="1">
                <a:latin typeface="Aptos" panose="020B0004020202020204" pitchFamily="34" charset="0"/>
              </a:rPr>
              <a:t>Pangandaran</a:t>
            </a:r>
            <a:endParaRPr lang="de-DE" altLang="de-DE" sz="1200" dirty="0">
              <a:latin typeface="Aptos" panose="020B0004020202020204" pitchFamily="34" charset="0"/>
              <a:cs typeface="Arial" panose="020B0604020202020204" pitchFamily="34" charset="0"/>
            </a:endParaRPr>
          </a:p>
        </p:txBody>
      </p:sp>
      <p:sp>
        <p:nvSpPr>
          <p:cNvPr id="29" name="Textfeld 28"/>
          <p:cNvSpPr txBox="1"/>
          <p:nvPr/>
        </p:nvSpPr>
        <p:spPr>
          <a:xfrm>
            <a:off x="8748744" y="2133897"/>
            <a:ext cx="2057128" cy="369332"/>
          </a:xfrm>
          <a:prstGeom prst="rect">
            <a:avLst/>
          </a:prstGeom>
          <a:noFill/>
        </p:spPr>
        <p:txBody>
          <a:bodyPr wrap="square" rtlCol="0">
            <a:spAutoFit/>
          </a:bodyPr>
          <a:lstStyle/>
          <a:p>
            <a:r>
              <a:rPr lang="de-DE" b="1" dirty="0">
                <a:latin typeface="Aptos" panose="020B0004020202020204" pitchFamily="34" charset="0"/>
              </a:rPr>
              <a:t>Indonesien</a:t>
            </a:r>
          </a:p>
        </p:txBody>
      </p:sp>
      <p:sp>
        <p:nvSpPr>
          <p:cNvPr id="5" name="Textplatzhalter 4"/>
          <p:cNvSpPr>
            <a:spLocks noGrp="1"/>
          </p:cNvSpPr>
          <p:nvPr>
            <p:ph type="body" sz="quarter" idx="12"/>
          </p:nvPr>
        </p:nvSpPr>
        <p:spPr/>
        <p:txBody>
          <a:bodyPr/>
          <a:lstStyle/>
          <a:p>
            <a:endParaRPr lang="de-DE"/>
          </a:p>
        </p:txBody>
      </p:sp>
      <p:sp>
        <p:nvSpPr>
          <p:cNvPr id="30" name="Rechteck 29">
            <a:extLst>
              <a:ext uri="{FF2B5EF4-FFF2-40B4-BE49-F238E27FC236}">
                <a16:creationId xmlns:a16="http://schemas.microsoft.com/office/drawing/2014/main" id="{5F1D274F-A85C-F691-6631-2C9ADAA6D543}"/>
              </a:ext>
            </a:extLst>
          </p:cNvPr>
          <p:cNvSpPr>
            <a:spLocks noChangeArrowheads="1"/>
          </p:cNvSpPr>
          <p:nvPr/>
        </p:nvSpPr>
        <p:spPr bwMode="auto">
          <a:xfrm>
            <a:off x="9953945" y="2800350"/>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Osttimor</a:t>
            </a:r>
            <a:endParaRPr lang="de-DE" altLang="de-DE" sz="1800" b="0" dirty="0">
              <a:latin typeface="Aptos" panose="020B0004020202020204" pitchFamily="34" charset="0"/>
              <a:cs typeface="Arial" panose="020B0604020202020204" pitchFamily="34" charset="0"/>
            </a:endParaRPr>
          </a:p>
        </p:txBody>
      </p:sp>
      <p:sp>
        <p:nvSpPr>
          <p:cNvPr id="31" name="Rechteck 30">
            <a:extLst>
              <a:ext uri="{FF2B5EF4-FFF2-40B4-BE49-F238E27FC236}">
                <a16:creationId xmlns:a16="http://schemas.microsoft.com/office/drawing/2014/main" id="{5F1D274F-A85C-F691-6631-2C9ADAA6D543}"/>
              </a:ext>
            </a:extLst>
          </p:cNvPr>
          <p:cNvSpPr>
            <a:spLocks noChangeArrowheads="1"/>
          </p:cNvSpPr>
          <p:nvPr/>
        </p:nvSpPr>
        <p:spPr bwMode="auto">
          <a:xfrm>
            <a:off x="10517255" y="1074494"/>
            <a:ext cx="1455755" cy="60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Papua</a:t>
            </a:r>
          </a:p>
          <a:p>
            <a:pPr eaLnBrk="1" hangingPunct="1">
              <a:lnSpc>
                <a:spcPts val="2000"/>
              </a:lnSpc>
            </a:pPr>
            <a:r>
              <a:rPr lang="de-DE" altLang="de-DE" sz="1800" b="0" dirty="0">
                <a:latin typeface="Aptos" panose="020B0004020202020204" pitchFamily="34" charset="0"/>
                <a:cs typeface="Arial" panose="020B0604020202020204" pitchFamily="34" charset="0"/>
              </a:rPr>
              <a:t>Neuguinea</a:t>
            </a:r>
          </a:p>
        </p:txBody>
      </p:sp>
      <p:cxnSp>
        <p:nvCxnSpPr>
          <p:cNvPr id="32" name="Gerader Verbinder 31"/>
          <p:cNvCxnSpPr/>
          <p:nvPr/>
        </p:nvCxnSpPr>
        <p:spPr>
          <a:xfrm>
            <a:off x="11561232" y="1650341"/>
            <a:ext cx="0" cy="686302"/>
          </a:xfrm>
          <a:prstGeom prst="line">
            <a:avLst/>
          </a:prstGeom>
          <a:ln w="9525"/>
        </p:spPr>
        <p:style>
          <a:lnRef idx="1">
            <a:schemeClr val="dk1"/>
          </a:lnRef>
          <a:fillRef idx="0">
            <a:schemeClr val="dk1"/>
          </a:fillRef>
          <a:effectRef idx="0">
            <a:schemeClr val="dk1"/>
          </a:effectRef>
          <a:fontRef idx="minor">
            <a:schemeClr val="tx1"/>
          </a:fontRef>
        </p:style>
      </p:cxnSp>
      <p:sp>
        <p:nvSpPr>
          <p:cNvPr id="34" name="Rechteck 33">
            <a:extLst>
              <a:ext uri="{FF2B5EF4-FFF2-40B4-BE49-F238E27FC236}">
                <a16:creationId xmlns:a16="http://schemas.microsoft.com/office/drawing/2014/main" id="{5F1D274F-A85C-F691-6631-2C9ADAA6D543}"/>
              </a:ext>
            </a:extLst>
          </p:cNvPr>
          <p:cNvSpPr>
            <a:spLocks noChangeArrowheads="1"/>
          </p:cNvSpPr>
          <p:nvPr/>
        </p:nvSpPr>
        <p:spPr bwMode="auto">
          <a:xfrm>
            <a:off x="9571176" y="3536162"/>
            <a:ext cx="1455755"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lnSpc>
                <a:spcPts val="2000"/>
              </a:lnSpc>
            </a:pPr>
            <a:r>
              <a:rPr lang="de-DE" sz="1800" b="0" dirty="0">
                <a:latin typeface="Aptos" panose="020B0004020202020204" pitchFamily="34" charset="0"/>
              </a:rPr>
              <a:t>Australien</a:t>
            </a:r>
            <a:endParaRPr lang="de-DE" altLang="de-DE" sz="1800" b="0" dirty="0">
              <a:latin typeface="Aptos" panose="020B0004020202020204" pitchFamily="34" charset="0"/>
              <a:cs typeface="Arial" panose="020B0604020202020204" pitchFamily="34" charset="0"/>
            </a:endParaRPr>
          </a:p>
        </p:txBody>
      </p:sp>
      <p:cxnSp>
        <p:nvCxnSpPr>
          <p:cNvPr id="8" name="Gerader Verbinder 7"/>
          <p:cNvCxnSpPr/>
          <p:nvPr/>
        </p:nvCxnSpPr>
        <p:spPr>
          <a:xfrm>
            <a:off x="9681513" y="2957338"/>
            <a:ext cx="33164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01440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8AE94CA7-FA39-4005-9C3F-6C3C00F28213}"/>
              </a:ext>
            </a:extLst>
          </p:cNvPr>
          <p:cNvPicPr>
            <a:picLocks noChangeAspect="1"/>
          </p:cNvPicPr>
          <p:nvPr/>
        </p:nvPicPr>
        <p:blipFill rotWithShape="1">
          <a:blip r:embed="rId2">
            <a:extLst>
              <a:ext uri="{28A0092B-C50C-407E-A947-70E740481C1C}">
                <a14:useLocalDpi xmlns:a14="http://schemas.microsoft.com/office/drawing/2010/main" val="0"/>
              </a:ext>
            </a:extLst>
          </a:blip>
          <a:srcRect t="14310" b="1363"/>
          <a:stretch/>
        </p:blipFill>
        <p:spPr>
          <a:xfrm>
            <a:off x="0" y="0"/>
            <a:ext cx="12192000" cy="6858000"/>
          </a:xfrm>
          <a:prstGeom prst="rect">
            <a:avLst/>
          </a:prstGeom>
        </p:spPr>
      </p:pic>
      <p:sp>
        <p:nvSpPr>
          <p:cNvPr id="6" name="Titel 1">
            <a:extLst>
              <a:ext uri="{FF2B5EF4-FFF2-40B4-BE49-F238E27FC236}">
                <a16:creationId xmlns:a16="http://schemas.microsoft.com/office/drawing/2014/main" id="{750CA07D-FCB9-B418-E3B4-1989EEAACF16}"/>
              </a:ext>
            </a:extLst>
          </p:cNvPr>
          <p:cNvSpPr txBox="1">
            <a:spLocks/>
          </p:cNvSpPr>
          <p:nvPr/>
        </p:nvSpPr>
        <p:spPr>
          <a:xfrm>
            <a:off x="407987" y="368300"/>
            <a:ext cx="11376025" cy="2157413"/>
          </a:xfrm>
          <a:prstGeom prst="rect">
            <a:avLst/>
          </a:prstGeom>
        </p:spPr>
        <p:txBody>
          <a:bodyPr lIns="0" tIns="0" rIns="0" bIns="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78000"/>
              </a:lnSpc>
            </a:pPr>
            <a:r>
              <a:rPr lang="de-DE" sz="8000" b="1" dirty="0">
                <a:solidFill>
                  <a:schemeClr val="bg1"/>
                </a:solidFill>
                <a:latin typeface="Aptos Narrow" panose="020B0004020202020204" pitchFamily="34" charset="0"/>
              </a:rPr>
              <a:t>Spendenkonto</a:t>
            </a:r>
          </a:p>
        </p:txBody>
      </p:sp>
      <p:sp>
        <p:nvSpPr>
          <p:cNvPr id="7" name="Rechteck 5">
            <a:extLst>
              <a:ext uri="{FF2B5EF4-FFF2-40B4-BE49-F238E27FC236}">
                <a16:creationId xmlns:a16="http://schemas.microsoft.com/office/drawing/2014/main" id="{23DF8E4A-19C3-41EF-AA33-E4ABD84CD806}"/>
              </a:ext>
            </a:extLst>
          </p:cNvPr>
          <p:cNvSpPr>
            <a:spLocks noChangeArrowheads="1"/>
          </p:cNvSpPr>
          <p:nvPr/>
        </p:nvSpPr>
        <p:spPr bwMode="auto">
          <a:xfrm>
            <a:off x="407988" y="1700680"/>
            <a:ext cx="594042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500" b="1">
                <a:solidFill>
                  <a:schemeClr val="tx1"/>
                </a:solidFill>
                <a:latin typeface="Georgia" panose="02040502050405020303" pitchFamily="18" charset="0"/>
              </a:defRPr>
            </a:lvl1pPr>
            <a:lvl2pPr marL="742950" indent="-285750">
              <a:defRPr sz="1500" b="1">
                <a:solidFill>
                  <a:schemeClr val="tx1"/>
                </a:solidFill>
                <a:latin typeface="Georgia" panose="02040502050405020303" pitchFamily="18" charset="0"/>
              </a:defRPr>
            </a:lvl2pPr>
            <a:lvl3pPr marL="1143000" indent="-228600">
              <a:defRPr sz="1500" b="1">
                <a:solidFill>
                  <a:schemeClr val="tx1"/>
                </a:solidFill>
                <a:latin typeface="Georgia" panose="02040502050405020303" pitchFamily="18" charset="0"/>
              </a:defRPr>
            </a:lvl3pPr>
            <a:lvl4pPr marL="1600200" indent="-228600">
              <a:defRPr sz="1500" b="1">
                <a:solidFill>
                  <a:schemeClr val="tx1"/>
                </a:solidFill>
                <a:latin typeface="Georgia" panose="02040502050405020303" pitchFamily="18" charset="0"/>
              </a:defRPr>
            </a:lvl4pPr>
            <a:lvl5pPr marL="2057400" indent="-228600">
              <a:defRPr sz="1500" b="1">
                <a:solidFill>
                  <a:schemeClr val="tx1"/>
                </a:solidFill>
                <a:latin typeface="Georgia" panose="02040502050405020303" pitchFamily="18" charset="0"/>
              </a:defRPr>
            </a:lvl5pPr>
            <a:lvl6pPr marL="2514600" indent="-228600" eaLnBrk="0" fontAlgn="base" hangingPunct="0">
              <a:spcBef>
                <a:spcPct val="0"/>
              </a:spcBef>
              <a:spcAft>
                <a:spcPct val="0"/>
              </a:spcAft>
              <a:defRPr sz="1500" b="1">
                <a:solidFill>
                  <a:schemeClr val="tx1"/>
                </a:solidFill>
                <a:latin typeface="Georgia" panose="02040502050405020303" pitchFamily="18" charset="0"/>
              </a:defRPr>
            </a:lvl6pPr>
            <a:lvl7pPr marL="2971800" indent="-228600" eaLnBrk="0" fontAlgn="base" hangingPunct="0">
              <a:spcBef>
                <a:spcPct val="0"/>
              </a:spcBef>
              <a:spcAft>
                <a:spcPct val="0"/>
              </a:spcAft>
              <a:defRPr sz="1500" b="1">
                <a:solidFill>
                  <a:schemeClr val="tx1"/>
                </a:solidFill>
                <a:latin typeface="Georgia" panose="02040502050405020303" pitchFamily="18" charset="0"/>
              </a:defRPr>
            </a:lvl7pPr>
            <a:lvl8pPr marL="3429000" indent="-228600" eaLnBrk="0" fontAlgn="base" hangingPunct="0">
              <a:spcBef>
                <a:spcPct val="0"/>
              </a:spcBef>
              <a:spcAft>
                <a:spcPct val="0"/>
              </a:spcAft>
              <a:defRPr sz="1500" b="1">
                <a:solidFill>
                  <a:schemeClr val="tx1"/>
                </a:solidFill>
                <a:latin typeface="Georgia" panose="02040502050405020303" pitchFamily="18" charset="0"/>
              </a:defRPr>
            </a:lvl8pPr>
            <a:lvl9pPr marL="3886200" indent="-228600" eaLnBrk="0" fontAlgn="base" hangingPunct="0">
              <a:spcBef>
                <a:spcPct val="0"/>
              </a:spcBef>
              <a:spcAft>
                <a:spcPct val="0"/>
              </a:spcAft>
              <a:defRPr sz="1500" b="1">
                <a:solidFill>
                  <a:schemeClr val="tx1"/>
                </a:solidFill>
                <a:latin typeface="Georgia" panose="02040502050405020303" pitchFamily="18" charset="0"/>
              </a:defRPr>
            </a:lvl9pPr>
          </a:lstStyle>
          <a:p>
            <a:pPr eaLnBrk="1" hangingPunct="1">
              <a:defRPr/>
            </a:pPr>
            <a:r>
              <a:rPr lang="de-DE" altLang="de-DE" sz="3000" dirty="0">
                <a:solidFill>
                  <a:schemeClr val="bg1"/>
                </a:solidFill>
                <a:latin typeface="Aptos Narrow" panose="020B0004020202020204" pitchFamily="34" charset="0"/>
              </a:rPr>
              <a:t>Bank für Kirche und Diakonie</a:t>
            </a:r>
          </a:p>
          <a:p>
            <a:pPr eaLnBrk="1" hangingPunct="1">
              <a:lnSpc>
                <a:spcPct val="110000"/>
              </a:lnSpc>
              <a:defRPr/>
            </a:pPr>
            <a:r>
              <a:rPr lang="de-DE" altLang="de-DE" sz="3000" dirty="0">
                <a:solidFill>
                  <a:schemeClr val="bg1"/>
                </a:solidFill>
                <a:latin typeface="Aptos Narrow" panose="020B0004020202020204" pitchFamily="34" charset="0"/>
              </a:rPr>
              <a:t>IBAN: DE10 1006 1006 0500 5005 00</a:t>
            </a:r>
          </a:p>
        </p:txBody>
      </p:sp>
      <p:sp>
        <p:nvSpPr>
          <p:cNvPr id="8" name="Textplatzhalter 11">
            <a:extLst>
              <a:ext uri="{FF2B5EF4-FFF2-40B4-BE49-F238E27FC236}">
                <a16:creationId xmlns:a16="http://schemas.microsoft.com/office/drawing/2014/main" id="{F88FEC41-FBB3-FB8C-0B8F-DF809CD32600}"/>
              </a:ext>
            </a:extLst>
          </p:cNvPr>
          <p:cNvSpPr txBox="1">
            <a:spLocks noChangeAspect="1"/>
          </p:cNvSpPr>
          <p:nvPr/>
        </p:nvSpPr>
        <p:spPr>
          <a:xfrm>
            <a:off x="330993" y="6143749"/>
            <a:ext cx="1014413" cy="425488"/>
          </a:xfrm>
          <a:prstGeom prst="rect">
            <a:avLst/>
          </a:prstGeom>
          <a:blipFill>
            <a:blip r:embed="rId3"/>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2" name="Textplatzhalter 1"/>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2353350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8792626" y="836613"/>
            <a:ext cx="2982678" cy="1815157"/>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spc="-20" dirty="0">
                <a:latin typeface="Aptos" panose="020B0004020202020204" pitchFamily="34" charset="0"/>
              </a:rPr>
              <a:t>Das indonesische Staatsmotto </a:t>
            </a:r>
            <a:r>
              <a:rPr lang="de-DE" sz="1800" dirty="0">
                <a:latin typeface="Aptos" panose="020B0004020202020204" pitchFamily="34" charset="0"/>
              </a:rPr>
              <a:t>lautet „Einheit in Vielfalt“. </a:t>
            </a:r>
            <a:br>
              <a:rPr lang="de-DE" sz="1800" dirty="0">
                <a:latin typeface="Aptos" panose="020B0004020202020204" pitchFamily="34" charset="0"/>
              </a:rPr>
            </a:br>
            <a:r>
              <a:rPr lang="de-DE" sz="1800" dirty="0">
                <a:latin typeface="Aptos" panose="020B0004020202020204" pitchFamily="34" charset="0"/>
              </a:rPr>
              <a:t>Es </a:t>
            </a:r>
            <a:r>
              <a:rPr lang="de-DE" sz="1800" spc="-20" dirty="0">
                <a:latin typeface="Aptos" panose="020B0004020202020204" pitchFamily="34" charset="0"/>
              </a:rPr>
              <a:t>verweist auf die außer- gewöhn</a:t>
            </a:r>
            <a:r>
              <a:rPr lang="de-DE" sz="1800" dirty="0">
                <a:latin typeface="Aptos" panose="020B0004020202020204" pitchFamily="34" charset="0"/>
              </a:rPr>
              <a:t>liche Diversität der Bevölkerung. Im Land gibt es mehr als 300 verschiedene ethnische Gruppen.</a:t>
            </a:r>
          </a:p>
        </p:txBody>
      </p:sp>
      <p:sp>
        <p:nvSpPr>
          <p:cNvPr id="4" name="Rechteck 3"/>
          <p:cNvSpPr/>
          <p:nvPr/>
        </p:nvSpPr>
        <p:spPr>
          <a:xfrm>
            <a:off x="332448" y="4169591"/>
            <a:ext cx="5123436" cy="1477328"/>
          </a:xfrm>
          <a:prstGeom prst="rect">
            <a:avLst/>
          </a:prstGeom>
        </p:spPr>
        <p:txBody>
          <a:bodyPr wrap="square">
            <a:spAutoFit/>
          </a:bodyPr>
          <a:lstStyle/>
          <a:p>
            <a:pPr>
              <a:spcAft>
                <a:spcPts val="600"/>
              </a:spcAft>
            </a:pPr>
            <a:r>
              <a:rPr lang="de-DE" dirty="0">
                <a:latin typeface="Aptos" panose="020B0004020202020204" pitchFamily="34" charset="0"/>
                <a:ea typeface="Calibri" panose="020F0502020204030204" pitchFamily="34" charset="0"/>
                <a:cs typeface="Times New Roman" panose="02020603050405020304" pitchFamily="18" charset="0"/>
              </a:rPr>
              <a:t>Indonesien ist ein Inselstaat in Südostasien. Das Land umfasst mehr als 17.000 Inseln. Es ist das viertbevölkerungsreichste Land der Welt. Mehr als die Hälfte der Menschen lebt auf der Insel Java, wo sich auch die Hauptstadt Jakarta befindet. </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7301" y="3141663"/>
            <a:ext cx="5013613" cy="3367496"/>
          </a:xfrm>
          <a:prstGeom prst="rect">
            <a:avLst/>
          </a:prstGeom>
        </p:spPr>
      </p:pic>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r="4102"/>
          <a:stretch/>
        </p:blipFill>
        <p:spPr>
          <a:xfrm>
            <a:off x="5567301" y="836613"/>
            <a:ext cx="3080220" cy="2155591"/>
          </a:xfrm>
          <a:prstGeom prst="rect">
            <a:avLst/>
          </a:prstGeom>
        </p:spPr>
      </p:pic>
      <p:pic>
        <p:nvPicPr>
          <p:cNvPr id="7" name="Grafik 6"/>
          <p:cNvPicPr>
            <a:picLocks noChangeAspect="1"/>
          </p:cNvPicPr>
          <p:nvPr/>
        </p:nvPicPr>
        <p:blipFill rotWithShape="1">
          <a:blip r:embed="rId4" cstate="print">
            <a:extLst>
              <a:ext uri="{28A0092B-C50C-407E-A947-70E740481C1C}">
                <a14:useLocalDpi xmlns:a14="http://schemas.microsoft.com/office/drawing/2010/main" val="0"/>
              </a:ext>
            </a:extLst>
          </a:blip>
          <a:srcRect t="19685" b="15637"/>
          <a:stretch/>
        </p:blipFill>
        <p:spPr>
          <a:xfrm>
            <a:off x="407987" y="368300"/>
            <a:ext cx="5003801" cy="3770811"/>
          </a:xfrm>
          <a:prstGeom prst="rect">
            <a:avLst/>
          </a:prstGeom>
        </p:spPr>
      </p:pic>
    </p:spTree>
    <p:extLst>
      <p:ext uri="{BB962C8B-B14F-4D97-AF65-F5344CB8AC3E}">
        <p14:creationId xmlns:p14="http://schemas.microsoft.com/office/powerpoint/2010/main" val="217179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2"/>
          </p:nvPr>
        </p:nvSpPr>
        <p:spPr/>
        <p:txBody>
          <a:bodyPr/>
          <a:lstStyle/>
          <a:p>
            <a:endParaRPr lang="de-DE"/>
          </a:p>
        </p:txBody>
      </p:sp>
      <p:sp>
        <p:nvSpPr>
          <p:cNvPr id="4" name="Rechteck 3"/>
          <p:cNvSpPr/>
          <p:nvPr/>
        </p:nvSpPr>
        <p:spPr>
          <a:xfrm>
            <a:off x="409031" y="4126334"/>
            <a:ext cx="5831431" cy="1200329"/>
          </a:xfrm>
          <a:prstGeom prst="rect">
            <a:avLst/>
          </a:prstGeom>
        </p:spPr>
        <p:txBody>
          <a:bodyPr wrap="square" lIns="0">
            <a:spAutoFit/>
          </a:bodyPr>
          <a:lstStyle/>
          <a:p>
            <a:pPr>
              <a:spcAft>
                <a:spcPts val="600"/>
              </a:spcAft>
            </a:pPr>
            <a:r>
              <a:rPr lang="de-DE" dirty="0">
                <a:latin typeface="Aptos" panose="020B0004020202020204" pitchFamily="34" charset="0"/>
              </a:rPr>
              <a:t>Seit den Präsidentschaftswahlen 2024 regiert Prabowo Subianto das Land. Nationale </a:t>
            </a:r>
            <a:r>
              <a:rPr lang="de-DE" dirty="0" err="1">
                <a:latin typeface="Aptos" panose="020B0004020202020204" pitchFamily="34" charset="0"/>
              </a:rPr>
              <a:t>Menschenrechtsorgani-sationen</a:t>
            </a:r>
            <a:r>
              <a:rPr lang="de-DE" dirty="0">
                <a:latin typeface="Aptos" panose="020B0004020202020204" pitchFamily="34" charset="0"/>
              </a:rPr>
              <a:t> sehen die bisherige Amtszeit des ehemaligen Generals mit Sorge. </a:t>
            </a:r>
            <a:endParaRPr lang="de-DE" sz="1600" dirty="0">
              <a:latin typeface="Aptos" panose="020B0004020202020204" pitchFamily="34" charset="0"/>
              <a:ea typeface="Calibri" panose="020F0502020204030204" pitchFamily="34" charset="0"/>
              <a:cs typeface="Times New Roman" panose="02020603050405020304" pitchFamily="18" charset="0"/>
            </a:endParaRP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t="4409"/>
          <a:stretch/>
        </p:blipFill>
        <p:spPr>
          <a:xfrm>
            <a:off x="409032" y="374381"/>
            <a:ext cx="5831431" cy="3721473"/>
          </a:xfrm>
          <a:prstGeom prst="rect">
            <a:avLst/>
          </a:prstGeom>
        </p:spPr>
      </p:pic>
      <p:pic>
        <p:nvPicPr>
          <p:cNvPr id="5" name="Grafik 4">
            <a:extLst>
              <a:ext uri="{FF2B5EF4-FFF2-40B4-BE49-F238E27FC236}">
                <a16:creationId xmlns:a16="http://schemas.microsoft.com/office/drawing/2014/main" id="{1133DBB7-6C12-1FFA-DF54-ED6BA56612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69" r="7839"/>
          <a:stretch/>
        </p:blipFill>
        <p:spPr>
          <a:xfrm>
            <a:off x="6383338" y="2376475"/>
            <a:ext cx="5399630" cy="2816238"/>
          </a:xfrm>
          <a:prstGeom prst="rect">
            <a:avLst/>
          </a:prstGeom>
        </p:spPr>
      </p:pic>
      <p:sp>
        <p:nvSpPr>
          <p:cNvPr id="3" name="Rechteck 2">
            <a:extLst>
              <a:ext uri="{FF2B5EF4-FFF2-40B4-BE49-F238E27FC236}">
                <a16:creationId xmlns:a16="http://schemas.microsoft.com/office/drawing/2014/main" id="{66B3962A-84B0-0C44-88E6-855807F16F58}"/>
              </a:ext>
            </a:extLst>
          </p:cNvPr>
          <p:cNvSpPr/>
          <p:nvPr/>
        </p:nvSpPr>
        <p:spPr>
          <a:xfrm>
            <a:off x="6383338" y="983981"/>
            <a:ext cx="5399630" cy="1200329"/>
          </a:xfrm>
          <a:prstGeom prst="rect">
            <a:avLst/>
          </a:prstGeom>
        </p:spPr>
        <p:txBody>
          <a:bodyPr wrap="square" lIns="0">
            <a:spAutoFit/>
          </a:bodyPr>
          <a:lstStyle/>
          <a:p>
            <a:pPr>
              <a:spcAft>
                <a:spcPts val="600"/>
              </a:spcAft>
            </a:pPr>
            <a:r>
              <a:rPr lang="de-DE" dirty="0">
                <a:latin typeface="Aptos" panose="020B0004020202020204" pitchFamily="34" charset="0"/>
              </a:rPr>
              <a:t>Umstritten sind insbesondere die stärkere Rolle des Militärs in zivilen Bereichen sowie Entwicklungen, die als Einschränkung demokratischer Freiräume und der Zivilgesellschaft bewertet werden. </a:t>
            </a:r>
            <a:endParaRPr lang="de-DE" sz="1600" dirty="0">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6699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07988" y="4080308"/>
            <a:ext cx="5435601" cy="188912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Indonesien gehört zu den Ländern, die besonders stark von Klimawandel und Umweltzerstörung betroffen sind. Der steigende Meeresspiegel bedroht Küstenstädte und Tausende von Inseln; extreme Regenfälle und Dürren belasten die Landwirtschaft. </a:t>
            </a: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7493" y="2457450"/>
            <a:ext cx="3146519" cy="2097087"/>
          </a:xfrm>
          <a:prstGeom prst="rect">
            <a:avLst/>
          </a:prstGeom>
        </p:spPr>
      </p:pic>
      <p:pic>
        <p:nvPicPr>
          <p:cNvPr id="9" name="Grafik 8"/>
          <p:cNvPicPr>
            <a:picLocks noChangeAspect="1"/>
          </p:cNvPicPr>
          <p:nvPr/>
        </p:nvPicPr>
        <p:blipFill rotWithShape="1">
          <a:blip r:embed="rId3" cstate="print">
            <a:extLst>
              <a:ext uri="{28A0092B-C50C-407E-A947-70E740481C1C}">
                <a14:useLocalDpi xmlns:a14="http://schemas.microsoft.com/office/drawing/2010/main" val="0"/>
              </a:ext>
            </a:extLst>
          </a:blip>
          <a:srcRect r="6776"/>
          <a:stretch/>
        </p:blipFill>
        <p:spPr>
          <a:xfrm>
            <a:off x="6096001" y="368300"/>
            <a:ext cx="2413000" cy="1944689"/>
          </a:xfrm>
          <a:prstGeom prst="rect">
            <a:avLst/>
          </a:prstGeom>
        </p:spPr>
      </p:pic>
      <p:pic>
        <p:nvPicPr>
          <p:cNvPr id="11" name="Grafik 10"/>
          <p:cNvPicPr>
            <a:picLocks noChangeAspect="1"/>
          </p:cNvPicPr>
          <p:nvPr/>
        </p:nvPicPr>
        <p:blipFill rotWithShape="1">
          <a:blip r:embed="rId4" cstate="print">
            <a:extLst>
              <a:ext uri="{28A0092B-C50C-407E-A947-70E740481C1C}">
                <a14:useLocalDpi xmlns:a14="http://schemas.microsoft.com/office/drawing/2010/main" val="0"/>
              </a:ext>
            </a:extLst>
          </a:blip>
          <a:srcRect l="33599" r="26511"/>
          <a:stretch/>
        </p:blipFill>
        <p:spPr>
          <a:xfrm>
            <a:off x="6096000" y="2455399"/>
            <a:ext cx="2413001" cy="4034301"/>
          </a:xfrm>
          <a:prstGeom prst="rect">
            <a:avLst/>
          </a:prstGeom>
        </p:spPr>
      </p:pic>
      <p:sp>
        <p:nvSpPr>
          <p:cNvPr id="12" name="Textplatzhalter 4">
            <a:extLst>
              <a:ext uri="{FF2B5EF4-FFF2-40B4-BE49-F238E27FC236}">
                <a16:creationId xmlns:a16="http://schemas.microsoft.com/office/drawing/2014/main" id="{6E88900F-37AE-90BA-B90F-7611E5953E72}"/>
              </a:ext>
            </a:extLst>
          </p:cNvPr>
          <p:cNvSpPr txBox="1">
            <a:spLocks/>
          </p:cNvSpPr>
          <p:nvPr/>
        </p:nvSpPr>
        <p:spPr>
          <a:xfrm>
            <a:off x="8653462" y="365125"/>
            <a:ext cx="3130551" cy="188912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de-DE" sz="1800" dirty="0">
                <a:latin typeface="Aptos" panose="020B0004020202020204" pitchFamily="34" charset="0"/>
              </a:rPr>
              <a:t>Die Waldrodung für Palmöl- </a:t>
            </a:r>
          </a:p>
          <a:p>
            <a:pPr marL="0" indent="0">
              <a:lnSpc>
                <a:spcPct val="100000"/>
              </a:lnSpc>
              <a:spcBef>
                <a:spcPts val="0"/>
              </a:spcBef>
              <a:buNone/>
            </a:pPr>
            <a:r>
              <a:rPr lang="de-DE" sz="1800" dirty="0">
                <a:latin typeface="Aptos" panose="020B0004020202020204" pitchFamily="34" charset="0"/>
              </a:rPr>
              <a:t>und Kautschukplantagen </a:t>
            </a:r>
            <a:r>
              <a:rPr lang="de-DE" sz="1800" dirty="0" err="1">
                <a:latin typeface="Aptos" panose="020B0004020202020204" pitchFamily="34" charset="0"/>
              </a:rPr>
              <a:t>verur</a:t>
            </a:r>
            <a:r>
              <a:rPr lang="de-DE" sz="1800" dirty="0">
                <a:latin typeface="Aptos" panose="020B0004020202020204" pitchFamily="34" charset="0"/>
              </a:rPr>
              <a:t>-sacht hohe CO</a:t>
            </a:r>
            <a:r>
              <a:rPr lang="de-DE" sz="1800" baseline="-25000" dirty="0">
                <a:latin typeface="Aptos" panose="020B0004020202020204" pitchFamily="34" charset="0"/>
              </a:rPr>
              <a:t>2</a:t>
            </a:r>
            <a:r>
              <a:rPr lang="de-DE" sz="1800" dirty="0">
                <a:latin typeface="Aptos" panose="020B0004020202020204" pitchFamily="34" charset="0"/>
              </a:rPr>
              <a:t>-Emissionen und gefährdet die Biodiversität. Am härtesten trifft dies </a:t>
            </a:r>
            <a:r>
              <a:rPr lang="de-DE" sz="1800" dirty="0" err="1">
                <a:latin typeface="Aptos" panose="020B0004020202020204" pitchFamily="34" charset="0"/>
              </a:rPr>
              <a:t>Indi-gene</a:t>
            </a:r>
            <a:r>
              <a:rPr lang="de-DE" sz="1800" dirty="0">
                <a:latin typeface="Aptos" panose="020B0004020202020204" pitchFamily="34" charset="0"/>
              </a:rPr>
              <a:t> und Kleinbauernfamilien.</a:t>
            </a:r>
          </a:p>
        </p:txBody>
      </p:sp>
      <p:pic>
        <p:nvPicPr>
          <p:cNvPr id="5" name="Grafik 4">
            <a:extLst>
              <a:ext uri="{FF2B5EF4-FFF2-40B4-BE49-F238E27FC236}">
                <a16:creationId xmlns:a16="http://schemas.microsoft.com/office/drawing/2014/main" id="{140AEB64-1CE1-CD7B-5305-05E5C5394F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018" y="365125"/>
            <a:ext cx="5559519" cy="3603625"/>
          </a:xfrm>
          <a:prstGeom prst="rect">
            <a:avLst/>
          </a:prstGeom>
        </p:spPr>
      </p:pic>
    </p:spTree>
    <p:extLst>
      <p:ext uri="{BB962C8B-B14F-4D97-AF65-F5344CB8AC3E}">
        <p14:creationId xmlns:p14="http://schemas.microsoft.com/office/powerpoint/2010/main" val="1508961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6E88900F-37AE-90BA-B90F-7611E5953E72}"/>
              </a:ext>
            </a:extLst>
          </p:cNvPr>
          <p:cNvSpPr txBox="1">
            <a:spLocks/>
          </p:cNvSpPr>
          <p:nvPr/>
        </p:nvSpPr>
        <p:spPr>
          <a:xfrm>
            <a:off x="4310171" y="380311"/>
            <a:ext cx="7488238" cy="1872071"/>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a:latin typeface="Aptos" panose="020B0004020202020204" pitchFamily="34" charset="0"/>
              </a:rPr>
              <a:t>Im Süden der indonesischen Insel Java erhalten junge Bauernfamilien Unterstützung von </a:t>
            </a:r>
            <a:r>
              <a:rPr lang="de-DE" sz="1800" dirty="0">
                <a:effectLst/>
                <a:latin typeface="Aptos" panose="020F0502020204030204" pitchFamily="34" charset="0"/>
                <a:ea typeface="Calibri" panose="020F0502020204030204" pitchFamily="34" charset="0"/>
                <a:cs typeface="Times New Roman" panose="02020603050405020304" pitchFamily="18" charset="0"/>
              </a:rPr>
              <a:t>JAMTANI. Die Organisation hat u</a:t>
            </a:r>
            <a:r>
              <a:rPr lang="de-DE" sz="1800" dirty="0">
                <a:latin typeface="Aptos" panose="020F0502020204030204" pitchFamily="34" charset="0"/>
                <a:ea typeface="Calibri" panose="020F0502020204030204" pitchFamily="34" charset="0"/>
                <a:cs typeface="Times New Roman" panose="02020603050405020304" pitchFamily="18" charset="0"/>
              </a:rPr>
              <a:t>nweit des Küstenortes </a:t>
            </a:r>
            <a:r>
              <a:rPr lang="de-DE" sz="1800" dirty="0" err="1">
                <a:latin typeface="Aptos" panose="020F0502020204030204" pitchFamily="34" charset="0"/>
                <a:ea typeface="Calibri" panose="020F0502020204030204" pitchFamily="34" charset="0"/>
                <a:cs typeface="Times New Roman" panose="02020603050405020304" pitchFamily="18" charset="0"/>
              </a:rPr>
              <a:t>Pangandaran</a:t>
            </a:r>
            <a:r>
              <a:rPr lang="de-DE" sz="1800" dirty="0">
                <a:latin typeface="Aptos" panose="020F0502020204030204" pitchFamily="34" charset="0"/>
                <a:ea typeface="Calibri" panose="020F0502020204030204" pitchFamily="34" charset="0"/>
                <a:cs typeface="Times New Roman" panose="02020603050405020304" pitchFamily="18" charset="0"/>
              </a:rPr>
              <a:t> </a:t>
            </a:r>
            <a:r>
              <a:rPr lang="de-DE" sz="1800" dirty="0">
                <a:effectLst/>
                <a:latin typeface="Aptos" panose="020F0502020204030204" pitchFamily="34" charset="0"/>
                <a:ea typeface="Calibri" panose="020F0502020204030204" pitchFamily="34" charset="0"/>
                <a:cs typeface="Times New Roman" panose="02020603050405020304" pitchFamily="18" charset="0"/>
              </a:rPr>
              <a:t>eine „Klimafeldschule“ eingerichtet. Hier dreht sich alles um die Frage, wie sich trotz veränderter Klimabedingungen erfolgreich und nachhaltig Landwirtschaft betreiben lässt. Das Besondere an dem Konzept ist: Die Teilnehmenden werden selbst zu Forschenden.</a:t>
            </a:r>
            <a:endParaRPr lang="de-DE" sz="1800" dirty="0">
              <a:latin typeface="Aptos" panose="020B0004020202020204" pitchFamily="34" charset="0"/>
            </a:endParaRPr>
          </a:p>
        </p:txBody>
      </p:sp>
      <p:pic>
        <p:nvPicPr>
          <p:cNvPr id="4" name="Grafik 3">
            <a:extLst>
              <a:ext uri="{FF2B5EF4-FFF2-40B4-BE49-F238E27FC236}">
                <a16:creationId xmlns:a16="http://schemas.microsoft.com/office/drawing/2014/main" id="{A0B23C45-78AB-BA20-971E-E175DD57228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002" r="3817"/>
          <a:stretch/>
        </p:blipFill>
        <p:spPr>
          <a:xfrm>
            <a:off x="393591" y="360363"/>
            <a:ext cx="3751318" cy="5383609"/>
          </a:xfrm>
          <a:prstGeom prst="rect">
            <a:avLst/>
          </a:prstGeom>
        </p:spPr>
      </p:pic>
      <p:pic>
        <p:nvPicPr>
          <p:cNvPr id="7" name="Grafik 6">
            <a:extLst>
              <a:ext uri="{FF2B5EF4-FFF2-40B4-BE49-F238E27FC236}">
                <a16:creationId xmlns:a16="http://schemas.microsoft.com/office/drawing/2014/main" id="{6CA5D009-655E-DABA-27B7-B04C81536C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33"/>
          <a:stretch/>
        </p:blipFill>
        <p:spPr>
          <a:xfrm>
            <a:off x="4295775" y="2466513"/>
            <a:ext cx="5545138" cy="4035077"/>
          </a:xfrm>
          <a:prstGeom prst="rect">
            <a:avLst/>
          </a:prstGeom>
        </p:spPr>
      </p:pic>
      <p:pic>
        <p:nvPicPr>
          <p:cNvPr id="11" name="Grafik 10">
            <a:extLst>
              <a:ext uri="{FF2B5EF4-FFF2-40B4-BE49-F238E27FC236}">
                <a16:creationId xmlns:a16="http://schemas.microsoft.com/office/drawing/2014/main" id="{68D296D1-DF40-848A-22E4-94B5E6414A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0826" t="9273" r="32794" b="5450"/>
          <a:stretch/>
        </p:blipFill>
        <p:spPr>
          <a:xfrm flipH="1">
            <a:off x="9991779" y="2466513"/>
            <a:ext cx="1792233" cy="2967232"/>
          </a:xfrm>
          <a:prstGeom prst="rect">
            <a:avLst/>
          </a:prstGeom>
        </p:spPr>
      </p:pic>
    </p:spTree>
    <p:extLst>
      <p:ext uri="{BB962C8B-B14F-4D97-AF65-F5344CB8AC3E}">
        <p14:creationId xmlns:p14="http://schemas.microsoft.com/office/powerpoint/2010/main" val="2372562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B51BD-DC35-CA05-47B0-6457B5BA2D16}"/>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3BF785F5-2E68-0C15-B8C6-627DB79DDFC5}"/>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CD2AB54C-FC6D-B3C4-214A-EFB374CA86A0}"/>
              </a:ext>
            </a:extLst>
          </p:cNvPr>
          <p:cNvSpPr txBox="1">
            <a:spLocks/>
          </p:cNvSpPr>
          <p:nvPr/>
        </p:nvSpPr>
        <p:spPr>
          <a:xfrm>
            <a:off x="422459" y="3235742"/>
            <a:ext cx="4154272" cy="2062400"/>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Mit Stift, Papier und Maßband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ausgestat-tet</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stapfen die jungen </a:t>
            </a:r>
            <a:r>
              <a:rPr lang="de-DE" sz="1800" kern="100" dirty="0">
                <a:latin typeface="Aptos" panose="020F0502020204030204" pitchFamily="34" charset="0"/>
                <a:ea typeface="Calibri" panose="020F0502020204030204" pitchFamily="34" charset="0"/>
                <a:cs typeface="Times New Roman" panose="02020603050405020304" pitchFamily="18" charset="0"/>
              </a:rPr>
              <a:t>Frauen </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und Männer durch das Modellreisfeld, auf dem acht verschiedene Reissorten wachsen. Sie ermitteln die Höhe der Pflanzen, die Zahl der Rispen pro Pflanze und die Zahl der Körner pro Rispe. </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039EB1E9-E466-BB42-5EC0-1E7FA80B415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027"/>
          <a:stretch/>
        </p:blipFill>
        <p:spPr>
          <a:xfrm>
            <a:off x="4727575" y="1472051"/>
            <a:ext cx="3744913" cy="2352237"/>
          </a:xfrm>
          <a:prstGeom prst="rect">
            <a:avLst/>
          </a:prstGeom>
        </p:spPr>
      </p:pic>
      <p:pic>
        <p:nvPicPr>
          <p:cNvPr id="7" name="Grafik 6">
            <a:extLst>
              <a:ext uri="{FF2B5EF4-FFF2-40B4-BE49-F238E27FC236}">
                <a16:creationId xmlns:a16="http://schemas.microsoft.com/office/drawing/2014/main" id="{072CBB02-036A-677D-990A-2AFCBADDB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516"/>
          <a:stretch/>
        </p:blipFill>
        <p:spPr>
          <a:xfrm>
            <a:off x="8616950" y="1472051"/>
            <a:ext cx="3170877" cy="3913898"/>
          </a:xfrm>
          <a:prstGeom prst="rect">
            <a:avLst/>
          </a:prstGeom>
        </p:spPr>
      </p:pic>
      <p:pic>
        <p:nvPicPr>
          <p:cNvPr id="11" name="Grafik 10">
            <a:extLst>
              <a:ext uri="{FF2B5EF4-FFF2-40B4-BE49-F238E27FC236}">
                <a16:creationId xmlns:a16="http://schemas.microsoft.com/office/drawing/2014/main" id="{719C8AA2-6F0C-FB44-18AB-9639BF5ABC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987" y="368299"/>
            <a:ext cx="4175126" cy="2773363"/>
          </a:xfrm>
          <a:prstGeom prst="rect">
            <a:avLst/>
          </a:prstGeom>
        </p:spPr>
      </p:pic>
      <p:sp>
        <p:nvSpPr>
          <p:cNvPr id="12" name="Textfeld 11">
            <a:extLst>
              <a:ext uri="{FF2B5EF4-FFF2-40B4-BE49-F238E27FC236}">
                <a16:creationId xmlns:a16="http://schemas.microsoft.com/office/drawing/2014/main" id="{F066C524-4D99-DE44-4464-DED1BCFA9E3F}"/>
              </a:ext>
            </a:extLst>
          </p:cNvPr>
          <p:cNvSpPr txBox="1"/>
          <p:nvPr/>
        </p:nvSpPr>
        <p:spPr>
          <a:xfrm>
            <a:off x="4721194" y="368299"/>
            <a:ext cx="7062820" cy="646331"/>
          </a:xfrm>
          <a:prstGeom prst="rect">
            <a:avLst/>
          </a:prstGeom>
          <a:noFill/>
        </p:spPr>
        <p:txBody>
          <a:bodyPr wrap="square" rtlCol="0">
            <a:spAutoFit/>
          </a:bodyPr>
          <a:lstStyle/>
          <a:p>
            <a:pPr>
              <a:spcAft>
                <a:spcPts val="600"/>
              </a:spcAft>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Sie halten nach Schädlingen Ausschau, messen Temperatur und Luftfeuchtigkeit,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ph-Wert</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und Salzgehalt des Bodens. </a:t>
            </a:r>
            <a:endParaRPr lang="de-DE" dirty="0"/>
          </a:p>
        </p:txBody>
      </p:sp>
      <p:pic>
        <p:nvPicPr>
          <p:cNvPr id="5" name="Grafik 4">
            <a:extLst>
              <a:ext uri="{FF2B5EF4-FFF2-40B4-BE49-F238E27FC236}">
                <a16:creationId xmlns:a16="http://schemas.microsoft.com/office/drawing/2014/main" id="{5C9F9B41-127F-9EFB-218A-A218E549CD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7575" y="3968750"/>
            <a:ext cx="3744913" cy="2498018"/>
          </a:xfrm>
          <a:prstGeom prst="rect">
            <a:avLst/>
          </a:prstGeom>
        </p:spPr>
      </p:pic>
    </p:spTree>
    <p:extLst>
      <p:ext uri="{BB962C8B-B14F-4D97-AF65-F5344CB8AC3E}">
        <p14:creationId xmlns:p14="http://schemas.microsoft.com/office/powerpoint/2010/main" val="804781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1ED9C-9814-2DAD-FD0E-21014099A4E8}"/>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D75FB71D-0CCD-C22F-29D6-DA376927937D}"/>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92D71261-5050-0B62-F079-B7A9D4F7C064}"/>
              </a:ext>
            </a:extLst>
          </p:cNvPr>
          <p:cNvSpPr txBox="1">
            <a:spLocks/>
          </p:cNvSpPr>
          <p:nvPr/>
        </p:nvSpPr>
        <p:spPr>
          <a:xfrm>
            <a:off x="407988" y="4436854"/>
            <a:ext cx="5688013" cy="1441449"/>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kern="100" dirty="0">
                <a:effectLst/>
                <a:latin typeface="Aptos" panose="020F0502020204030204" pitchFamily="34" charset="0"/>
                <a:ea typeface="Calibri" panose="020F0502020204030204" pitchFamily="34" charset="0"/>
                <a:cs typeface="Times New Roman" panose="02020603050405020304" pitchFamily="18" charset="0"/>
              </a:rPr>
              <a:t>Eine der Teilnehmenden ist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Samrotul</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a:t>
            </a:r>
            <a:r>
              <a:rPr lang="de-DE" sz="1800" kern="100" dirty="0" err="1">
                <a:effectLst/>
                <a:latin typeface="Aptos" panose="020F0502020204030204" pitchFamily="34" charset="0"/>
                <a:ea typeface="Calibri" panose="020F0502020204030204" pitchFamily="34" charset="0"/>
                <a:cs typeface="Times New Roman" panose="02020603050405020304" pitchFamily="18" charset="0"/>
              </a:rPr>
              <a:t>Puadah</a:t>
            </a:r>
            <a:r>
              <a:rPr lang="de-DE" sz="1800" kern="100" dirty="0">
                <a:effectLst/>
                <a:latin typeface="Aptos" panose="020F0502020204030204" pitchFamily="34" charset="0"/>
                <a:ea typeface="Calibri" panose="020F0502020204030204" pitchFamily="34" charset="0"/>
                <a:cs typeface="Times New Roman" panose="02020603050405020304" pitchFamily="18" charset="0"/>
              </a:rPr>
              <a:t>, 24. An einem Flipchart erläutert sie die Zahlenkolonnen, die sie zuvor auf einen großen Bogen Papier geschrieben hat. Die anderen folgen aufmerksam ihren Erklärungen.</a:t>
            </a:r>
          </a:p>
        </p:txBody>
      </p:sp>
      <p:pic>
        <p:nvPicPr>
          <p:cNvPr id="4" name="Grafik 3">
            <a:extLst>
              <a:ext uri="{FF2B5EF4-FFF2-40B4-BE49-F238E27FC236}">
                <a16:creationId xmlns:a16="http://schemas.microsoft.com/office/drawing/2014/main" id="{C2F07092-F3C2-F64C-884D-B870E2B171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987" y="366381"/>
            <a:ext cx="5832475" cy="3926219"/>
          </a:xfrm>
          <a:prstGeom prst="rect">
            <a:avLst/>
          </a:prstGeom>
        </p:spPr>
      </p:pic>
      <p:pic>
        <p:nvPicPr>
          <p:cNvPr id="7" name="Grafik 6">
            <a:extLst>
              <a:ext uri="{FF2B5EF4-FFF2-40B4-BE49-F238E27FC236}">
                <a16:creationId xmlns:a16="http://schemas.microsoft.com/office/drawing/2014/main" id="{1FC472D0-DD44-0577-5009-56BBC6AF969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4273"/>
          <a:stretch/>
        </p:blipFill>
        <p:spPr>
          <a:xfrm>
            <a:off x="6385124" y="1205345"/>
            <a:ext cx="5398889" cy="3087255"/>
          </a:xfrm>
          <a:prstGeom prst="rect">
            <a:avLst/>
          </a:prstGeom>
        </p:spPr>
      </p:pic>
      <p:pic>
        <p:nvPicPr>
          <p:cNvPr id="9" name="Grafik 8">
            <a:extLst>
              <a:ext uri="{FF2B5EF4-FFF2-40B4-BE49-F238E27FC236}">
                <a16:creationId xmlns:a16="http://schemas.microsoft.com/office/drawing/2014/main" id="{FA82B006-F1A4-FF91-E296-377779075D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5124" y="4436854"/>
            <a:ext cx="3077531" cy="2052845"/>
          </a:xfrm>
          <a:prstGeom prst="rect">
            <a:avLst/>
          </a:prstGeom>
        </p:spPr>
      </p:pic>
    </p:spTree>
    <p:extLst>
      <p:ext uri="{BB962C8B-B14F-4D97-AF65-F5344CB8AC3E}">
        <p14:creationId xmlns:p14="http://schemas.microsoft.com/office/powerpoint/2010/main" val="525796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EF620-06F9-31BE-D5C4-42ABF37C25FC}"/>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109ADD8C-4E6B-940D-569A-F7B873043E64}"/>
              </a:ext>
            </a:extLst>
          </p:cNvPr>
          <p:cNvSpPr>
            <a:spLocks noGrp="1"/>
          </p:cNvSpPr>
          <p:nvPr>
            <p:ph type="body" sz="quarter" idx="12"/>
          </p:nvPr>
        </p:nvSpPr>
        <p:spPr/>
        <p:txBody>
          <a:bodyPr/>
          <a:lstStyle/>
          <a:p>
            <a:endParaRPr lang="de-DE"/>
          </a:p>
        </p:txBody>
      </p:sp>
      <p:sp>
        <p:nvSpPr>
          <p:cNvPr id="3" name="Textplatzhalter 4">
            <a:extLst>
              <a:ext uri="{FF2B5EF4-FFF2-40B4-BE49-F238E27FC236}">
                <a16:creationId xmlns:a16="http://schemas.microsoft.com/office/drawing/2014/main" id="{F18DD40A-3FEB-18AB-F307-A6C8A1289093}"/>
              </a:ext>
            </a:extLst>
          </p:cNvPr>
          <p:cNvSpPr txBox="1">
            <a:spLocks/>
          </p:cNvSpPr>
          <p:nvPr/>
        </p:nvSpPr>
        <p:spPr>
          <a:xfrm>
            <a:off x="407989" y="392113"/>
            <a:ext cx="6394817" cy="2150340"/>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de-DE" sz="1800" dirty="0" err="1">
                <a:latin typeface="Aptos" panose="020F0502020204030204" pitchFamily="34" charset="0"/>
                <a:ea typeface="Calibri" panose="020F0502020204030204" pitchFamily="34" charset="0"/>
                <a:cs typeface="Times New Roman" panose="02020603050405020304" pitchFamily="18" charset="0"/>
              </a:rPr>
              <a:t>Samrotul</a:t>
            </a:r>
            <a:r>
              <a:rPr lang="de-DE" sz="1800" dirty="0">
                <a:latin typeface="Aptos" panose="020F0502020204030204" pitchFamily="34" charset="0"/>
                <a:ea typeface="Calibri" panose="020F0502020204030204" pitchFamily="34" charset="0"/>
                <a:cs typeface="Times New Roman" panose="02020603050405020304" pitchFamily="18" charset="0"/>
              </a:rPr>
              <a:t> </a:t>
            </a:r>
            <a:r>
              <a:rPr lang="de-DE" sz="1800" dirty="0" err="1">
                <a:latin typeface="Aptos" panose="020F0502020204030204" pitchFamily="34" charset="0"/>
                <a:ea typeface="Calibri" panose="020F0502020204030204" pitchFamily="34" charset="0"/>
                <a:cs typeface="Times New Roman" panose="02020603050405020304" pitchFamily="18" charset="0"/>
              </a:rPr>
              <a:t>Puadah</a:t>
            </a:r>
            <a:r>
              <a:rPr lang="de-DE" sz="1800" dirty="0">
                <a:latin typeface="Aptos" panose="020F0502020204030204" pitchFamily="34" charset="0"/>
                <a:ea typeface="Calibri" panose="020F0502020204030204" pitchFamily="34" charset="0"/>
                <a:cs typeface="Times New Roman" panose="02020603050405020304" pitchFamily="18" charset="0"/>
              </a:rPr>
              <a:t> lebt mit ihrer Familie in </a:t>
            </a:r>
            <a:r>
              <a:rPr lang="de-DE" sz="1800" dirty="0" err="1">
                <a:latin typeface="Aptos" panose="020F0502020204030204" pitchFamily="34" charset="0"/>
                <a:ea typeface="Calibri" panose="020F0502020204030204" pitchFamily="34" charset="0"/>
                <a:cs typeface="Times New Roman" panose="02020603050405020304" pitchFamily="18" charset="0"/>
              </a:rPr>
              <a:t>Bojong</a:t>
            </a:r>
            <a:r>
              <a:rPr lang="de-DE" sz="1800" dirty="0">
                <a:latin typeface="Aptos" panose="020F0502020204030204" pitchFamily="34" charset="0"/>
                <a:ea typeface="Calibri" panose="020F0502020204030204" pitchFamily="34" charset="0"/>
                <a:cs typeface="Times New Roman" panose="02020603050405020304" pitchFamily="18" charset="0"/>
              </a:rPr>
              <a:t>, einem von sieben Dörfern, die JAMTANI für das Projekt ausgewählt hat, weil sie durch den Klimawandel besonders gefährdet sind. </a:t>
            </a:r>
            <a:endParaRPr lang="de-DE" sz="1800" kern="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spcBef>
                <a:spcPts val="0"/>
              </a:spcBef>
              <a:spcAft>
                <a:spcPts val="600"/>
              </a:spcAft>
              <a:buNone/>
            </a:pPr>
            <a:r>
              <a:rPr lang="de-DE" sz="1800" dirty="0">
                <a:effectLst/>
                <a:latin typeface="Aptos" panose="020F0502020204030204" pitchFamily="34" charset="0"/>
                <a:ea typeface="Calibri" panose="020F0502020204030204" pitchFamily="34" charset="0"/>
                <a:cs typeface="Times New Roman" panose="02020603050405020304" pitchFamily="18" charset="0"/>
              </a:rPr>
              <a:t>85 Prozent der Menschen hier leben vom Reisanbau, so auch </a:t>
            </a:r>
            <a:r>
              <a:rPr lang="de-DE" sz="1800" dirty="0" err="1">
                <a:effectLst/>
                <a:latin typeface="Aptos" panose="020F0502020204030204" pitchFamily="34" charset="0"/>
                <a:ea typeface="Calibri" panose="020F0502020204030204" pitchFamily="34" charset="0"/>
                <a:cs typeface="Times New Roman" panose="02020603050405020304" pitchFamily="18" charset="0"/>
              </a:rPr>
              <a:t>Samrotuls</a:t>
            </a:r>
            <a:r>
              <a:rPr lang="de-DE" sz="1800" dirty="0">
                <a:effectLst/>
                <a:latin typeface="Aptos" panose="020F0502020204030204" pitchFamily="34" charset="0"/>
                <a:ea typeface="Calibri" panose="020F0502020204030204" pitchFamily="34" charset="0"/>
                <a:cs typeface="Times New Roman" panose="02020603050405020304" pitchFamily="18" charset="0"/>
              </a:rPr>
              <a:t> Vater Didi </a:t>
            </a:r>
            <a:r>
              <a:rPr lang="de-DE" sz="1800" dirty="0" err="1">
                <a:effectLst/>
                <a:latin typeface="Aptos" panose="020F0502020204030204" pitchFamily="34" charset="0"/>
                <a:ea typeface="Calibri" panose="020F0502020204030204" pitchFamily="34" charset="0"/>
                <a:cs typeface="Times New Roman" panose="02020603050405020304" pitchFamily="18" charset="0"/>
              </a:rPr>
              <a:t>Rohendi</a:t>
            </a:r>
            <a:r>
              <a:rPr lang="de-DE" sz="1800" dirty="0">
                <a:effectLst/>
                <a:latin typeface="Aptos" panose="020F0502020204030204" pitchFamily="34" charset="0"/>
                <a:ea typeface="Calibri" panose="020F0502020204030204" pitchFamily="34" charset="0"/>
                <a:cs typeface="Times New Roman" panose="02020603050405020304" pitchFamily="18" charset="0"/>
              </a:rPr>
              <a:t>, 58, der schon in </a:t>
            </a:r>
            <a:r>
              <a:rPr lang="de-DE" sz="1800" dirty="0" err="1">
                <a:effectLst/>
                <a:latin typeface="Aptos" panose="020F0502020204030204" pitchFamily="34" charset="0"/>
                <a:ea typeface="Calibri" panose="020F0502020204030204" pitchFamily="34" charset="0"/>
                <a:cs typeface="Times New Roman" panose="02020603050405020304" pitchFamily="18" charset="0"/>
              </a:rPr>
              <a:t>Bojong</a:t>
            </a:r>
            <a:r>
              <a:rPr lang="de-DE" sz="1800" dirty="0">
                <a:effectLst/>
                <a:latin typeface="Aptos" panose="020F0502020204030204" pitchFamily="34" charset="0"/>
                <a:ea typeface="Calibri" panose="020F0502020204030204" pitchFamily="34" charset="0"/>
                <a:cs typeface="Times New Roman" panose="02020603050405020304" pitchFamily="18" charset="0"/>
              </a:rPr>
              <a:t> geboren ist. „Früher konnten wir uns auf den pünktlichen Beginn von Regen- und Trockenzeit verlassen“, berichtet er. </a:t>
            </a: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Grafik 6">
            <a:extLst>
              <a:ext uri="{FF2B5EF4-FFF2-40B4-BE49-F238E27FC236}">
                <a16:creationId xmlns:a16="http://schemas.microsoft.com/office/drawing/2014/main" id="{6511BE69-820A-606E-9EC6-FDF13994065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556" r="21841"/>
          <a:stretch>
            <a:fillRect/>
          </a:stretch>
        </p:blipFill>
        <p:spPr>
          <a:xfrm>
            <a:off x="407989" y="2565401"/>
            <a:ext cx="2195511" cy="3240088"/>
          </a:xfrm>
          <a:prstGeom prst="rect">
            <a:avLst/>
          </a:prstGeom>
        </p:spPr>
      </p:pic>
      <p:sp>
        <p:nvSpPr>
          <p:cNvPr id="12" name="Textplatzhalter 4">
            <a:extLst>
              <a:ext uri="{FF2B5EF4-FFF2-40B4-BE49-F238E27FC236}">
                <a16:creationId xmlns:a16="http://schemas.microsoft.com/office/drawing/2014/main" id="{D3980375-8E02-31CD-337B-F0BD8356480A}"/>
              </a:ext>
            </a:extLst>
          </p:cNvPr>
          <p:cNvSpPr txBox="1">
            <a:spLocks/>
          </p:cNvSpPr>
          <p:nvPr/>
        </p:nvSpPr>
        <p:spPr>
          <a:xfrm>
            <a:off x="7019928" y="4086023"/>
            <a:ext cx="4774459" cy="1410421"/>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de-DE" sz="1800" dirty="0">
                <a:effectLst/>
                <a:latin typeface="Aptos" panose="020F0502020204030204" pitchFamily="34" charset="0"/>
                <a:ea typeface="Calibri" panose="020F0502020204030204" pitchFamily="34" charset="0"/>
                <a:cs typeface="Times New Roman" panose="02020603050405020304" pitchFamily="18" charset="0"/>
              </a:rPr>
              <a:t>„Inzwischen ist es für uns schwierig, noch ein Muster zu erkennen.“ Immer häufiger kommt es zu Dürren oder Überschwemmungen; 2021 verlor die Familie fast ihre komplette Ernte. Auch der Schädlingsbefall hat zugenommen. </a:t>
            </a:r>
            <a:endParaRPr lang="de-DE" sz="1200" dirty="0"/>
          </a:p>
        </p:txBody>
      </p:sp>
      <p:pic>
        <p:nvPicPr>
          <p:cNvPr id="5" name="Grafik 4">
            <a:extLst>
              <a:ext uri="{FF2B5EF4-FFF2-40B4-BE49-F238E27FC236}">
                <a16:creationId xmlns:a16="http://schemas.microsoft.com/office/drawing/2014/main" id="{9269F813-EE1D-5148-B02E-F9F19A8149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6066" y="368300"/>
            <a:ext cx="4774458" cy="3609237"/>
          </a:xfrm>
          <a:prstGeom prst="rect">
            <a:avLst/>
          </a:prstGeom>
        </p:spPr>
      </p:pic>
      <p:pic>
        <p:nvPicPr>
          <p:cNvPr id="8" name="Grafik 7">
            <a:extLst>
              <a:ext uri="{FF2B5EF4-FFF2-40B4-BE49-F238E27FC236}">
                <a16:creationId xmlns:a16="http://schemas.microsoft.com/office/drawing/2014/main" id="{20DDC3C9-D0DF-34C3-07CA-B3A234A802A0}"/>
              </a:ext>
            </a:extLst>
          </p:cNvPr>
          <p:cNvPicPr>
            <a:picLocks noChangeAspect="1"/>
          </p:cNvPicPr>
          <p:nvPr/>
        </p:nvPicPr>
        <p:blipFill>
          <a:blip r:embed="rId4" cstate="print">
            <a:extLst>
              <a:ext uri="{28A0092B-C50C-407E-A947-70E740481C1C}">
                <a14:useLocalDpi xmlns:a14="http://schemas.microsoft.com/office/drawing/2010/main" val="0"/>
              </a:ext>
            </a:extLst>
          </a:blip>
          <a:srcRect l="14012"/>
          <a:stretch>
            <a:fillRect/>
          </a:stretch>
        </p:blipFill>
        <p:spPr>
          <a:xfrm>
            <a:off x="2743200" y="2565401"/>
            <a:ext cx="4144964" cy="3240088"/>
          </a:xfrm>
          <a:prstGeom prst="rect">
            <a:avLst/>
          </a:prstGeom>
        </p:spPr>
      </p:pic>
    </p:spTree>
    <p:extLst>
      <p:ext uri="{BB962C8B-B14F-4D97-AF65-F5344CB8AC3E}">
        <p14:creationId xmlns:p14="http://schemas.microsoft.com/office/powerpoint/2010/main" val="160859679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1229</Words>
  <Application>Microsoft Office PowerPoint</Application>
  <PresentationFormat>Breitbild</PresentationFormat>
  <Paragraphs>75</Paragraphs>
  <Slides>20</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20</vt:i4>
      </vt:variant>
    </vt:vector>
  </HeadingPairs>
  <TitlesOfParts>
    <vt:vector size="25" baseType="lpstr">
      <vt:lpstr>Aptos</vt:lpstr>
      <vt:lpstr>Aptos Narrow</vt:lpstr>
      <vt:lpstr>Arial</vt:lpstr>
      <vt:lpstr>Calibri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Thomas Knödl</dc:creator>
  <cp:lastModifiedBy>Lichtblau, Thorsten</cp:lastModifiedBy>
  <cp:revision>181</cp:revision>
  <dcterms:created xsi:type="dcterms:W3CDTF">2026-06-29T08:10:30Z</dcterms:created>
  <dcterms:modified xsi:type="dcterms:W3CDTF">2026-08-25T13:55:15Z</dcterms:modified>
</cp:coreProperties>
</file>