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1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780" y="-42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5437B60-0553-4DD5-B62A-1E8FE2DB3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04" y="259351"/>
            <a:ext cx="8634771" cy="5545139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430041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Rechtsbeistand für die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„Unberührbaren“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56992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Indien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Dass </a:t>
            </a:r>
            <a:r>
              <a:rPr lang="de-DE" b="0" dirty="0" err="1"/>
              <a:t>Jenamma</a:t>
            </a:r>
            <a:r>
              <a:rPr lang="de-DE" b="0" dirty="0"/>
              <a:t> heute die Schulbank drückt, hat sie </a:t>
            </a:r>
            <a:r>
              <a:rPr lang="de-DE" b="0" dirty="0" err="1"/>
              <a:t>Manjula</a:t>
            </a:r>
            <a:r>
              <a:rPr lang="de-DE" b="0" dirty="0"/>
              <a:t> </a:t>
            </a:r>
            <a:r>
              <a:rPr lang="de-DE" b="0" dirty="0" err="1"/>
              <a:t>Julapalli</a:t>
            </a:r>
            <a:r>
              <a:rPr lang="de-DE" b="0" dirty="0"/>
              <a:t> von DBRC zu </a:t>
            </a:r>
            <a:r>
              <a:rPr lang="de-DE" b="0" dirty="0" err="1"/>
              <a:t>ver</a:t>
            </a:r>
            <a:r>
              <a:rPr lang="de-DE" b="0" dirty="0"/>
              <a:t>-danken. Sie konnte </a:t>
            </a:r>
            <a:r>
              <a:rPr lang="de-DE" b="0" dirty="0" err="1"/>
              <a:t>Kumari</a:t>
            </a:r>
            <a:r>
              <a:rPr lang="de-DE" b="0" dirty="0"/>
              <a:t> überzeugen, ihre Tochter wieder in die Schule zu schicken.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62FE1F9-1888-4B8B-8E8F-0B3E5461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7683"/>
            <a:ext cx="4243975" cy="26930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56DDD88-20AC-4D9B-9889-8FF7FB457E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515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93BC77C-2371-4B37-A4EF-2A75017D6B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408" y="260349"/>
            <a:ext cx="4249738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Nachmittags sitzt </a:t>
            </a:r>
            <a:r>
              <a:rPr lang="de-DE" b="0" dirty="0" err="1"/>
              <a:t>Jenamma</a:t>
            </a:r>
            <a:r>
              <a:rPr lang="de-DE" b="0" dirty="0"/>
              <a:t> hochkonzentriert über den Hausauf­gaben. „Ich möchte Ärztin wer­den“, sagt sie schüchtern, aber bestimmt. Und dann lächelt sie sogar.</a:t>
            </a:r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BDA0C75-AA62-4679-AE92-7FCE084C2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4643438" y="260351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088AF99-37E2-4FEB-9B36-30D8167053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49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Ebenso wie die </a:t>
            </a:r>
            <a:r>
              <a:rPr lang="de-DE" b="0" dirty="0" err="1"/>
              <a:t>Dalits</a:t>
            </a:r>
            <a:r>
              <a:rPr lang="de-DE" b="0" dirty="0"/>
              <a:t> leiden auch die </a:t>
            </a:r>
            <a:r>
              <a:rPr lang="de-DE" b="0" dirty="0" err="1"/>
              <a:t>Adivasis</a:t>
            </a:r>
            <a:r>
              <a:rPr lang="de-DE" b="0" dirty="0"/>
              <a:t>, die Ureinwohner Indiens, unter Aus- </a:t>
            </a:r>
            <a:r>
              <a:rPr lang="de-DE" b="0" dirty="0" err="1"/>
              <a:t>grenzung</a:t>
            </a:r>
            <a:r>
              <a:rPr lang="de-DE" b="0" dirty="0"/>
              <a:t>. Auch sie arbeiten oft als Müllsammler, so wie </a:t>
            </a:r>
            <a:r>
              <a:rPr lang="de-DE" b="0" dirty="0" err="1"/>
              <a:t>Durgarao</a:t>
            </a:r>
            <a:r>
              <a:rPr lang="de-DE" b="0" dirty="0"/>
              <a:t> </a:t>
            </a:r>
            <a:r>
              <a:rPr lang="de-DE" b="0" dirty="0" err="1"/>
              <a:t>Potluris</a:t>
            </a:r>
            <a:r>
              <a:rPr lang="de-DE" b="0" dirty="0"/>
              <a:t> Familie.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582DA49-FE3D-4D7B-A6BB-AD3B1376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38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Sie </a:t>
            </a:r>
            <a:r>
              <a:rPr lang="de-DE" b="0" dirty="0" smtClean="0"/>
              <a:t>verdient </a:t>
            </a:r>
            <a:r>
              <a:rPr lang="de-DE" b="0" dirty="0"/>
              <a:t>ihren Lebensunterhalt mit dem Sammeln von Metall und </a:t>
            </a:r>
            <a:r>
              <a:rPr lang="de-DE" b="0" dirty="0" smtClean="0"/>
              <a:t>wohnt, </a:t>
            </a:r>
            <a:r>
              <a:rPr lang="de-DE" b="0" dirty="0"/>
              <a:t>so wie 30 weitere Familien, am Rand der Müllhalde in einer provisorischen Unterkunft.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EEFFFE8-DB47-43F6-A755-663A5FB2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344" y="3105152"/>
            <a:ext cx="4249738" cy="27003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56D6245-2408-45C7-BE29-25C604DC4A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18" y="3105151"/>
            <a:ext cx="4249738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FA6F36A-4353-4CAE-B2F2-0D22DE81B6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344" y="258452"/>
            <a:ext cx="4249737" cy="27003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5E02098E-61C5-4962-9DBC-DAF0AEF39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59543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Bei der Arbeit weicht der fünfjährige Sohn seinem Vater nicht von der Seite. Und auch der Ältere ist dabei. Zur Schule kann er nicht, er muss seinen kleinen Bruder hüten.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9D0D2E1-240F-4557-A67B-5C8B5F3BB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76" y="270804"/>
            <a:ext cx="4243087" cy="26898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AB32C63-0351-4C6F-B468-51642281F8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76" y="3105151"/>
            <a:ext cx="4249737" cy="27107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43003C-2252-4ADA-A881-50762F6810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70804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„Diese Menschen brauchen dringend Unterstützung“, sagt Samuel Anil Kumar </a:t>
            </a:r>
            <a:r>
              <a:rPr lang="de-DE" b="0" dirty="0" err="1"/>
              <a:t>Chukka</a:t>
            </a:r>
            <a:r>
              <a:rPr lang="de-DE" b="0" dirty="0"/>
              <a:t> von DBRC. Denn sie wissen nicht, welche Sozialleistungen ihnen zustehen.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F06B610-844B-4D00-8349-30EB0C5DA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D7F9DEF-1AA1-40D3-BA54-8C6817A0C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159"/>
            <a:ext cx="4249737" cy="55453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Und so führt er </a:t>
            </a:r>
            <a:r>
              <a:rPr lang="de-DE" b="0" dirty="0" err="1"/>
              <a:t>Durgaraos</a:t>
            </a:r>
            <a:r>
              <a:rPr lang="de-DE" b="0" dirty="0"/>
              <a:t> Familie zum Amt, um sie zu registrieren. Anschließend muss ihre Kastenzugehörigkeit bestätigt werden: die Voraussetzung für staatliche Leistungen.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A70B183-4A7F-485F-9E98-CB69AC4F6B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473" y="260350"/>
            <a:ext cx="4239702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9B55480-C555-4E91-A2F5-BB0732E8BE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473" y="3105150"/>
            <a:ext cx="4239701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EE756D2-F342-4697-A86B-440064FFB5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2760"/>
            <a:ext cx="4239701" cy="55427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Danach nimmt Anil die Familie noch zur Beauftragten für Familie und Gesundheit mit. Er will erreichen, dass die Menschen auf der Müllkippe sauberes Trinkwasser erhalten.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7FE16A1-B3AF-451B-BEE1-A7F1241C0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Erfolg. Die Beamtin verspricht, einen Tankwagen für Trinkwasser zu organisieren. Gute Nachrichten, die </a:t>
            </a:r>
            <a:r>
              <a:rPr lang="de-DE" b="0" dirty="0" err="1"/>
              <a:t>Durgarao</a:t>
            </a:r>
            <a:r>
              <a:rPr lang="de-DE" b="0" dirty="0"/>
              <a:t> den anderen auf der Müllkippe nun mitbringen kann.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6AE3CA9-E700-411D-A71C-69C184E36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86423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Dalit</a:t>
            </a:r>
            <a:r>
              <a:rPr lang="de-DE" b="0" dirty="0"/>
              <a:t> </a:t>
            </a:r>
            <a:r>
              <a:rPr lang="de-DE" b="0" dirty="0" err="1"/>
              <a:t>Bahujan</a:t>
            </a:r>
            <a:r>
              <a:rPr lang="de-DE" b="0" dirty="0"/>
              <a:t> </a:t>
            </a:r>
            <a:r>
              <a:rPr lang="de-DE" b="0" dirty="0" err="1"/>
              <a:t>Resource</a:t>
            </a:r>
            <a:r>
              <a:rPr lang="de-DE" b="0" dirty="0"/>
              <a:t> </a:t>
            </a:r>
            <a:r>
              <a:rPr lang="de-DE" b="0" dirty="0" err="1"/>
              <a:t>Centre</a:t>
            </a:r>
            <a:r>
              <a:rPr lang="de-DE" b="0" dirty="0"/>
              <a:t> (DBRC) aus Indien.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Rechtsbeistand für die „Unberührbaren“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www.brot-fuer-die-welt.de/projekte/indien-unberuehrbare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Nicole Graaf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Christoph </a:t>
            </a:r>
            <a:r>
              <a:rPr lang="de-DE" altLang="de-DE" b="0" dirty="0" err="1">
                <a:cs typeface="Times New Roman" panose="02020603050405020304" pitchFamily="18" charset="0"/>
              </a:rPr>
              <a:t>Püschner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Indien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765" y="3573016"/>
            <a:ext cx="710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Indien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9" y="1274686"/>
            <a:ext cx="8649063" cy="4376737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74686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Indien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3.287.263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1.296,8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394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3,8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67,8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70,5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18,7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39,4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7.200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="" xmlns:a16="http://schemas.microsoft.com/office/drawing/2014/main" id="{F0F20412-DD83-454B-AC59-18593C1FD9EB}"/>
              </a:ext>
            </a:extLst>
          </p:cNvPr>
          <p:cNvSpPr/>
          <p:nvPr/>
        </p:nvSpPr>
        <p:spPr>
          <a:xfrm>
            <a:off x="5921400" y="2517565"/>
            <a:ext cx="521947" cy="744748"/>
          </a:xfrm>
          <a:custGeom>
            <a:avLst/>
            <a:gdLst>
              <a:gd name="connsiteX0" fmla="*/ 0 w 490538"/>
              <a:gd name="connsiteY0" fmla="*/ 307181 h 733425"/>
              <a:gd name="connsiteX1" fmla="*/ 57150 w 490538"/>
              <a:gd name="connsiteY1" fmla="*/ 290512 h 733425"/>
              <a:gd name="connsiteX2" fmla="*/ 47625 w 490538"/>
              <a:gd name="connsiteY2" fmla="*/ 264318 h 733425"/>
              <a:gd name="connsiteX3" fmla="*/ 26194 w 490538"/>
              <a:gd name="connsiteY3" fmla="*/ 247650 h 733425"/>
              <a:gd name="connsiteX4" fmla="*/ 16669 w 490538"/>
              <a:gd name="connsiteY4" fmla="*/ 216693 h 733425"/>
              <a:gd name="connsiteX5" fmla="*/ 33338 w 490538"/>
              <a:gd name="connsiteY5" fmla="*/ 190500 h 733425"/>
              <a:gd name="connsiteX6" fmla="*/ 71438 w 490538"/>
              <a:gd name="connsiteY6" fmla="*/ 190500 h 733425"/>
              <a:gd name="connsiteX7" fmla="*/ 92869 w 490538"/>
              <a:gd name="connsiteY7" fmla="*/ 154781 h 733425"/>
              <a:gd name="connsiteX8" fmla="*/ 107157 w 490538"/>
              <a:gd name="connsiteY8" fmla="*/ 116681 h 733425"/>
              <a:gd name="connsiteX9" fmla="*/ 119063 w 490538"/>
              <a:gd name="connsiteY9" fmla="*/ 85725 h 733425"/>
              <a:gd name="connsiteX10" fmla="*/ 95250 w 490538"/>
              <a:gd name="connsiteY10" fmla="*/ 69056 h 733425"/>
              <a:gd name="connsiteX11" fmla="*/ 78582 w 490538"/>
              <a:gd name="connsiteY11" fmla="*/ 42862 h 733425"/>
              <a:gd name="connsiteX12" fmla="*/ 78582 w 490538"/>
              <a:gd name="connsiteY12" fmla="*/ 9525 h 733425"/>
              <a:gd name="connsiteX13" fmla="*/ 114300 w 490538"/>
              <a:gd name="connsiteY13" fmla="*/ 9525 h 733425"/>
              <a:gd name="connsiteX14" fmla="*/ 154782 w 490538"/>
              <a:gd name="connsiteY14" fmla="*/ 0 h 733425"/>
              <a:gd name="connsiteX15" fmla="*/ 188119 w 490538"/>
              <a:gd name="connsiteY15" fmla="*/ 35718 h 733425"/>
              <a:gd name="connsiteX16" fmla="*/ 197644 w 490538"/>
              <a:gd name="connsiteY16" fmla="*/ 59531 h 733425"/>
              <a:gd name="connsiteX17" fmla="*/ 207169 w 490538"/>
              <a:gd name="connsiteY17" fmla="*/ 78581 h 733425"/>
              <a:gd name="connsiteX18" fmla="*/ 202407 w 490538"/>
              <a:gd name="connsiteY18" fmla="*/ 92868 h 733425"/>
              <a:gd name="connsiteX19" fmla="*/ 223838 w 490538"/>
              <a:gd name="connsiteY19" fmla="*/ 111918 h 733425"/>
              <a:gd name="connsiteX20" fmla="*/ 261938 w 490538"/>
              <a:gd name="connsiteY20" fmla="*/ 138112 h 733425"/>
              <a:gd name="connsiteX21" fmla="*/ 254794 w 490538"/>
              <a:gd name="connsiteY21" fmla="*/ 154781 h 733425"/>
              <a:gd name="connsiteX22" fmla="*/ 254794 w 490538"/>
              <a:gd name="connsiteY22" fmla="*/ 171450 h 733425"/>
              <a:gd name="connsiteX23" fmla="*/ 278607 w 490538"/>
              <a:gd name="connsiteY23" fmla="*/ 188118 h 733425"/>
              <a:gd name="connsiteX24" fmla="*/ 309563 w 490538"/>
              <a:gd name="connsiteY24" fmla="*/ 207168 h 733425"/>
              <a:gd name="connsiteX25" fmla="*/ 361950 w 490538"/>
              <a:gd name="connsiteY25" fmla="*/ 219075 h 733425"/>
              <a:gd name="connsiteX26" fmla="*/ 404813 w 490538"/>
              <a:gd name="connsiteY26" fmla="*/ 240506 h 733425"/>
              <a:gd name="connsiteX27" fmla="*/ 452438 w 490538"/>
              <a:gd name="connsiteY27" fmla="*/ 242887 h 733425"/>
              <a:gd name="connsiteX28" fmla="*/ 464344 w 490538"/>
              <a:gd name="connsiteY28" fmla="*/ 269081 h 733425"/>
              <a:gd name="connsiteX29" fmla="*/ 461963 w 490538"/>
              <a:gd name="connsiteY29" fmla="*/ 292893 h 733425"/>
              <a:gd name="connsiteX30" fmla="*/ 485775 w 490538"/>
              <a:gd name="connsiteY30" fmla="*/ 340518 h 733425"/>
              <a:gd name="connsiteX31" fmla="*/ 490538 w 490538"/>
              <a:gd name="connsiteY31" fmla="*/ 364331 h 733425"/>
              <a:gd name="connsiteX32" fmla="*/ 440532 w 490538"/>
              <a:gd name="connsiteY32" fmla="*/ 376237 h 733425"/>
              <a:gd name="connsiteX33" fmla="*/ 433388 w 490538"/>
              <a:gd name="connsiteY33" fmla="*/ 409575 h 733425"/>
              <a:gd name="connsiteX34" fmla="*/ 414338 w 490538"/>
              <a:gd name="connsiteY34" fmla="*/ 421481 h 733425"/>
              <a:gd name="connsiteX35" fmla="*/ 350044 w 490538"/>
              <a:gd name="connsiteY35" fmla="*/ 488156 h 733425"/>
              <a:gd name="connsiteX36" fmla="*/ 338138 w 490538"/>
              <a:gd name="connsiteY36" fmla="*/ 511968 h 733425"/>
              <a:gd name="connsiteX37" fmla="*/ 311944 w 490538"/>
              <a:gd name="connsiteY37" fmla="*/ 526256 h 733425"/>
              <a:gd name="connsiteX38" fmla="*/ 300038 w 490538"/>
              <a:gd name="connsiteY38" fmla="*/ 538162 h 733425"/>
              <a:gd name="connsiteX39" fmla="*/ 300038 w 490538"/>
              <a:gd name="connsiteY39" fmla="*/ 590550 h 733425"/>
              <a:gd name="connsiteX40" fmla="*/ 297657 w 490538"/>
              <a:gd name="connsiteY40" fmla="*/ 626268 h 733425"/>
              <a:gd name="connsiteX41" fmla="*/ 295275 w 490538"/>
              <a:gd name="connsiteY41" fmla="*/ 650081 h 733425"/>
              <a:gd name="connsiteX42" fmla="*/ 290513 w 490538"/>
              <a:gd name="connsiteY42" fmla="*/ 678656 h 733425"/>
              <a:gd name="connsiteX43" fmla="*/ 276225 w 490538"/>
              <a:gd name="connsiteY43" fmla="*/ 702468 h 733425"/>
              <a:gd name="connsiteX44" fmla="*/ 257175 w 490538"/>
              <a:gd name="connsiteY44" fmla="*/ 726281 h 733425"/>
              <a:gd name="connsiteX45" fmla="*/ 238125 w 490538"/>
              <a:gd name="connsiteY45" fmla="*/ 733425 h 733425"/>
              <a:gd name="connsiteX46" fmla="*/ 219075 w 490538"/>
              <a:gd name="connsiteY46" fmla="*/ 714375 h 733425"/>
              <a:gd name="connsiteX47" fmla="*/ 214313 w 490538"/>
              <a:gd name="connsiteY47" fmla="*/ 676275 h 733425"/>
              <a:gd name="connsiteX48" fmla="*/ 204788 w 490538"/>
              <a:gd name="connsiteY48" fmla="*/ 645318 h 733425"/>
              <a:gd name="connsiteX49" fmla="*/ 188119 w 490538"/>
              <a:gd name="connsiteY49" fmla="*/ 621506 h 733425"/>
              <a:gd name="connsiteX50" fmla="*/ 173832 w 490538"/>
              <a:gd name="connsiteY50" fmla="*/ 592931 h 733425"/>
              <a:gd name="connsiteX51" fmla="*/ 161925 w 490538"/>
              <a:gd name="connsiteY51" fmla="*/ 564356 h 733425"/>
              <a:gd name="connsiteX52" fmla="*/ 142875 w 490538"/>
              <a:gd name="connsiteY52" fmla="*/ 528637 h 733425"/>
              <a:gd name="connsiteX53" fmla="*/ 123825 w 490538"/>
              <a:gd name="connsiteY53" fmla="*/ 464343 h 733425"/>
              <a:gd name="connsiteX54" fmla="*/ 119063 w 490538"/>
              <a:gd name="connsiteY54" fmla="*/ 423862 h 733425"/>
              <a:gd name="connsiteX55" fmla="*/ 116682 w 490538"/>
              <a:gd name="connsiteY55" fmla="*/ 390525 h 733425"/>
              <a:gd name="connsiteX56" fmla="*/ 100013 w 490538"/>
              <a:gd name="connsiteY56" fmla="*/ 364331 h 733425"/>
              <a:gd name="connsiteX57" fmla="*/ 88107 w 490538"/>
              <a:gd name="connsiteY57" fmla="*/ 376237 h 733425"/>
              <a:gd name="connsiteX58" fmla="*/ 66675 w 490538"/>
              <a:gd name="connsiteY58" fmla="*/ 392906 h 733425"/>
              <a:gd name="connsiteX59" fmla="*/ 42863 w 490538"/>
              <a:gd name="connsiteY59" fmla="*/ 392906 h 733425"/>
              <a:gd name="connsiteX60" fmla="*/ 28575 w 490538"/>
              <a:gd name="connsiteY60" fmla="*/ 371475 h 733425"/>
              <a:gd name="connsiteX61" fmla="*/ 33338 w 490538"/>
              <a:gd name="connsiteY61" fmla="*/ 350043 h 733425"/>
              <a:gd name="connsiteX62" fmla="*/ 42863 w 490538"/>
              <a:gd name="connsiteY62" fmla="*/ 335756 h 733425"/>
              <a:gd name="connsiteX63" fmla="*/ 0 w 490538"/>
              <a:gd name="connsiteY63" fmla="*/ 307181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90538" h="733425">
                <a:moveTo>
                  <a:pt x="0" y="307181"/>
                </a:moveTo>
                <a:lnTo>
                  <a:pt x="57150" y="290512"/>
                </a:lnTo>
                <a:lnTo>
                  <a:pt x="47625" y="264318"/>
                </a:lnTo>
                <a:lnTo>
                  <a:pt x="26194" y="247650"/>
                </a:lnTo>
                <a:lnTo>
                  <a:pt x="16669" y="216693"/>
                </a:lnTo>
                <a:lnTo>
                  <a:pt x="33338" y="190500"/>
                </a:lnTo>
                <a:lnTo>
                  <a:pt x="71438" y="190500"/>
                </a:lnTo>
                <a:lnTo>
                  <a:pt x="92869" y="154781"/>
                </a:lnTo>
                <a:lnTo>
                  <a:pt x="107157" y="116681"/>
                </a:lnTo>
                <a:lnTo>
                  <a:pt x="119063" y="85725"/>
                </a:lnTo>
                <a:lnTo>
                  <a:pt x="95250" y="69056"/>
                </a:lnTo>
                <a:lnTo>
                  <a:pt x="78582" y="42862"/>
                </a:lnTo>
                <a:lnTo>
                  <a:pt x="78582" y="9525"/>
                </a:lnTo>
                <a:lnTo>
                  <a:pt x="114300" y="9525"/>
                </a:lnTo>
                <a:lnTo>
                  <a:pt x="154782" y="0"/>
                </a:lnTo>
                <a:lnTo>
                  <a:pt x="188119" y="35718"/>
                </a:lnTo>
                <a:lnTo>
                  <a:pt x="197644" y="59531"/>
                </a:lnTo>
                <a:lnTo>
                  <a:pt x="207169" y="78581"/>
                </a:lnTo>
                <a:lnTo>
                  <a:pt x="202407" y="92868"/>
                </a:lnTo>
                <a:lnTo>
                  <a:pt x="223838" y="111918"/>
                </a:lnTo>
                <a:lnTo>
                  <a:pt x="261938" y="138112"/>
                </a:lnTo>
                <a:lnTo>
                  <a:pt x="254794" y="154781"/>
                </a:lnTo>
                <a:lnTo>
                  <a:pt x="254794" y="171450"/>
                </a:lnTo>
                <a:lnTo>
                  <a:pt x="278607" y="188118"/>
                </a:lnTo>
                <a:lnTo>
                  <a:pt x="309563" y="207168"/>
                </a:lnTo>
                <a:lnTo>
                  <a:pt x="361950" y="219075"/>
                </a:lnTo>
                <a:lnTo>
                  <a:pt x="404813" y="240506"/>
                </a:lnTo>
                <a:lnTo>
                  <a:pt x="452438" y="242887"/>
                </a:lnTo>
                <a:lnTo>
                  <a:pt x="464344" y="269081"/>
                </a:lnTo>
                <a:lnTo>
                  <a:pt x="461963" y="292893"/>
                </a:lnTo>
                <a:lnTo>
                  <a:pt x="485775" y="340518"/>
                </a:lnTo>
                <a:lnTo>
                  <a:pt x="490538" y="364331"/>
                </a:lnTo>
                <a:lnTo>
                  <a:pt x="440532" y="376237"/>
                </a:lnTo>
                <a:lnTo>
                  <a:pt x="433388" y="409575"/>
                </a:lnTo>
                <a:lnTo>
                  <a:pt x="414338" y="421481"/>
                </a:lnTo>
                <a:lnTo>
                  <a:pt x="350044" y="488156"/>
                </a:lnTo>
                <a:lnTo>
                  <a:pt x="338138" y="511968"/>
                </a:lnTo>
                <a:lnTo>
                  <a:pt x="311944" y="526256"/>
                </a:lnTo>
                <a:lnTo>
                  <a:pt x="300038" y="538162"/>
                </a:lnTo>
                <a:lnTo>
                  <a:pt x="300038" y="590550"/>
                </a:lnTo>
                <a:lnTo>
                  <a:pt x="297657" y="626268"/>
                </a:lnTo>
                <a:lnTo>
                  <a:pt x="295275" y="650081"/>
                </a:lnTo>
                <a:lnTo>
                  <a:pt x="290513" y="678656"/>
                </a:lnTo>
                <a:lnTo>
                  <a:pt x="276225" y="702468"/>
                </a:lnTo>
                <a:lnTo>
                  <a:pt x="257175" y="726281"/>
                </a:lnTo>
                <a:lnTo>
                  <a:pt x="238125" y="733425"/>
                </a:lnTo>
                <a:lnTo>
                  <a:pt x="219075" y="714375"/>
                </a:lnTo>
                <a:lnTo>
                  <a:pt x="214313" y="676275"/>
                </a:lnTo>
                <a:lnTo>
                  <a:pt x="204788" y="645318"/>
                </a:lnTo>
                <a:lnTo>
                  <a:pt x="188119" y="621506"/>
                </a:lnTo>
                <a:lnTo>
                  <a:pt x="173832" y="592931"/>
                </a:lnTo>
                <a:lnTo>
                  <a:pt x="161925" y="564356"/>
                </a:lnTo>
                <a:lnTo>
                  <a:pt x="142875" y="528637"/>
                </a:lnTo>
                <a:lnTo>
                  <a:pt x="123825" y="464343"/>
                </a:lnTo>
                <a:lnTo>
                  <a:pt x="119063" y="423862"/>
                </a:lnTo>
                <a:lnTo>
                  <a:pt x="116682" y="390525"/>
                </a:lnTo>
                <a:lnTo>
                  <a:pt x="100013" y="364331"/>
                </a:lnTo>
                <a:lnTo>
                  <a:pt x="88107" y="376237"/>
                </a:lnTo>
                <a:lnTo>
                  <a:pt x="66675" y="392906"/>
                </a:lnTo>
                <a:lnTo>
                  <a:pt x="42863" y="392906"/>
                </a:lnTo>
                <a:lnTo>
                  <a:pt x="28575" y="371475"/>
                </a:lnTo>
                <a:lnTo>
                  <a:pt x="33338" y="350043"/>
                </a:lnTo>
                <a:lnTo>
                  <a:pt x="42863" y="335756"/>
                </a:lnTo>
                <a:lnTo>
                  <a:pt x="0" y="307181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176" y="3105150"/>
            <a:ext cx="0" cy="472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9B65AAAD-977F-4298-B09A-DF0218FA4C8D}"/>
              </a:ext>
            </a:extLst>
          </p:cNvPr>
          <p:cNvSpPr/>
          <p:nvPr/>
        </p:nvSpPr>
        <p:spPr>
          <a:xfrm>
            <a:off x="359024" y="1094350"/>
            <a:ext cx="8784976" cy="27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ABA0E63-7205-4544-A91C-845C39C1A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75" y="260350"/>
            <a:ext cx="863400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9794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26738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In der indischen Gesellschaft stehen die </a:t>
            </a:r>
            <a:r>
              <a:rPr lang="de-DE" b="0" spc="-10" dirty="0" err="1" smtClean="0"/>
              <a:t>Dalits</a:t>
            </a:r>
            <a:r>
              <a:rPr lang="de-DE" b="0" spc="-10" dirty="0" smtClean="0"/>
              <a:t>, die „Unberührbaren“, </a:t>
            </a:r>
            <a:r>
              <a:rPr lang="de-DE" b="0" spc="-10" dirty="0"/>
              <a:t>ganz unten. Sie </a:t>
            </a:r>
            <a:r>
              <a:rPr lang="de-DE" b="0" spc="-10" dirty="0" smtClean="0"/>
              <a:t>lei-den </a:t>
            </a:r>
            <a:r>
              <a:rPr lang="de-DE" b="0" spc="-10" dirty="0"/>
              <a:t>unter </a:t>
            </a:r>
            <a:r>
              <a:rPr lang="de-DE" b="0" spc="-10" dirty="0" smtClean="0"/>
              <a:t>großer Armut. </a:t>
            </a:r>
            <a:r>
              <a:rPr lang="de-DE" b="0" spc="-10" dirty="0"/>
              <a:t>Oft sammeln sie Müll, fegen die Straße oder reinigen Latrinen.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AC36F17-8D3A-47A4-9726-621DC4F3F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7" cy="55451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CC0FA8D-0ED0-47D8-A298-FF17B810CE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696A723-D2DC-4A81-A371-B33127C78A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44" y="3105150"/>
            <a:ext cx="4245519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33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</a:t>
            </a:r>
            <a:r>
              <a:rPr lang="de-DE" b="0" dirty="0" err="1"/>
              <a:t>Dalit</a:t>
            </a:r>
            <a:r>
              <a:rPr lang="de-DE" b="0" dirty="0"/>
              <a:t> </a:t>
            </a:r>
            <a:r>
              <a:rPr lang="de-DE" b="0" dirty="0" err="1"/>
              <a:t>Bahujan</a:t>
            </a:r>
            <a:r>
              <a:rPr lang="de-DE" b="0" dirty="0"/>
              <a:t> </a:t>
            </a:r>
            <a:r>
              <a:rPr lang="de-DE" b="0" dirty="0" err="1"/>
              <a:t>Resource</a:t>
            </a:r>
            <a:r>
              <a:rPr lang="de-DE" b="0" dirty="0"/>
              <a:t> </a:t>
            </a:r>
            <a:r>
              <a:rPr lang="de-DE" b="0" dirty="0" err="1"/>
              <a:t>Centre</a:t>
            </a:r>
            <a:r>
              <a:rPr lang="de-DE" b="0" dirty="0"/>
              <a:t> (DBRC) </a:t>
            </a:r>
            <a:r>
              <a:rPr lang="de-DE" b="0"/>
              <a:t>klärt sie </a:t>
            </a:r>
            <a:r>
              <a:rPr lang="de-DE" b="0" dirty="0"/>
              <a:t>über ihre Rechte auf, hilft </a:t>
            </a:r>
            <a:r>
              <a:rPr lang="de-DE" b="0"/>
              <a:t>ihnen </a:t>
            </a:r>
          </a:p>
          <a:p>
            <a:r>
              <a:rPr lang="de-DE" b="0"/>
              <a:t>sich </a:t>
            </a:r>
            <a:r>
              <a:rPr lang="de-DE" b="0" dirty="0"/>
              <a:t>zu organisieren und unterstützt sie bei der Beantragung staatlicher Leistungen.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8E217A0-925B-41BE-8FA0-3142FCAAD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260648"/>
            <a:ext cx="4249738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A74279C-333B-4C31-A16C-0C3671BA6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9200"/>
            <a:ext cx="4249737" cy="2694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BBACB76-202C-4B4D-862E-1850E1711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14000"/>
            <a:ext cx="4249737" cy="26944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Kumari</a:t>
            </a:r>
            <a:r>
              <a:rPr lang="de-DE" b="0" dirty="0"/>
              <a:t> </a:t>
            </a:r>
            <a:r>
              <a:rPr lang="de-DE" b="0" dirty="0" err="1"/>
              <a:t>Katari</a:t>
            </a:r>
            <a:r>
              <a:rPr lang="de-DE" b="0" dirty="0"/>
              <a:t> ist Straßenreinigerin. Täglich kommt sie mit ihrem Team in ein Mittel-klasseviertel der Stadt Guntur, um den Müll einzusammeln und die Wege zu reinigen.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916EBC0-8F40-44DD-AD4B-D1A4A6EC3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5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514F642-B1B6-417D-A4A8-741C29E33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51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9AF282E3-A312-49B6-A3B0-5DF97024DD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zusammengekehrten Abfälle hieven die drei mithilfe verstärkter Pappstücke in die Tonnen. Handschuhe tragen sie nicht und auch keine andere Schutzkleidung.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601ECE9-50AA-4757-B8B5-9F3CF1DC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A85868C-5CC9-403A-92AB-536A4CF3CA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6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935B990-0982-4528-87FF-9BA6959234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44" y="3105149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7D12634-EE67-4D1A-962E-0A93C8E2A4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44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Lohn reicht für </a:t>
            </a:r>
            <a:r>
              <a:rPr lang="de-DE" b="0" dirty="0" err="1"/>
              <a:t>Kumari</a:t>
            </a:r>
            <a:r>
              <a:rPr lang="de-DE" b="0" dirty="0"/>
              <a:t> und ihre Tochter gerade so zum Überleben. Zum Glück hat sie eine Bezugskarte, mit der sie Nahrungsmittel zu subventionierten Preisen erhält.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CA891DE-44DA-4213-8E52-E42FCE183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4387"/>
            <a:ext cx="4249738" cy="5541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78F6B76-5C4C-4740-A0BD-C9674B754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Dafür hat DBRC gesorgt. Und auch dafür, dass sie jetzt einen subventionierten Gasherd hat. Zuvor musste die Witwe vor dem Haus auf einer kleinen Feuerstelle kochen.</a:t>
            </a:r>
          </a:p>
          <a:p>
            <a:endParaRPr 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6284706-5150-44BC-AFE2-74B06FBED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8678"/>
            <a:ext cx="8642350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Kumari</a:t>
            </a:r>
            <a:r>
              <a:rPr lang="de-DE" b="0" dirty="0"/>
              <a:t> wollte, dass es ihre Tochter einmal besser hat. Doch als ihr Vater erkrankte, musste </a:t>
            </a:r>
            <a:r>
              <a:rPr lang="de-DE" b="0" dirty="0" err="1"/>
              <a:t>Jenamma</a:t>
            </a:r>
            <a:r>
              <a:rPr lang="de-DE" b="0" dirty="0"/>
              <a:t> die Schule verlassen, um ihn zu pflegen. Er verstarb 2014.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49A62CA-F867-4368-A9DB-6743F8703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BB472D4-CD2B-4185-8768-DD39E1E80A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8"/>
          <a:stretch/>
        </p:blipFill>
        <p:spPr>
          <a:xfrm>
            <a:off x="250825" y="259440"/>
            <a:ext cx="4249738" cy="55460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1048</cp:revision>
  <dcterms:created xsi:type="dcterms:W3CDTF">2005-03-02T11:53:12Z</dcterms:created>
  <dcterms:modified xsi:type="dcterms:W3CDTF">2019-05-07T09:04:37Z</dcterms:modified>
</cp:coreProperties>
</file>