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399" r:id="rId2"/>
    <p:sldId id="390" r:id="rId3"/>
    <p:sldId id="391" r:id="rId4"/>
    <p:sldId id="392" r:id="rId5"/>
    <p:sldId id="370" r:id="rId6"/>
    <p:sldId id="385" r:id="rId7"/>
    <p:sldId id="354" r:id="rId8"/>
    <p:sldId id="334" r:id="rId9"/>
    <p:sldId id="382" r:id="rId10"/>
    <p:sldId id="376" r:id="rId11"/>
    <p:sldId id="330" r:id="rId12"/>
    <p:sldId id="386" r:id="rId13"/>
    <p:sldId id="320" r:id="rId14"/>
    <p:sldId id="387" r:id="rId15"/>
    <p:sldId id="360" r:id="rId16"/>
    <p:sldId id="384" r:id="rId17"/>
    <p:sldId id="326" r:id="rId18"/>
    <p:sldId id="317" r:id="rId19"/>
    <p:sldId id="396" r:id="rId20"/>
    <p:sldId id="397" r:id="rId21"/>
    <p:sldId id="375" r:id="rId22"/>
    <p:sldId id="403" r:id="rId23"/>
  </p:sldIdLst>
  <p:sldSz cx="9144000" cy="6858000" type="screen4x3"/>
  <p:notesSz cx="6743700" cy="9893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orient="horz" pos="3634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  <p15:guide id="5" orient="horz" pos="1865" userDrawn="1">
          <p15:clr>
            <a:srgbClr val="A4A3A4"/>
          </p15:clr>
        </p15:guide>
        <p15:guide id="6" orient="horz" pos="1956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pos="158">
          <p15:clr>
            <a:srgbClr val="A4A3A4"/>
          </p15:clr>
        </p15:guide>
        <p15:guide id="9" pos="2835">
          <p15:clr>
            <a:srgbClr val="A4A3A4"/>
          </p15:clr>
        </p15:guide>
        <p15:guide id="10" pos="5602">
          <p15:clr>
            <a:srgbClr val="A4A3A4"/>
          </p15:clr>
        </p15:guide>
        <p15:guide id="11" pos="2925">
          <p15:clr>
            <a:srgbClr val="A4A3A4"/>
          </p15:clr>
        </p15:guide>
        <p15:guide id="13" pos="1474" userDrawn="1">
          <p15:clr>
            <a:srgbClr val="A4A3A4"/>
          </p15:clr>
        </p15:guide>
        <p15:guide id="14" pos="4195" userDrawn="1">
          <p15:clr>
            <a:srgbClr val="A4A3A4"/>
          </p15:clr>
        </p15:guide>
        <p15:guide id="15" pos="4286">
          <p15:clr>
            <a:srgbClr val="A4A3A4"/>
          </p15:clr>
        </p15:guide>
        <p15:guide id="16" pos="156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6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B482"/>
    <a:srgbClr val="E65D00"/>
    <a:srgbClr val="FFA365"/>
    <a:srgbClr val="FF6600"/>
    <a:srgbClr val="539D49"/>
    <a:srgbClr val="705500"/>
    <a:srgbClr val="FFDF79"/>
    <a:srgbClr val="A2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9827" autoAdjust="0"/>
  </p:normalViewPr>
  <p:slideViewPr>
    <p:cSldViewPr showGuides="1">
      <p:cViewPr>
        <p:scale>
          <a:sx n="122" d="100"/>
          <a:sy n="122" d="100"/>
        </p:scale>
        <p:origin x="-1308" y="-42"/>
      </p:cViewPr>
      <p:guideLst>
        <p:guide orient="horz" pos="164"/>
        <p:guide orient="horz" pos="4156"/>
        <p:guide orient="horz" pos="3634"/>
        <p:guide orient="horz" pos="3770"/>
        <p:guide orient="horz" pos="1865"/>
        <p:guide orient="horz" pos="1956"/>
        <p:guide orient="horz" pos="799"/>
        <p:guide pos="158"/>
        <p:guide pos="2835"/>
        <p:guide pos="5602"/>
        <p:guide pos="2925"/>
        <p:guide pos="1474"/>
        <p:guide pos="4195"/>
        <p:guide pos="4286"/>
        <p:guide pos="1565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notesViewPr>
    <p:cSldViewPr showGuides="1">
      <p:cViewPr>
        <p:scale>
          <a:sx n="100" d="100"/>
          <a:sy n="100" d="100"/>
        </p:scale>
        <p:origin x="-816" y="2658"/>
      </p:cViewPr>
      <p:guideLst>
        <p:guide orient="horz" pos="3116"/>
        <p:guide pos="21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6.xml"/><Relationship Id="rId3" Type="http://schemas.openxmlformats.org/officeDocument/2006/relationships/slide" Target="slides/slide5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20.xml"/><Relationship Id="rId2" Type="http://schemas.openxmlformats.org/officeDocument/2006/relationships/slide" Target="slides/slide4.xml"/><Relationship Id="rId16" Type="http://schemas.openxmlformats.org/officeDocument/2006/relationships/slide" Target="slides/slide19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8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="" xmlns:a16="http://schemas.microsoft.com/office/drawing/2014/main" id="{4CC3D845-EF86-4C9A-BD85-32CB766E4C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FDA7750E-38CF-4077-84BD-22925A30A3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>
            <a:extLst>
              <a:ext uri="{FF2B5EF4-FFF2-40B4-BE49-F238E27FC236}">
                <a16:creationId xmlns="" xmlns:a16="http://schemas.microsoft.com/office/drawing/2014/main" id="{0BE0912C-60B1-4308-9B00-720758848B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>
            <a:extLst>
              <a:ext uri="{FF2B5EF4-FFF2-40B4-BE49-F238E27FC236}">
                <a16:creationId xmlns="" xmlns:a16="http://schemas.microsoft.com/office/drawing/2014/main" id="{0802C87B-326C-4C7A-B0D1-D52A514D4B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A6D9E-D31A-4851-8D01-DF10BBD9B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6657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03E5F736-49B1-4418-A4FA-A46286EEDB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02B74E07-249F-4446-81ED-EE7DDA0FA9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E38B0320-37B9-46ED-9F39-757236D5C3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="" xmlns:a16="http://schemas.microsoft.com/office/drawing/2014/main" id="{C6265994-1232-4392-8F8F-FD75460C85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9000"/>
            <a:ext cx="494665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="" xmlns:a16="http://schemas.microsoft.com/office/drawing/2014/main" id="{8B9B6185-461A-4A5C-A34E-1F64286F45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5" name="Rectangle 7">
            <a:extLst>
              <a:ext uri="{FF2B5EF4-FFF2-40B4-BE49-F238E27FC236}">
                <a16:creationId xmlns="" xmlns:a16="http://schemas.microsoft.com/office/drawing/2014/main" id="{7907591E-E0CC-4BE3-9BDA-F2261D330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2638A6-1EDF-4CCF-B4E6-95CC5BB043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0369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="" xmlns:a16="http://schemas.microsoft.com/office/drawing/2014/main" id="{C6935749-A5EA-44F2-9CB8-423EBFE322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322B0E-7B42-433D-95F1-0937F90D9369}" type="slidenum">
              <a:rPr lang="de-DE" altLang="de-DE" b="0"/>
              <a:pPr algn="r" eaLnBrk="1" hangingPunct="1">
                <a:spcBef>
                  <a:spcPct val="0"/>
                </a:spcBef>
              </a:pPr>
              <a:t>1</a:t>
            </a:fld>
            <a:endParaRPr lang="de-DE" altLang="de-DE" b="0"/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56B0950F-BC95-4EF6-BE32-BC416CF88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718685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="" xmlns:a16="http://schemas.microsoft.com/office/drawing/2014/main" id="{906ED01B-87F1-4A52-9A1F-1CD4B09A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30765-89C2-4FA1-88A9-3597FB39DFAC}" type="slidenum">
              <a:rPr lang="de-DE" altLang="de-DE" b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b="0"/>
          </a:p>
        </p:txBody>
      </p:sp>
      <p:sp>
        <p:nvSpPr>
          <p:cNvPr id="24579" name="Rectangle 2">
            <a:extLst>
              <a:ext uri="{FF2B5EF4-FFF2-40B4-BE49-F238E27FC236}">
                <a16:creationId xmlns="" xmlns:a16="http://schemas.microsoft.com/office/drawing/2014/main" id="{308BAD14-5EC4-45E8-B03C-5DB271934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96B59967-14BB-4CF0-8188-70A9CAC79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CC027-F2D7-4864-8333-E415182ADDDE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71E2A17A-F251-428A-8E01-DC27A8B15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1F67A599-DF77-41DC-814E-8FE9E0DC8C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8AE4C-110A-4E2A-B208-6E6DC188CEF1}" type="slidenum">
              <a:rPr lang="de-DE" altLang="de-DE" b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 b="0"/>
          </a:p>
        </p:txBody>
      </p:sp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A2C7F0D3-9A0F-487E-83B7-E8910251E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="" xmlns:a16="http://schemas.microsoft.com/office/drawing/2014/main" id="{72AC67A0-15A6-4332-81B3-95D5A21A9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9D306-F210-4195-92E0-A641373E5990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ED0521C1-DA55-40DD-A0CC-A7B2D88B3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31103478-32D6-4EEC-B4D4-7278C9F88B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4F9914-CE89-423D-B632-EAB157707780}" type="slidenum">
              <a:rPr lang="de-DE" altLang="de-DE" b="0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 b="0"/>
          </a:p>
        </p:txBody>
      </p:sp>
      <p:sp>
        <p:nvSpPr>
          <p:cNvPr id="32771" name="Rectangle 2">
            <a:extLst>
              <a:ext uri="{FF2B5EF4-FFF2-40B4-BE49-F238E27FC236}">
                <a16:creationId xmlns="" xmlns:a16="http://schemas.microsoft.com/office/drawing/2014/main" id="{7A842701-57D5-435D-A4B3-1EC4EC6E6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="" xmlns:a16="http://schemas.microsoft.com/office/drawing/2014/main" id="{2B3B3A90-66AB-475E-94FB-80F7A4AAF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B50E25-5EBB-46F3-8598-3647E0FA592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B94F9AA5-813D-4758-9E40-8002B3389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C8402461-159E-43F7-BC45-0707B234E7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F767C3-B299-4C9C-918C-76CB1477210A}" type="slidenum">
              <a:rPr lang="de-DE" altLang="de-DE" b="0"/>
              <a:pPr algn="r" eaLnBrk="1" hangingPunct="1">
                <a:spcBef>
                  <a:spcPct val="0"/>
                </a:spcBef>
              </a:pPr>
              <a:t>16</a:t>
            </a:fld>
            <a:endParaRPr lang="de-DE" altLang="de-DE" b="0"/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966A1D2A-FCBA-428F-957D-548726293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5F280F6C-9844-402E-905D-D36F2B0E9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367029-761B-4418-A9C2-C056096BBCED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6078D980-EC0E-494E-A867-F83FC79CA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8367DD8D-9DEC-41CC-B045-730A8DAD9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FC0DB-D455-4B25-8206-B06A07CED197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2D85010-BF0F-4E47-900A-62574DE4B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="" xmlns:a16="http://schemas.microsoft.com/office/drawing/2014/main" id="{CCE04AF7-D753-4492-92AF-4DEBED493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99EB3-AC6E-449C-BBD2-53C664AA671C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5F46737F-B3B3-4ECE-815E-62A778856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FA28E605-55A7-49B3-84BD-2DBC6635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E26E0-9711-40FA-8197-23929F1DE16F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ACF1FB75-CF14-4D37-A663-4ED9D4C49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45CD3F72-CF36-4E7D-B582-9B7BD8DCC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B5CF3-B177-46D5-AB86-F6AD38DBF40E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="" xmlns:a16="http://schemas.microsoft.com/office/drawing/2014/main" id="{0E29B0C6-A0E4-4C6D-9335-154774E0B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BF0FDEE1-5A4D-495A-9E00-709442856F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083E32-22C9-42B2-B5F3-10E4914F2C29}" type="slidenum">
              <a:rPr lang="de-DE" altLang="de-DE" b="0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 b="0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AD6AD776-B9A4-4761-A95F-9099650A4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DAEF0A01-66B7-4583-8452-04ED4844FE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FDCC7D-2B29-4F8D-8005-0C7AC09872C6}" type="slidenum">
              <a:rPr lang="de-DE" altLang="de-DE" b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 b="0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1625A260-594D-4586-99B6-1EFD484E2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56319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DBFA9B67-4A04-4501-8144-1E55875F2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43BB6-BACE-4C9A-8C77-16360DF67F98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D9454BE4-E445-442D-AB11-E1C5C0D6A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="" xmlns:a16="http://schemas.microsoft.com/office/drawing/2014/main" id="{7DFCBC79-1B6E-4123-9D70-D5C21791A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E4DC2-1CA3-4F83-A174-4BC2CBACF136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="" xmlns:a16="http://schemas.microsoft.com/office/drawing/2014/main" id="{385E89A8-33AD-40D7-9142-4EEBADDD5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CAA63289-5939-401E-9228-377C3BFE1E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80F9B-618A-4CBE-935E-FA0257C2E9CC}" type="slidenum">
              <a:rPr lang="de-DE" altLang="de-DE" b="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b="0"/>
          </a:p>
        </p:txBody>
      </p:sp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8DB367D0-2FC5-4782-A677-48F296D63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="" xmlns:a16="http://schemas.microsoft.com/office/drawing/2014/main" id="{1FF6B577-AAAE-4669-804E-FDD0304BEC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F1B71-D348-446A-B31D-5A8E127B25EF}" type="slidenum">
              <a:rPr lang="de-DE" altLang="de-DE" b="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b="0"/>
          </a:p>
        </p:txBody>
      </p:sp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14789FF-CD5A-43CD-A48E-28A46CC5D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="" xmlns:a16="http://schemas.microsoft.com/office/drawing/2014/main" id="{9696C2AC-089D-4C02-88C7-7421C8624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C569C4-09B3-463A-8969-8F02DECC69E5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43CB8FEB-9102-4C1E-9BA3-DA3D4DFA3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="" xmlns:a16="http://schemas.microsoft.com/office/drawing/2014/main" id="{08665DED-A358-480B-9ED4-239A81AC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80A0B6-2742-41B4-A37F-0D1A4B850B8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="" xmlns:a16="http://schemas.microsoft.com/office/drawing/2014/main" id="{84F418DC-F44E-4038-A8D5-E15B95B66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="" xmlns:a16="http://schemas.microsoft.com/office/drawing/2014/main" id="{97008B0B-3115-451C-958F-EBB69B8F0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343EF9-8E4C-41A9-AF14-BEEEAE66FA41}" type="slidenum">
              <a:rPr lang="de-DE" altLang="de-DE" b="0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b="0"/>
          </a:p>
        </p:txBody>
      </p:sp>
      <p:sp>
        <p:nvSpPr>
          <p:cNvPr id="22531" name="Rectangle 2">
            <a:extLst>
              <a:ext uri="{FF2B5EF4-FFF2-40B4-BE49-F238E27FC236}">
                <a16:creationId xmlns="" xmlns:a16="http://schemas.microsoft.com/office/drawing/2014/main" id="{66B8B838-5D0E-4740-BDB3-8F16CDD9A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BfdW_Marke_RGB_für bildschirm">
            <a:extLst>
              <a:ext uri="{FF2B5EF4-FFF2-40B4-BE49-F238E27FC236}">
                <a16:creationId xmlns="" xmlns:a16="http://schemas.microsoft.com/office/drawing/2014/main" id="{03D52FF8-0B14-422B-9130-3977A5A111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8219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0AD8CF5B-ABAE-43A0-9F62-3D1DC2C552DE}"/>
              </a:ext>
            </a:extLst>
          </p:cNvPr>
          <p:cNvSpPr/>
          <p:nvPr/>
        </p:nvSpPr>
        <p:spPr>
          <a:xfrm>
            <a:off x="7019925" y="0"/>
            <a:ext cx="2124075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800"/>
          </a:p>
        </p:txBody>
      </p:sp>
      <p:sp>
        <p:nvSpPr>
          <p:cNvPr id="1027" name="Rectangle 20">
            <a:extLst>
              <a:ext uri="{FF2B5EF4-FFF2-40B4-BE49-F238E27FC236}">
                <a16:creationId xmlns="" xmlns:a16="http://schemas.microsoft.com/office/drawing/2014/main" id="{E3BD60A5-657C-4F43-A0DF-F84EEBB7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8" name="Rectangle 22">
            <a:extLst>
              <a:ext uri="{FF2B5EF4-FFF2-40B4-BE49-F238E27FC236}">
                <a16:creationId xmlns="" xmlns:a16="http://schemas.microsoft.com/office/drawing/2014/main" id="{153917A1-E5CB-49F7-9A48-56E91D59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9" name="Rectangle 24">
            <a:extLst>
              <a:ext uri="{FF2B5EF4-FFF2-40B4-BE49-F238E27FC236}">
                <a16:creationId xmlns="" xmlns:a16="http://schemas.microsoft.com/office/drawing/2014/main" id="{44EE0C67-DDC1-4A38-A28C-7A9BFA93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0" name="Rectangle 26">
            <a:extLst>
              <a:ext uri="{FF2B5EF4-FFF2-40B4-BE49-F238E27FC236}">
                <a16:creationId xmlns="" xmlns:a16="http://schemas.microsoft.com/office/drawing/2014/main" id="{20528F0D-9C3B-4A00-8640-B93F8CD8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7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1" name="Rectangle 28">
            <a:extLst>
              <a:ext uri="{FF2B5EF4-FFF2-40B4-BE49-F238E27FC236}">
                <a16:creationId xmlns="" xmlns:a16="http://schemas.microsoft.com/office/drawing/2014/main" id="{10683064-09D9-4AD9-BA28-7ED4C33B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2" name="Rectangle 35">
            <a:extLst>
              <a:ext uri="{FF2B5EF4-FFF2-40B4-BE49-F238E27FC236}">
                <a16:creationId xmlns="" xmlns:a16="http://schemas.microsoft.com/office/drawing/2014/main" id="{E5E2C703-4092-43F8-ABA0-4407163E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3" name="Rechteck 13">
            <a:extLst>
              <a:ext uri="{FF2B5EF4-FFF2-40B4-BE49-F238E27FC236}">
                <a16:creationId xmlns="" xmlns:a16="http://schemas.microsoft.com/office/drawing/2014/main" id="{59517E04-3398-457D-974B-A73C7BAFF8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6429375"/>
            <a:ext cx="2286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endParaRPr lang="de-DE" altLang="de-DE" sz="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de-DE" altLang="de-DE" sz="800" dirty="0">
                <a:solidFill>
                  <a:srgbClr val="000000"/>
                </a:solidFill>
              </a:rPr>
              <a:t>Seite </a:t>
            </a:r>
            <a:fld id="{8C88BE97-91FA-4FE4-A726-834C6A20CD32}" type="slidenum">
              <a:rPr lang="de-DE" altLang="de-DE" sz="800" smtClean="0">
                <a:solidFill>
                  <a:srgbClr val="000000"/>
                </a:solidFill>
              </a:rPr>
              <a:pPr eaLnBrk="1" hangingPunct="1">
                <a:defRPr/>
              </a:pPr>
              <a:t>‹Nr.›</a:t>
            </a:fld>
            <a:r>
              <a:rPr lang="de-DE" altLang="de-DE" sz="800" dirty="0">
                <a:solidFill>
                  <a:srgbClr val="000000"/>
                </a:solidFill>
              </a:rPr>
              <a:t>/22</a:t>
            </a:r>
          </a:p>
        </p:txBody>
      </p:sp>
      <p:sp>
        <p:nvSpPr>
          <p:cNvPr id="1034" name="Picture 11" descr="BfdW_Marke_RGB_für bildschirm">
            <a:extLst>
              <a:ext uri="{FF2B5EF4-FFF2-40B4-BE49-F238E27FC236}">
                <a16:creationId xmlns="" xmlns:a16="http://schemas.microsoft.com/office/drawing/2014/main" id="{5A615001-3DE5-4661-A3B7-21C021F972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EBFC57AF-B6C6-471C-8EEB-B90B6696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8642351" cy="5545139"/>
          </a:xfrm>
          <a:prstGeom prst="rect">
            <a:avLst/>
          </a:prstGeom>
        </p:spPr>
      </p:pic>
      <p:sp>
        <p:nvSpPr>
          <p:cNvPr id="5122" name="Picture 12" descr="titel_17575_fs_126">
            <a:extLst>
              <a:ext uri="{FF2B5EF4-FFF2-40B4-BE49-F238E27FC236}">
                <a16:creationId xmlns="" xmlns:a16="http://schemas.microsoft.com/office/drawing/2014/main" id="{F3A43F2C-7CDA-4D9A-8812-F855D2511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5125" name="Rectangle 4">
            <a:extLst>
              <a:ext uri="{FF2B5EF4-FFF2-40B4-BE49-F238E27FC236}">
                <a16:creationId xmlns="" xmlns:a16="http://schemas.microsoft.com/office/drawing/2014/main" id="{6714DDA5-8E36-434D-8D16-1BA27184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62" y="4564992"/>
            <a:ext cx="42116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500" dirty="0">
                <a:solidFill>
                  <a:schemeClr val="bg1"/>
                </a:solidFill>
              </a:rPr>
              <a:t>Raus aus der Sklaverei</a:t>
            </a:r>
          </a:p>
        </p:txBody>
      </p:sp>
      <p:sp>
        <p:nvSpPr>
          <p:cNvPr id="5126" name="Rectangle 36">
            <a:extLst>
              <a:ext uri="{FF2B5EF4-FFF2-40B4-BE49-F238E27FC236}">
                <a16:creationId xmlns="" xmlns:a16="http://schemas.microsoft.com/office/drawing/2014/main" id="{E1650829-22B8-4CCC-B7F6-F123C90B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614" y="3925487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  <a:cs typeface="Tahoma" panose="020B0604030504040204" pitchFamily="34" charset="0"/>
              </a:rPr>
              <a:t>Indien</a:t>
            </a:r>
          </a:p>
        </p:txBody>
      </p:sp>
    </p:spTree>
    <p:extLst>
      <p:ext uri="{BB962C8B-B14F-4D97-AF65-F5344CB8AC3E}">
        <p14:creationId xmlns:p14="http://schemas.microsoft.com/office/powerpoint/2010/main" val="1407589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2">
            <a:extLst>
              <a:ext uri="{FF2B5EF4-FFF2-40B4-BE49-F238E27FC236}">
                <a16:creationId xmlns="" xmlns:a16="http://schemas.microsoft.com/office/drawing/2014/main" id="{59770505-421E-4721-9015-B8C229393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8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de-DE" altLang="de-DE"/>
          </a:p>
        </p:txBody>
      </p:sp>
      <p:sp>
        <p:nvSpPr>
          <p:cNvPr id="23555" name="Rechteck 2">
            <a:extLst>
              <a:ext uri="{FF2B5EF4-FFF2-40B4-BE49-F238E27FC236}">
                <a16:creationId xmlns="" xmlns:a16="http://schemas.microsoft.com/office/drawing/2014/main" id="{7F031F48-9108-4A7F-8807-888B04C0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5255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Hier wurden sie medizinisch untersucht, eingekleidet und frisiert. Nun gilt für alle ein strukturierter Tagesablauf mit Unterricht, Sozial­klas­­sen, Freizeit und Kulturprogramm.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8ACEEC2-43E4-405A-9B43-0BBFB8442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4249738" cy="55080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D97DC93A-00B3-4821-9F97-29D7AF2CC6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59792"/>
            <a:ext cx="4249737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2">
            <a:extLst>
              <a:ext uri="{FF2B5EF4-FFF2-40B4-BE49-F238E27FC236}">
                <a16:creationId xmlns="" xmlns:a16="http://schemas.microsoft.com/office/drawing/2014/main" id="{076406E1-1816-48CA-B3D8-319EB85C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735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Im </a:t>
            </a:r>
            <a:r>
              <a:rPr lang="de-DE" b="0" dirty="0"/>
              <a:t>Gesprächskreis </a:t>
            </a:r>
            <a:r>
              <a:rPr lang="de-DE" b="0" dirty="0" smtClean="0"/>
              <a:t>sitzt Karim neben Heimvater </a:t>
            </a:r>
            <a:r>
              <a:rPr lang="de-DE" b="0" dirty="0" err="1"/>
              <a:t>Ranbir</a:t>
            </a:r>
            <a:r>
              <a:rPr lang="de-DE" b="0" dirty="0"/>
              <a:t> Singh. „Ich habe Heimweh“, gesteht er zaghaft. Und Angst, dass seine Eltern ins Gefängnis kommen.</a:t>
            </a:r>
          </a:p>
        </p:txBody>
      </p:sp>
      <p:sp>
        <p:nvSpPr>
          <p:cNvPr id="25603" name="Picture 19" descr="11_priester_20131016_edi29_uta">
            <a:extLst>
              <a:ext uri="{FF2B5EF4-FFF2-40B4-BE49-F238E27FC236}">
                <a16:creationId xmlns="" xmlns:a16="http://schemas.microsoft.com/office/drawing/2014/main" id="{5804DD5F-CEA1-4DB1-A93D-9650BDA78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76488" y="-21848763"/>
            <a:ext cx="1920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491DBF01-A37A-4282-8737-E1CC71531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06" y="258439"/>
            <a:ext cx="8633569" cy="27022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E2EB14B-5008-4A9D-AD50-AA9590B9F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06" y="3108324"/>
            <a:ext cx="4249738" cy="26606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8F6EE03A-5731-4744-95F5-7364BEA1E3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1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14" y="3105150"/>
            <a:ext cx="4250349" cy="26638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>
            <a:extLst>
              <a:ext uri="{FF2B5EF4-FFF2-40B4-BE49-F238E27FC236}">
                <a16:creationId xmlns="" xmlns:a16="http://schemas.microsoft.com/office/drawing/2014/main" id="{A5BDAA95-D498-4E11-ADE1-A5463DFF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8414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Seine Schwester sollte bald heiraten, doch die Aussteuer ist teuer. Karim sah sich in der Pflicht zu helfen: „Wir Männer müssen doch das Geld verdienen.“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474A47F-9845-47C5-872B-8A72A3D9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8642350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EFAC6606-F8C7-40A7-9011-CF1ECB94C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29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„Die meisten Kinder landen in Delhi aufgrund falscher Versprechungen, großer Hoffnungen, schöner Träume“, erklärt </a:t>
            </a:r>
            <a:r>
              <a:rPr lang="de-DE" b="0" dirty="0" err="1"/>
              <a:t>Dhananjay</a:t>
            </a:r>
            <a:r>
              <a:rPr lang="de-DE" b="0" dirty="0"/>
              <a:t> </a:t>
            </a:r>
            <a:r>
              <a:rPr lang="de-DE" b="0" dirty="0" err="1"/>
              <a:t>Tingal</a:t>
            </a:r>
            <a:r>
              <a:rPr lang="de-DE" b="0" dirty="0"/>
              <a:t>, Geschäftsführer von BBA.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0154EBBD-3FAA-4FD8-995A-C86C9DB6F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0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2">
            <a:extLst>
              <a:ext uri="{FF2B5EF4-FFF2-40B4-BE49-F238E27FC236}">
                <a16:creationId xmlns="" xmlns:a16="http://schemas.microsoft.com/office/drawing/2014/main" id="{563068AD-B9AE-4A21-A546-CEEABB73C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9507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 smtClean="0"/>
              <a:t>Am </a:t>
            </a:r>
            <a:r>
              <a:rPr lang="de-DE" b="0" dirty="0"/>
              <a:t>Nachmittag steht Kultur auf dem Programm. </a:t>
            </a:r>
            <a:r>
              <a:rPr lang="de-DE" b="0" dirty="0" err="1"/>
              <a:t>Manraj</a:t>
            </a:r>
            <a:r>
              <a:rPr lang="de-DE" b="0" dirty="0"/>
              <a:t> trommelt. Er lebt seit einem Monat im </a:t>
            </a:r>
            <a:r>
              <a:rPr lang="de-DE" b="0" dirty="0" err="1"/>
              <a:t>Mukti</a:t>
            </a:r>
            <a:r>
              <a:rPr lang="de-DE" b="0" dirty="0"/>
              <a:t> </a:t>
            </a:r>
            <a:r>
              <a:rPr lang="de-DE" b="0" dirty="0" err="1"/>
              <a:t>Ashram</a:t>
            </a:r>
            <a:r>
              <a:rPr lang="de-DE" b="0" dirty="0"/>
              <a:t> und hat schon viele Jungs kommen und gehen sehen.</a:t>
            </a:r>
          </a:p>
          <a:p>
            <a:pPr eaLnBrk="1" hangingPunct="1">
              <a:lnSpc>
                <a:spcPct val="110000"/>
              </a:lnSpc>
            </a:pP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21F4B28-7D52-4DC0-9B64-1D7F40E43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17" y="3105150"/>
            <a:ext cx="4255046" cy="26638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31DC5C72-7584-44BD-BF3C-2F065450C3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550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B552578F-A43A-4792-9C00-41B4771911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2">
            <a:extLst>
              <a:ext uri="{FF2B5EF4-FFF2-40B4-BE49-F238E27FC236}">
                <a16:creationId xmlns="" xmlns:a16="http://schemas.microsoft.com/office/drawing/2014/main" id="{43746ECF-1C0C-4199-B1E4-0C80990D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6335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„Ich habe vier Geschwister“, erzählt </a:t>
            </a:r>
            <a:r>
              <a:rPr lang="de-DE" b="0" dirty="0" err="1"/>
              <a:t>Manraj</a:t>
            </a:r>
            <a:r>
              <a:rPr lang="de-DE" b="0" dirty="0"/>
              <a:t>. Keines hat die Schule </a:t>
            </a:r>
            <a:r>
              <a:rPr lang="de-DE" b="0" dirty="0" smtClean="0"/>
              <a:t>abgeschlossen. Die </a:t>
            </a:r>
            <a:r>
              <a:rPr lang="de-DE" b="0" dirty="0"/>
              <a:t>Großen arbeiten als Tagelöhner, die kleine Schwester geht noch zur Grundschule.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1E2DB53-4F44-476F-9E3C-B4677554C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8642350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">
            <a:extLst>
              <a:ext uri="{FF2B5EF4-FFF2-40B4-BE49-F238E27FC236}">
                <a16:creationId xmlns="" xmlns:a16="http://schemas.microsoft.com/office/drawing/2014/main" id="{738A6DB2-221D-4865-8F92-895EBEA5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535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Mitarbeiter von BBA befreiten ihn aus einem Betrieb, der Fassungen für Lampen produzierte. Für sein Tagessoll von 960 Stück musste er 15 bis 18 Stunden arbeiten.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1820AAE-2584-45C2-8375-3EADE92D4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07" y="260350"/>
            <a:ext cx="8636367" cy="55086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2">
            <a:extLst>
              <a:ext uri="{FF2B5EF4-FFF2-40B4-BE49-F238E27FC236}">
                <a16:creationId xmlns="" xmlns:a16="http://schemas.microsoft.com/office/drawing/2014/main" id="{7B767736-A299-4A8A-84AA-EF12120D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2014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Im </a:t>
            </a:r>
            <a:r>
              <a:rPr lang="de-DE" b="0" dirty="0" err="1"/>
              <a:t>Mukti</a:t>
            </a:r>
            <a:r>
              <a:rPr lang="de-DE" b="0" dirty="0"/>
              <a:t> </a:t>
            </a:r>
            <a:r>
              <a:rPr lang="de-DE" b="0" dirty="0" err="1"/>
              <a:t>Ashram</a:t>
            </a:r>
            <a:r>
              <a:rPr lang="de-DE" b="0" dirty="0"/>
              <a:t> hat er zum ersten Mal ausreichend zu essen. </a:t>
            </a:r>
            <a:r>
              <a:rPr lang="de-DE" b="0" dirty="0" smtClean="0"/>
              <a:t>„Und ich </a:t>
            </a:r>
            <a:r>
              <a:rPr lang="de-DE" b="0" dirty="0"/>
              <a:t>bekomme Liebe und Zuwendung“, sagt der Junge. „Am liebsten würde ich hierbleiben.“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1AF1FF81-312B-4992-8F73-14B09ABF9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85" y="267043"/>
            <a:ext cx="4258362" cy="26936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A990C6D-4ABF-43B7-A567-633A2C3819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49"/>
            <a:ext cx="4248422" cy="26607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A27E59F9-F627-4628-9A9B-90D1BDEA2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7043"/>
            <a:ext cx="4249737" cy="55019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2">
            <a:extLst>
              <a:ext uri="{FF2B5EF4-FFF2-40B4-BE49-F238E27FC236}">
                <a16:creationId xmlns="" xmlns:a16="http://schemas.microsoft.com/office/drawing/2014/main" id="{08D3FDCF-A01A-48E3-98E1-673F5399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374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Im </a:t>
            </a:r>
            <a:r>
              <a:rPr lang="de-DE" b="0" dirty="0"/>
              <a:t>Büro von </a:t>
            </a:r>
            <a:r>
              <a:rPr lang="de-DE" b="0" dirty="0" err="1"/>
              <a:t>Alpana</a:t>
            </a:r>
            <a:r>
              <a:rPr lang="de-DE" b="0" dirty="0"/>
              <a:t> </a:t>
            </a:r>
            <a:r>
              <a:rPr lang="de-DE" b="0" dirty="0" err="1"/>
              <a:t>Rawat</a:t>
            </a:r>
            <a:r>
              <a:rPr lang="de-DE" b="0" dirty="0"/>
              <a:t> </a:t>
            </a:r>
            <a:r>
              <a:rPr lang="de-DE" b="0" dirty="0" smtClean="0"/>
              <a:t>sitzt Karims Vater. Die Sozialarbeiterin liest </a:t>
            </a:r>
            <a:r>
              <a:rPr lang="de-DE" b="0" dirty="0"/>
              <a:t>ihm die </a:t>
            </a:r>
            <a:r>
              <a:rPr lang="de-DE" b="0" dirty="0" smtClean="0"/>
              <a:t>Kinderschutzprinzipien </a:t>
            </a:r>
            <a:r>
              <a:rPr lang="de-DE" b="0" dirty="0"/>
              <a:t>vor. Der Vater </a:t>
            </a:r>
            <a:r>
              <a:rPr lang="de-DE" b="0" dirty="0" smtClean="0"/>
              <a:t>verspricht, sie zukünftig zu respektieren.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97C5FE5-E23F-4B12-8C85-A4F6CB2B81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32655"/>
            <a:ext cx="8642350" cy="543631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2">
            <a:extLst>
              <a:ext uri="{FF2B5EF4-FFF2-40B4-BE49-F238E27FC236}">
                <a16:creationId xmlns="" xmlns:a16="http://schemas.microsoft.com/office/drawing/2014/main" id="{7C5C16A1-1E2E-4742-828D-EEE823CB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76944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Karim steht eine Entschädigung </a:t>
            </a:r>
            <a:r>
              <a:rPr lang="de-DE" b="0" dirty="0" smtClean="0"/>
              <a:t>von 1.400 </a:t>
            </a:r>
            <a:r>
              <a:rPr lang="de-DE" b="0" dirty="0"/>
              <a:t>Euro zu. Das Geld soll ihm helfen, die Schule </a:t>
            </a:r>
            <a:r>
              <a:rPr lang="de-DE" b="0" dirty="0" smtClean="0"/>
              <a:t>abzuschließen</a:t>
            </a:r>
            <a:r>
              <a:rPr lang="de-DE" b="0" dirty="0"/>
              <a:t> </a:t>
            </a:r>
            <a:r>
              <a:rPr lang="de-DE" b="0" dirty="0" smtClean="0"/>
              <a:t>und eine Ausbildung zu absolvieren.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7EBF8CF-F4CB-48EC-9557-FDF4D9284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736" y="266536"/>
            <a:ext cx="4237440" cy="26941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11A5915E-A8BA-4719-899B-B6E7933D3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105150"/>
            <a:ext cx="4249043" cy="26638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8F21F8A-3EFE-4BF5-8BBA-44EFBDCBA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736" y="3105150"/>
            <a:ext cx="4237440" cy="26638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0D2014B-53D1-451E-91BF-D4F6958C1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6536"/>
            <a:ext cx="4249738" cy="26941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6">
            <a:extLst>
              <a:ext uri="{FF2B5EF4-FFF2-40B4-BE49-F238E27FC236}">
                <a16:creationId xmlns="" xmlns:a16="http://schemas.microsoft.com/office/drawing/2014/main" id="{7CD3E717-62F9-4B48-984E-AFFDEBF9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7675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cs typeface="Tahoma" panose="020B0604030504040204" pitchFamily="34" charset="0"/>
              </a:rPr>
              <a:t>Indien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="" xmlns:a16="http://schemas.microsoft.com/office/drawing/2014/main" id="{98E24775-7B55-4D25-A15B-096EC9E47AD4}"/>
              </a:ext>
            </a:extLst>
          </p:cNvPr>
          <p:cNvSpPr/>
          <p:nvPr/>
        </p:nvSpPr>
        <p:spPr>
          <a:xfrm>
            <a:off x="5116513" y="3319463"/>
            <a:ext cx="196850" cy="244475"/>
          </a:xfrm>
          <a:custGeom>
            <a:avLst/>
            <a:gdLst>
              <a:gd name="connsiteX0" fmla="*/ 4763 w 195263"/>
              <a:gd name="connsiteY0" fmla="*/ 7143 h 245268"/>
              <a:gd name="connsiteX1" fmla="*/ 64294 w 195263"/>
              <a:gd name="connsiteY1" fmla="*/ 0 h 245268"/>
              <a:gd name="connsiteX2" fmla="*/ 88107 w 195263"/>
              <a:gd name="connsiteY2" fmla="*/ 11906 h 245268"/>
              <a:gd name="connsiteX3" fmla="*/ 109538 w 195263"/>
              <a:gd name="connsiteY3" fmla="*/ 23812 h 245268"/>
              <a:gd name="connsiteX4" fmla="*/ 138113 w 195263"/>
              <a:gd name="connsiteY4" fmla="*/ 26193 h 245268"/>
              <a:gd name="connsiteX5" fmla="*/ 166688 w 195263"/>
              <a:gd name="connsiteY5" fmla="*/ 7143 h 245268"/>
              <a:gd name="connsiteX6" fmla="*/ 195263 w 195263"/>
              <a:gd name="connsiteY6" fmla="*/ 14287 h 245268"/>
              <a:gd name="connsiteX7" fmla="*/ 173832 w 195263"/>
              <a:gd name="connsiteY7" fmla="*/ 47625 h 245268"/>
              <a:gd name="connsiteX8" fmla="*/ 176213 w 195263"/>
              <a:gd name="connsiteY8" fmla="*/ 138112 h 245268"/>
              <a:gd name="connsiteX9" fmla="*/ 188119 w 195263"/>
              <a:gd name="connsiteY9" fmla="*/ 161925 h 245268"/>
              <a:gd name="connsiteX10" fmla="*/ 166688 w 195263"/>
              <a:gd name="connsiteY10" fmla="*/ 183356 h 245268"/>
              <a:gd name="connsiteX11" fmla="*/ 147638 w 195263"/>
              <a:gd name="connsiteY11" fmla="*/ 209550 h 245268"/>
              <a:gd name="connsiteX12" fmla="*/ 133350 w 195263"/>
              <a:gd name="connsiteY12" fmla="*/ 245268 h 245268"/>
              <a:gd name="connsiteX13" fmla="*/ 88107 w 195263"/>
              <a:gd name="connsiteY13" fmla="*/ 209550 h 245268"/>
              <a:gd name="connsiteX14" fmla="*/ 92869 w 195263"/>
              <a:gd name="connsiteY14" fmla="*/ 200025 h 245268"/>
              <a:gd name="connsiteX15" fmla="*/ 0 w 195263"/>
              <a:gd name="connsiteY15" fmla="*/ 147637 h 245268"/>
              <a:gd name="connsiteX16" fmla="*/ 11907 w 195263"/>
              <a:gd name="connsiteY16" fmla="*/ 121443 h 245268"/>
              <a:gd name="connsiteX17" fmla="*/ 9525 w 195263"/>
              <a:gd name="connsiteY17" fmla="*/ 107156 h 245268"/>
              <a:gd name="connsiteX18" fmla="*/ 21432 w 195263"/>
              <a:gd name="connsiteY18" fmla="*/ 88106 h 245268"/>
              <a:gd name="connsiteX19" fmla="*/ 30957 w 195263"/>
              <a:gd name="connsiteY19" fmla="*/ 64293 h 245268"/>
              <a:gd name="connsiteX20" fmla="*/ 4763 w 195263"/>
              <a:gd name="connsiteY20" fmla="*/ 7143 h 2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263" h="245268">
                <a:moveTo>
                  <a:pt x="4763" y="7143"/>
                </a:moveTo>
                <a:lnTo>
                  <a:pt x="64294" y="0"/>
                </a:lnTo>
                <a:lnTo>
                  <a:pt x="88107" y="11906"/>
                </a:lnTo>
                <a:lnTo>
                  <a:pt x="109538" y="23812"/>
                </a:lnTo>
                <a:lnTo>
                  <a:pt x="138113" y="26193"/>
                </a:lnTo>
                <a:lnTo>
                  <a:pt x="166688" y="7143"/>
                </a:lnTo>
                <a:lnTo>
                  <a:pt x="195263" y="14287"/>
                </a:lnTo>
                <a:lnTo>
                  <a:pt x="173832" y="47625"/>
                </a:lnTo>
                <a:cubicBezTo>
                  <a:pt x="174626" y="77787"/>
                  <a:pt x="175419" y="107950"/>
                  <a:pt x="176213" y="138112"/>
                </a:cubicBezTo>
                <a:lnTo>
                  <a:pt x="188119" y="161925"/>
                </a:lnTo>
                <a:lnTo>
                  <a:pt x="166688" y="183356"/>
                </a:lnTo>
                <a:lnTo>
                  <a:pt x="147638" y="209550"/>
                </a:lnTo>
                <a:lnTo>
                  <a:pt x="133350" y="245268"/>
                </a:lnTo>
                <a:lnTo>
                  <a:pt x="88107" y="209550"/>
                </a:lnTo>
                <a:lnTo>
                  <a:pt x="92869" y="200025"/>
                </a:lnTo>
                <a:lnTo>
                  <a:pt x="0" y="147637"/>
                </a:lnTo>
                <a:lnTo>
                  <a:pt x="11907" y="121443"/>
                </a:lnTo>
                <a:lnTo>
                  <a:pt x="9525" y="107156"/>
                </a:lnTo>
                <a:lnTo>
                  <a:pt x="21432" y="88106"/>
                </a:lnTo>
                <a:lnTo>
                  <a:pt x="30957" y="64293"/>
                </a:lnTo>
                <a:lnTo>
                  <a:pt x="4763" y="7143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7172" name="Grafik 4">
            <a:extLst>
              <a:ext uri="{FF2B5EF4-FFF2-40B4-BE49-F238E27FC236}">
                <a16:creationId xmlns="" xmlns:a16="http://schemas.microsoft.com/office/drawing/2014/main" id="{D9D5F1AA-86AE-42CF-83ED-49322CFC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270000"/>
            <a:ext cx="8624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3877CC5-4267-4E04-A2BB-B9440A10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270000"/>
            <a:ext cx="86248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6">
            <a:extLst>
              <a:ext uri="{FF2B5EF4-FFF2-40B4-BE49-F238E27FC236}">
                <a16:creationId xmlns="" xmlns:a16="http://schemas.microsoft.com/office/drawing/2014/main" id="{968171E0-AAA3-4E81-88E4-256F29F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71588"/>
            <a:ext cx="86423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	Indien	Deutschland</a:t>
            </a:r>
          </a:p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Fläche in km²</a:t>
            </a:r>
            <a:r>
              <a:rPr lang="de-DE" altLang="de-DE" sz="1200" b="0" dirty="0"/>
              <a:t>	3.287.263	357.121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 in Millionen </a:t>
            </a:r>
            <a:r>
              <a:rPr lang="de-DE" altLang="de-DE" sz="1200" b="0" dirty="0"/>
              <a:t>	1.266,9	80,7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Bevölkerungsdichte in Einwohner/km²	</a:t>
            </a:r>
            <a:r>
              <a:rPr lang="de-DE" altLang="de-DE" sz="1200" b="0" dirty="0"/>
              <a:t>385	226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Säuglingssterblichkeit in %	</a:t>
            </a:r>
            <a:r>
              <a:rPr lang="de-DE" altLang="de-DE" sz="1200" b="0" dirty="0"/>
              <a:t>4,1	0,3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Lebenserwartung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67	78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70	83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Analphabetenrate in % 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18,7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39,4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Bruttoinlandsprodukt in Dollar/Kopf</a:t>
            </a:r>
            <a:r>
              <a:rPr lang="de-DE" altLang="de-DE" sz="1200" b="0" dirty="0"/>
              <a:t>	6.700	48.200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 </a:t>
            </a:r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Quelle: CIA World </a:t>
            </a:r>
            <a:r>
              <a:rPr lang="de-DE" altLang="de-DE" sz="800" b="0" dirty="0" err="1"/>
              <a:t>Factbook</a:t>
            </a:r>
            <a:r>
              <a:rPr lang="de-DE" altLang="de-DE" sz="800" b="0" dirty="0"/>
              <a:t> (2017)</a:t>
            </a:r>
            <a:r>
              <a:rPr lang="de-DE" altLang="de-DE" sz="800" dirty="0"/>
              <a:t> 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="" xmlns:a16="http://schemas.microsoft.com/office/drawing/2014/main" id="{97CA38C9-918C-4D13-AB5F-4BF3291D5B7C}"/>
              </a:ext>
            </a:extLst>
          </p:cNvPr>
          <p:cNvGrpSpPr>
            <a:grpSpLocks/>
          </p:cNvGrpSpPr>
          <p:nvPr/>
        </p:nvGrpSpPr>
        <p:grpSpPr>
          <a:xfrm>
            <a:off x="5928040" y="2490970"/>
            <a:ext cx="673684" cy="760286"/>
            <a:chOff x="5939057" y="2491422"/>
            <a:chExt cx="636036" cy="731044"/>
          </a:xfrm>
        </p:grpSpPr>
        <p:sp>
          <p:nvSpPr>
            <p:cNvPr id="2" name="Freihandform: Form 1">
              <a:extLst>
                <a:ext uri="{FF2B5EF4-FFF2-40B4-BE49-F238E27FC236}">
                  <a16:creationId xmlns="" xmlns:a16="http://schemas.microsoft.com/office/drawing/2014/main" id="{652D1BF3-B127-4E76-9E7F-6F4FDB2BECB0}"/>
                </a:ext>
              </a:extLst>
            </p:cNvPr>
            <p:cNvSpPr/>
            <p:nvPr/>
          </p:nvSpPr>
          <p:spPr>
            <a:xfrm>
              <a:off x="5939057" y="2491422"/>
              <a:ext cx="495300" cy="731044"/>
            </a:xfrm>
            <a:custGeom>
              <a:avLst/>
              <a:gdLst>
                <a:gd name="connsiteX0" fmla="*/ 161925 w 495300"/>
                <a:gd name="connsiteY0" fmla="*/ 0 h 731044"/>
                <a:gd name="connsiteX1" fmla="*/ 100013 w 495300"/>
                <a:gd name="connsiteY1" fmla="*/ 19050 h 731044"/>
                <a:gd name="connsiteX2" fmla="*/ 88107 w 495300"/>
                <a:gd name="connsiteY2" fmla="*/ 23812 h 731044"/>
                <a:gd name="connsiteX3" fmla="*/ 102394 w 495300"/>
                <a:gd name="connsiteY3" fmla="*/ 57150 h 731044"/>
                <a:gd name="connsiteX4" fmla="*/ 130969 w 495300"/>
                <a:gd name="connsiteY4" fmla="*/ 83344 h 731044"/>
                <a:gd name="connsiteX5" fmla="*/ 119063 w 495300"/>
                <a:gd name="connsiteY5" fmla="*/ 116681 h 731044"/>
                <a:gd name="connsiteX6" fmla="*/ 107157 w 495300"/>
                <a:gd name="connsiteY6" fmla="*/ 140494 h 731044"/>
                <a:gd name="connsiteX7" fmla="*/ 100013 w 495300"/>
                <a:gd name="connsiteY7" fmla="*/ 169069 h 731044"/>
                <a:gd name="connsiteX8" fmla="*/ 71438 w 495300"/>
                <a:gd name="connsiteY8" fmla="*/ 188119 h 731044"/>
                <a:gd name="connsiteX9" fmla="*/ 59532 w 495300"/>
                <a:gd name="connsiteY9" fmla="*/ 204787 h 731044"/>
                <a:gd name="connsiteX10" fmla="*/ 30957 w 495300"/>
                <a:gd name="connsiteY10" fmla="*/ 202406 h 731044"/>
                <a:gd name="connsiteX11" fmla="*/ 23813 w 495300"/>
                <a:gd name="connsiteY11" fmla="*/ 230981 h 731044"/>
                <a:gd name="connsiteX12" fmla="*/ 54769 w 495300"/>
                <a:gd name="connsiteY12" fmla="*/ 264319 h 731044"/>
                <a:gd name="connsiteX13" fmla="*/ 73819 w 495300"/>
                <a:gd name="connsiteY13" fmla="*/ 290512 h 731044"/>
                <a:gd name="connsiteX14" fmla="*/ 54769 w 495300"/>
                <a:gd name="connsiteY14" fmla="*/ 302419 h 731044"/>
                <a:gd name="connsiteX15" fmla="*/ 30957 w 495300"/>
                <a:gd name="connsiteY15" fmla="*/ 295275 h 731044"/>
                <a:gd name="connsiteX16" fmla="*/ 7144 w 495300"/>
                <a:gd name="connsiteY16" fmla="*/ 302419 h 731044"/>
                <a:gd name="connsiteX17" fmla="*/ 0 w 495300"/>
                <a:gd name="connsiteY17" fmla="*/ 311944 h 731044"/>
                <a:gd name="connsiteX18" fmla="*/ 26194 w 495300"/>
                <a:gd name="connsiteY18" fmla="*/ 333375 h 731044"/>
                <a:gd name="connsiteX19" fmla="*/ 64294 w 495300"/>
                <a:gd name="connsiteY19" fmla="*/ 388144 h 731044"/>
                <a:gd name="connsiteX20" fmla="*/ 85725 w 495300"/>
                <a:gd name="connsiteY20" fmla="*/ 395287 h 731044"/>
                <a:gd name="connsiteX21" fmla="*/ 107157 w 495300"/>
                <a:gd name="connsiteY21" fmla="*/ 364331 h 731044"/>
                <a:gd name="connsiteX22" fmla="*/ 121444 w 495300"/>
                <a:gd name="connsiteY22" fmla="*/ 388144 h 731044"/>
                <a:gd name="connsiteX23" fmla="*/ 121444 w 495300"/>
                <a:gd name="connsiteY23" fmla="*/ 404812 h 731044"/>
                <a:gd name="connsiteX24" fmla="*/ 130969 w 495300"/>
                <a:gd name="connsiteY24" fmla="*/ 450056 h 731044"/>
                <a:gd name="connsiteX25" fmla="*/ 133350 w 495300"/>
                <a:gd name="connsiteY25" fmla="*/ 485775 h 731044"/>
                <a:gd name="connsiteX26" fmla="*/ 150019 w 495300"/>
                <a:gd name="connsiteY26" fmla="*/ 521494 h 731044"/>
                <a:gd name="connsiteX27" fmla="*/ 169069 w 495300"/>
                <a:gd name="connsiteY27" fmla="*/ 571500 h 731044"/>
                <a:gd name="connsiteX28" fmla="*/ 185738 w 495300"/>
                <a:gd name="connsiteY28" fmla="*/ 609600 h 731044"/>
                <a:gd name="connsiteX29" fmla="*/ 214313 w 495300"/>
                <a:gd name="connsiteY29" fmla="*/ 640556 h 731044"/>
                <a:gd name="connsiteX30" fmla="*/ 221457 w 495300"/>
                <a:gd name="connsiteY30" fmla="*/ 678656 h 731044"/>
                <a:gd name="connsiteX31" fmla="*/ 245269 w 495300"/>
                <a:gd name="connsiteY31" fmla="*/ 728662 h 731044"/>
                <a:gd name="connsiteX32" fmla="*/ 278607 w 495300"/>
                <a:gd name="connsiteY32" fmla="*/ 731044 h 731044"/>
                <a:gd name="connsiteX33" fmla="*/ 278607 w 495300"/>
                <a:gd name="connsiteY33" fmla="*/ 695325 h 731044"/>
                <a:gd name="connsiteX34" fmla="*/ 300038 w 495300"/>
                <a:gd name="connsiteY34" fmla="*/ 669131 h 731044"/>
                <a:gd name="connsiteX35" fmla="*/ 307182 w 495300"/>
                <a:gd name="connsiteY35" fmla="*/ 631031 h 731044"/>
                <a:gd name="connsiteX36" fmla="*/ 319088 w 495300"/>
                <a:gd name="connsiteY36" fmla="*/ 602456 h 731044"/>
                <a:gd name="connsiteX37" fmla="*/ 309563 w 495300"/>
                <a:gd name="connsiteY37" fmla="*/ 573881 h 731044"/>
                <a:gd name="connsiteX38" fmla="*/ 309563 w 495300"/>
                <a:gd name="connsiteY38" fmla="*/ 535781 h 731044"/>
                <a:gd name="connsiteX39" fmla="*/ 328613 w 495300"/>
                <a:gd name="connsiteY39" fmla="*/ 521494 h 731044"/>
                <a:gd name="connsiteX40" fmla="*/ 342900 w 495300"/>
                <a:gd name="connsiteY40" fmla="*/ 504825 h 731044"/>
                <a:gd name="connsiteX41" fmla="*/ 373857 w 495300"/>
                <a:gd name="connsiteY41" fmla="*/ 481012 h 731044"/>
                <a:gd name="connsiteX42" fmla="*/ 404813 w 495300"/>
                <a:gd name="connsiteY42" fmla="*/ 445294 h 731044"/>
                <a:gd name="connsiteX43" fmla="*/ 416719 w 495300"/>
                <a:gd name="connsiteY43" fmla="*/ 416719 h 731044"/>
                <a:gd name="connsiteX44" fmla="*/ 440532 w 495300"/>
                <a:gd name="connsiteY44" fmla="*/ 407194 h 731044"/>
                <a:gd name="connsiteX45" fmla="*/ 469107 w 495300"/>
                <a:gd name="connsiteY45" fmla="*/ 361950 h 731044"/>
                <a:gd name="connsiteX46" fmla="*/ 495300 w 495300"/>
                <a:gd name="connsiteY46" fmla="*/ 361950 h 731044"/>
                <a:gd name="connsiteX47" fmla="*/ 488157 w 495300"/>
                <a:gd name="connsiteY47" fmla="*/ 330994 h 731044"/>
                <a:gd name="connsiteX48" fmla="*/ 471488 w 495300"/>
                <a:gd name="connsiteY48" fmla="*/ 276225 h 731044"/>
                <a:gd name="connsiteX49" fmla="*/ 481013 w 495300"/>
                <a:gd name="connsiteY49" fmla="*/ 264319 h 731044"/>
                <a:gd name="connsiteX50" fmla="*/ 457200 w 495300"/>
                <a:gd name="connsiteY50" fmla="*/ 235744 h 731044"/>
                <a:gd name="connsiteX51" fmla="*/ 402432 w 495300"/>
                <a:gd name="connsiteY51" fmla="*/ 235744 h 731044"/>
                <a:gd name="connsiteX52" fmla="*/ 376238 w 495300"/>
                <a:gd name="connsiteY52" fmla="*/ 221456 h 731044"/>
                <a:gd name="connsiteX53" fmla="*/ 350044 w 495300"/>
                <a:gd name="connsiteY53" fmla="*/ 214312 h 731044"/>
                <a:gd name="connsiteX54" fmla="*/ 316707 w 495300"/>
                <a:gd name="connsiteY54" fmla="*/ 202406 h 731044"/>
                <a:gd name="connsiteX55" fmla="*/ 280988 w 495300"/>
                <a:gd name="connsiteY55" fmla="*/ 190500 h 731044"/>
                <a:gd name="connsiteX56" fmla="*/ 266700 w 495300"/>
                <a:gd name="connsiteY56" fmla="*/ 173831 h 731044"/>
                <a:gd name="connsiteX57" fmla="*/ 259557 w 495300"/>
                <a:gd name="connsiteY57" fmla="*/ 159544 h 731044"/>
                <a:gd name="connsiteX58" fmla="*/ 269082 w 495300"/>
                <a:gd name="connsiteY58" fmla="*/ 130969 h 731044"/>
                <a:gd name="connsiteX59" fmla="*/ 242888 w 495300"/>
                <a:gd name="connsiteY59" fmla="*/ 121444 h 731044"/>
                <a:gd name="connsiteX60" fmla="*/ 221457 w 495300"/>
                <a:gd name="connsiteY60" fmla="*/ 104775 h 731044"/>
                <a:gd name="connsiteX61" fmla="*/ 207169 w 495300"/>
                <a:gd name="connsiteY61" fmla="*/ 83344 h 731044"/>
                <a:gd name="connsiteX62" fmla="*/ 211932 w 495300"/>
                <a:gd name="connsiteY62" fmla="*/ 64294 h 731044"/>
                <a:gd name="connsiteX63" fmla="*/ 221457 w 495300"/>
                <a:gd name="connsiteY63" fmla="*/ 54769 h 731044"/>
                <a:gd name="connsiteX64" fmla="*/ 207169 w 495300"/>
                <a:gd name="connsiteY64" fmla="*/ 26194 h 731044"/>
                <a:gd name="connsiteX65" fmla="*/ 161925 w 495300"/>
                <a:gd name="connsiteY65" fmla="*/ 0 h 7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95300" h="731044">
                  <a:moveTo>
                    <a:pt x="161925" y="0"/>
                  </a:moveTo>
                  <a:lnTo>
                    <a:pt x="100013" y="19050"/>
                  </a:lnTo>
                  <a:lnTo>
                    <a:pt x="88107" y="23812"/>
                  </a:lnTo>
                  <a:lnTo>
                    <a:pt x="102394" y="57150"/>
                  </a:lnTo>
                  <a:lnTo>
                    <a:pt x="130969" y="83344"/>
                  </a:lnTo>
                  <a:lnTo>
                    <a:pt x="119063" y="116681"/>
                  </a:lnTo>
                  <a:lnTo>
                    <a:pt x="107157" y="140494"/>
                  </a:lnTo>
                  <a:lnTo>
                    <a:pt x="100013" y="169069"/>
                  </a:lnTo>
                  <a:lnTo>
                    <a:pt x="71438" y="188119"/>
                  </a:lnTo>
                  <a:lnTo>
                    <a:pt x="59532" y="204787"/>
                  </a:lnTo>
                  <a:lnTo>
                    <a:pt x="30957" y="202406"/>
                  </a:lnTo>
                  <a:lnTo>
                    <a:pt x="23813" y="230981"/>
                  </a:lnTo>
                  <a:lnTo>
                    <a:pt x="54769" y="264319"/>
                  </a:lnTo>
                  <a:lnTo>
                    <a:pt x="73819" y="290512"/>
                  </a:lnTo>
                  <a:lnTo>
                    <a:pt x="54769" y="302419"/>
                  </a:lnTo>
                  <a:lnTo>
                    <a:pt x="30957" y="295275"/>
                  </a:lnTo>
                  <a:lnTo>
                    <a:pt x="7144" y="302419"/>
                  </a:lnTo>
                  <a:lnTo>
                    <a:pt x="0" y="311944"/>
                  </a:lnTo>
                  <a:lnTo>
                    <a:pt x="26194" y="333375"/>
                  </a:lnTo>
                  <a:lnTo>
                    <a:pt x="64294" y="388144"/>
                  </a:lnTo>
                  <a:lnTo>
                    <a:pt x="85725" y="395287"/>
                  </a:lnTo>
                  <a:lnTo>
                    <a:pt x="107157" y="364331"/>
                  </a:lnTo>
                  <a:lnTo>
                    <a:pt x="121444" y="388144"/>
                  </a:lnTo>
                  <a:lnTo>
                    <a:pt x="121444" y="404812"/>
                  </a:lnTo>
                  <a:lnTo>
                    <a:pt x="130969" y="450056"/>
                  </a:lnTo>
                  <a:lnTo>
                    <a:pt x="133350" y="485775"/>
                  </a:lnTo>
                  <a:lnTo>
                    <a:pt x="150019" y="521494"/>
                  </a:lnTo>
                  <a:lnTo>
                    <a:pt x="169069" y="571500"/>
                  </a:lnTo>
                  <a:lnTo>
                    <a:pt x="185738" y="609600"/>
                  </a:lnTo>
                  <a:lnTo>
                    <a:pt x="214313" y="640556"/>
                  </a:lnTo>
                  <a:lnTo>
                    <a:pt x="221457" y="678656"/>
                  </a:lnTo>
                  <a:lnTo>
                    <a:pt x="245269" y="728662"/>
                  </a:lnTo>
                  <a:lnTo>
                    <a:pt x="278607" y="731044"/>
                  </a:lnTo>
                  <a:lnTo>
                    <a:pt x="278607" y="695325"/>
                  </a:lnTo>
                  <a:lnTo>
                    <a:pt x="300038" y="669131"/>
                  </a:lnTo>
                  <a:lnTo>
                    <a:pt x="307182" y="631031"/>
                  </a:lnTo>
                  <a:lnTo>
                    <a:pt x="319088" y="602456"/>
                  </a:lnTo>
                  <a:lnTo>
                    <a:pt x="309563" y="573881"/>
                  </a:lnTo>
                  <a:lnTo>
                    <a:pt x="309563" y="535781"/>
                  </a:lnTo>
                  <a:lnTo>
                    <a:pt x="328613" y="521494"/>
                  </a:lnTo>
                  <a:lnTo>
                    <a:pt x="342900" y="504825"/>
                  </a:lnTo>
                  <a:lnTo>
                    <a:pt x="373857" y="481012"/>
                  </a:lnTo>
                  <a:lnTo>
                    <a:pt x="404813" y="445294"/>
                  </a:lnTo>
                  <a:lnTo>
                    <a:pt x="416719" y="416719"/>
                  </a:lnTo>
                  <a:lnTo>
                    <a:pt x="440532" y="407194"/>
                  </a:lnTo>
                  <a:lnTo>
                    <a:pt x="469107" y="361950"/>
                  </a:lnTo>
                  <a:lnTo>
                    <a:pt x="495300" y="361950"/>
                  </a:lnTo>
                  <a:lnTo>
                    <a:pt x="488157" y="330994"/>
                  </a:lnTo>
                  <a:lnTo>
                    <a:pt x="471488" y="276225"/>
                  </a:lnTo>
                  <a:lnTo>
                    <a:pt x="481013" y="264319"/>
                  </a:lnTo>
                  <a:lnTo>
                    <a:pt x="457200" y="235744"/>
                  </a:lnTo>
                  <a:lnTo>
                    <a:pt x="402432" y="235744"/>
                  </a:lnTo>
                  <a:lnTo>
                    <a:pt x="376238" y="221456"/>
                  </a:lnTo>
                  <a:lnTo>
                    <a:pt x="350044" y="214312"/>
                  </a:lnTo>
                  <a:lnTo>
                    <a:pt x="316707" y="202406"/>
                  </a:lnTo>
                  <a:lnTo>
                    <a:pt x="280988" y="190500"/>
                  </a:lnTo>
                  <a:lnTo>
                    <a:pt x="266700" y="173831"/>
                  </a:lnTo>
                  <a:lnTo>
                    <a:pt x="259557" y="159544"/>
                  </a:lnTo>
                  <a:lnTo>
                    <a:pt x="269082" y="130969"/>
                  </a:lnTo>
                  <a:lnTo>
                    <a:pt x="242888" y="121444"/>
                  </a:lnTo>
                  <a:lnTo>
                    <a:pt x="221457" y="104775"/>
                  </a:lnTo>
                  <a:lnTo>
                    <a:pt x="207169" y="83344"/>
                  </a:lnTo>
                  <a:lnTo>
                    <a:pt x="211932" y="64294"/>
                  </a:lnTo>
                  <a:lnTo>
                    <a:pt x="221457" y="54769"/>
                  </a:lnTo>
                  <a:lnTo>
                    <a:pt x="207169" y="26194"/>
                  </a:lnTo>
                  <a:lnTo>
                    <a:pt x="161925" y="0"/>
                  </a:lnTo>
                  <a:close/>
                </a:path>
              </a:pathLst>
            </a:custGeom>
            <a:solidFill>
              <a:srgbClr val="FBB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Freihandform: Form 3">
              <a:extLst>
                <a:ext uri="{FF2B5EF4-FFF2-40B4-BE49-F238E27FC236}">
                  <a16:creationId xmlns="" xmlns:a16="http://schemas.microsoft.com/office/drawing/2014/main" id="{AC9C4178-2AA9-4514-BDC2-5210D899806A}"/>
                </a:ext>
              </a:extLst>
            </p:cNvPr>
            <p:cNvSpPr/>
            <p:nvPr/>
          </p:nvSpPr>
          <p:spPr>
            <a:xfrm>
              <a:off x="6358399" y="2657475"/>
              <a:ext cx="216694" cy="195262"/>
            </a:xfrm>
            <a:custGeom>
              <a:avLst/>
              <a:gdLst>
                <a:gd name="connsiteX0" fmla="*/ 128588 w 216694"/>
                <a:gd name="connsiteY0" fmla="*/ 195262 h 195262"/>
                <a:gd name="connsiteX1" fmla="*/ 161925 w 216694"/>
                <a:gd name="connsiteY1" fmla="*/ 135731 h 195262"/>
                <a:gd name="connsiteX2" fmla="*/ 157163 w 216694"/>
                <a:gd name="connsiteY2" fmla="*/ 114300 h 195262"/>
                <a:gd name="connsiteX3" fmla="*/ 166688 w 216694"/>
                <a:gd name="connsiteY3" fmla="*/ 73819 h 195262"/>
                <a:gd name="connsiteX4" fmla="*/ 200025 w 216694"/>
                <a:gd name="connsiteY4" fmla="*/ 66675 h 195262"/>
                <a:gd name="connsiteX5" fmla="*/ 214313 w 216694"/>
                <a:gd name="connsiteY5" fmla="*/ 50006 h 195262"/>
                <a:gd name="connsiteX6" fmla="*/ 216694 w 216694"/>
                <a:gd name="connsiteY6" fmla="*/ 23812 h 195262"/>
                <a:gd name="connsiteX7" fmla="*/ 183356 w 216694"/>
                <a:gd name="connsiteY7" fmla="*/ 30956 h 195262"/>
                <a:gd name="connsiteX8" fmla="*/ 166688 w 216694"/>
                <a:gd name="connsiteY8" fmla="*/ 0 h 195262"/>
                <a:gd name="connsiteX9" fmla="*/ 147638 w 216694"/>
                <a:gd name="connsiteY9" fmla="*/ 9525 h 195262"/>
                <a:gd name="connsiteX10" fmla="*/ 126206 w 216694"/>
                <a:gd name="connsiteY10" fmla="*/ 23812 h 195262"/>
                <a:gd name="connsiteX11" fmla="*/ 92869 w 216694"/>
                <a:gd name="connsiteY11" fmla="*/ 52387 h 195262"/>
                <a:gd name="connsiteX12" fmla="*/ 90488 w 216694"/>
                <a:gd name="connsiteY12" fmla="*/ 80962 h 195262"/>
                <a:gd name="connsiteX13" fmla="*/ 54769 w 216694"/>
                <a:gd name="connsiteY13" fmla="*/ 83344 h 195262"/>
                <a:gd name="connsiteX14" fmla="*/ 23813 w 216694"/>
                <a:gd name="connsiteY14" fmla="*/ 66675 h 195262"/>
                <a:gd name="connsiteX15" fmla="*/ 7144 w 216694"/>
                <a:gd name="connsiteY15" fmla="*/ 38100 h 195262"/>
                <a:gd name="connsiteX16" fmla="*/ 0 w 216694"/>
                <a:gd name="connsiteY16" fmla="*/ 76200 h 195262"/>
                <a:gd name="connsiteX17" fmla="*/ 30956 w 216694"/>
                <a:gd name="connsiteY17" fmla="*/ 111919 h 195262"/>
                <a:gd name="connsiteX18" fmla="*/ 66675 w 216694"/>
                <a:gd name="connsiteY18" fmla="*/ 121444 h 195262"/>
                <a:gd name="connsiteX19" fmla="*/ 104775 w 216694"/>
                <a:gd name="connsiteY19" fmla="*/ 126206 h 195262"/>
                <a:gd name="connsiteX20" fmla="*/ 83344 w 216694"/>
                <a:gd name="connsiteY20" fmla="*/ 157162 h 195262"/>
                <a:gd name="connsiteX21" fmla="*/ 128588 w 216694"/>
                <a:gd name="connsiteY21" fmla="*/ 19526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6694" h="195262">
                  <a:moveTo>
                    <a:pt x="128588" y="195262"/>
                  </a:moveTo>
                  <a:lnTo>
                    <a:pt x="161925" y="135731"/>
                  </a:lnTo>
                  <a:lnTo>
                    <a:pt x="157163" y="114300"/>
                  </a:lnTo>
                  <a:lnTo>
                    <a:pt x="166688" y="73819"/>
                  </a:lnTo>
                  <a:lnTo>
                    <a:pt x="200025" y="66675"/>
                  </a:lnTo>
                  <a:lnTo>
                    <a:pt x="214313" y="50006"/>
                  </a:lnTo>
                  <a:lnTo>
                    <a:pt x="216694" y="23812"/>
                  </a:lnTo>
                  <a:lnTo>
                    <a:pt x="183356" y="30956"/>
                  </a:lnTo>
                  <a:lnTo>
                    <a:pt x="166688" y="0"/>
                  </a:lnTo>
                  <a:lnTo>
                    <a:pt x="147638" y="9525"/>
                  </a:lnTo>
                  <a:lnTo>
                    <a:pt x="126206" y="23812"/>
                  </a:lnTo>
                  <a:lnTo>
                    <a:pt x="92869" y="52387"/>
                  </a:lnTo>
                  <a:lnTo>
                    <a:pt x="90488" y="80962"/>
                  </a:lnTo>
                  <a:lnTo>
                    <a:pt x="54769" y="83344"/>
                  </a:lnTo>
                  <a:lnTo>
                    <a:pt x="23813" y="66675"/>
                  </a:lnTo>
                  <a:lnTo>
                    <a:pt x="7144" y="38100"/>
                  </a:lnTo>
                  <a:lnTo>
                    <a:pt x="0" y="76200"/>
                  </a:lnTo>
                  <a:lnTo>
                    <a:pt x="30956" y="111919"/>
                  </a:lnTo>
                  <a:lnTo>
                    <a:pt x="66675" y="121444"/>
                  </a:lnTo>
                  <a:lnTo>
                    <a:pt x="104775" y="126206"/>
                  </a:lnTo>
                  <a:lnTo>
                    <a:pt x="83344" y="157162"/>
                  </a:lnTo>
                  <a:lnTo>
                    <a:pt x="128588" y="195262"/>
                  </a:lnTo>
                  <a:close/>
                </a:path>
              </a:pathLst>
            </a:custGeom>
            <a:solidFill>
              <a:srgbClr val="FBB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76" name="Rechteck 11">
            <a:extLst>
              <a:ext uri="{FF2B5EF4-FFF2-40B4-BE49-F238E27FC236}">
                <a16:creationId xmlns="" xmlns:a16="http://schemas.microsoft.com/office/drawing/2014/main" id="{681E4430-5399-4803-BE9E-317FECA7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409" y="2683949"/>
            <a:ext cx="7104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1200" dirty="0"/>
              <a:t>Indien</a:t>
            </a:r>
            <a:endParaRPr lang="de-DE" altLang="de-DE" sz="1200" dirty="0">
              <a:latin typeface="Tahoma" panose="020B0604030504040204" pitchFamily="34" charset="0"/>
            </a:endParaRPr>
          </a:p>
        </p:txBody>
      </p:sp>
      <p:sp>
        <p:nvSpPr>
          <p:cNvPr id="3083" name="Line 11">
            <a:extLst>
              <a:ext uri="{FF2B5EF4-FFF2-40B4-BE49-F238E27FC236}">
                <a16:creationId xmlns="" xmlns:a16="http://schemas.microsoft.com/office/drawing/2014/main" id="{F06521B2-2FCD-4C5F-9207-DC38B75B85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6196" y="2823649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2">
            <a:extLst>
              <a:ext uri="{FF2B5EF4-FFF2-40B4-BE49-F238E27FC236}">
                <a16:creationId xmlns="" xmlns:a16="http://schemas.microsoft.com/office/drawing/2014/main" id="{76D81EC4-B170-42A5-968E-154CAD6B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237499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 smtClean="0"/>
              <a:t>Im </a:t>
            </a:r>
            <a:r>
              <a:rPr lang="de-DE" b="0" dirty="0" err="1"/>
              <a:t>Mukti</a:t>
            </a:r>
            <a:r>
              <a:rPr lang="de-DE" b="0" dirty="0"/>
              <a:t> </a:t>
            </a:r>
            <a:r>
              <a:rPr lang="de-DE" b="0" dirty="0" err="1"/>
              <a:t>Ashram</a:t>
            </a:r>
            <a:r>
              <a:rPr lang="de-DE" b="0" dirty="0"/>
              <a:t> hat </a:t>
            </a:r>
            <a:r>
              <a:rPr lang="de-DE" b="0" dirty="0" smtClean="0"/>
              <a:t>Karim </a:t>
            </a:r>
            <a:r>
              <a:rPr lang="de-DE" b="0" dirty="0"/>
              <a:t>gelernt, dass auch die ärmsten Kinder eine Chance haben, ihr Leben in die Hand zu nehmen. Das will er jetzt tun.</a:t>
            </a:r>
          </a:p>
          <a:p>
            <a:pPr eaLnBrk="1" hangingPunct="1">
              <a:lnSpc>
                <a:spcPct val="110000"/>
              </a:lnSpc>
            </a:pP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E25BAB6A-4E04-438C-9ED2-762E28D30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0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009C012-8511-4C6A-8D58-8F7A300D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solidFill>
            <a:srgbClr val="D4490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de-D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6083" name="Rechteck 16">
            <a:extLst>
              <a:ext uri="{FF2B5EF4-FFF2-40B4-BE49-F238E27FC236}">
                <a16:creationId xmlns="" xmlns:a16="http://schemas.microsoft.com/office/drawing/2014/main" id="{4922C7DE-E225-473A-BD55-BA612DD8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424862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Sie sahen eine Präsentation zum Projekt</a:t>
            </a:r>
            <a:r>
              <a:rPr lang="de-DE" altLang="de-DE" b="0" dirty="0">
                <a:cs typeface="Arial" panose="020B0604020202020204" pitchFamily="34" charset="0"/>
              </a:rPr>
              <a:t> des Projektpartners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 err="1"/>
              <a:t>Bachpan</a:t>
            </a:r>
            <a:r>
              <a:rPr lang="de-DE" altLang="de-DE" b="0" dirty="0"/>
              <a:t> </a:t>
            </a:r>
            <a:r>
              <a:rPr lang="de-DE" altLang="de-DE" b="0" dirty="0" err="1"/>
              <a:t>Bachao</a:t>
            </a:r>
            <a:r>
              <a:rPr lang="de-DE" altLang="de-DE" b="0" dirty="0"/>
              <a:t> </a:t>
            </a:r>
            <a:r>
              <a:rPr lang="de-DE" altLang="de-DE" b="0" dirty="0" err="1"/>
              <a:t>Andolan</a:t>
            </a:r>
            <a:r>
              <a:rPr lang="de-DE" altLang="de-DE" b="0" dirty="0"/>
              <a:t> (BBA) aus Indien.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ahoma" panose="020B0604030504040204" pitchFamily="34" charset="0"/>
              </a:rPr>
              <a:t>Raus aus der Sklaverei</a:t>
            </a:r>
            <a:endParaRPr lang="de-DE" altLang="de-DE" dirty="0">
              <a:solidFill>
                <a:schemeClr val="bg1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Projektemagazin 2017/18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Herausgeber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Brot für die Welt – Evangelischer Entwicklungsdienst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Caroline-Michaelis-Str. 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10115 Berlin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Telefon 030 65211 </a:t>
            </a:r>
            <a:r>
              <a:rPr lang="de-DE" altLang="de-DE" b="0" dirty="0" smtClean="0"/>
              <a:t>4711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kontakt@brot-fuer-die-welt.de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>
                <a:cs typeface="Arial" panose="020B0604020202020204" pitchFamily="34" charset="0"/>
              </a:rPr>
              <a:t>www.brot-fuer-die-welt.de/projekte/indien-kinderarbeit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Redaktion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, Thorsten Lichtblau</a:t>
            </a:r>
            <a:r>
              <a:rPr lang="de-DE" altLang="de-DE" dirty="0"/>
              <a:t> </a:t>
            </a: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Text </a:t>
            </a:r>
            <a:r>
              <a:rPr lang="de-DE" altLang="de-DE" b="0" dirty="0">
                <a:cs typeface="Times New Roman" panose="02020603050405020304" pitchFamily="18" charset="0"/>
              </a:rPr>
              <a:t>Constanze </a:t>
            </a:r>
            <a:r>
              <a:rPr lang="de-DE" altLang="de-DE" b="0" dirty="0" err="1">
                <a:cs typeface="Times New Roman" panose="02020603050405020304" pitchFamily="18" charset="0"/>
              </a:rPr>
              <a:t>Bandowski</a:t>
            </a:r>
            <a:endParaRPr lang="de-DE" altLang="de-DE" b="0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Fotos </a:t>
            </a:r>
            <a:r>
              <a:rPr lang="de-DE" altLang="de-DE" b="0" dirty="0">
                <a:cs typeface="Times New Roman" panose="02020603050405020304" pitchFamily="18" charset="0"/>
              </a:rPr>
              <a:t>Karin </a:t>
            </a:r>
            <a:r>
              <a:rPr lang="de-DE" altLang="de-DE" b="0" dirty="0" err="1">
                <a:cs typeface="Times New Roman" panose="02020603050405020304" pitchFamily="18" charset="0"/>
              </a:rPr>
              <a:t>Desmarowitz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Gestaltung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 					     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Berlin, Juli 2017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="" xmlns:a16="http://schemas.microsoft.com/office/drawing/2014/main" id="{58D29788-2BA4-464C-9FA1-60788570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6085" name="Rectangle 4">
            <a:extLst>
              <a:ext uri="{FF2B5EF4-FFF2-40B4-BE49-F238E27FC236}">
                <a16:creationId xmlns="" xmlns:a16="http://schemas.microsoft.com/office/drawing/2014/main" id="{F07A72C0-723D-4DAB-AC0C-D1D00F81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6E594D9-3E7E-44D1-B579-DE6A6213B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2"/>
            <a:ext cx="8642350" cy="5508624"/>
          </a:xfrm>
          <a:prstGeom prst="rect">
            <a:avLst/>
          </a:prstGeom>
        </p:spPr>
      </p:pic>
      <p:sp>
        <p:nvSpPr>
          <p:cNvPr id="47107" name="Rechteck 5">
            <a:extLst>
              <a:ext uri="{FF2B5EF4-FFF2-40B4-BE49-F238E27FC236}">
                <a16:creationId xmlns="" xmlns:a16="http://schemas.microsoft.com/office/drawing/2014/main" id="{23DF8E4A-19C3-41EF-AA33-E4ABD84C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7804" y="1110602"/>
            <a:ext cx="5940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Bank für Kirche und Diakonie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IBAN: DE10 1006 1006 0500 5005 00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BIC: GENODED1KDB</a:t>
            </a:r>
          </a:p>
        </p:txBody>
      </p:sp>
      <p:sp>
        <p:nvSpPr>
          <p:cNvPr id="47108" name="Rectangle 8">
            <a:extLst>
              <a:ext uri="{FF2B5EF4-FFF2-40B4-BE49-F238E27FC236}">
                <a16:creationId xmlns="" xmlns:a16="http://schemas.microsoft.com/office/drawing/2014/main" id="{C268FC0F-2711-4F56-B37A-062F90AE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15925"/>
            <a:ext cx="4213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4000" dirty="0">
                <a:solidFill>
                  <a:schemeClr val="accent3"/>
                </a:solidFill>
              </a:rPr>
              <a:t>Spendenkonto</a:t>
            </a:r>
          </a:p>
        </p:txBody>
      </p:sp>
    </p:spTree>
    <p:extLst>
      <p:ext uri="{BB962C8B-B14F-4D97-AF65-F5344CB8AC3E}">
        <p14:creationId xmlns:p14="http://schemas.microsoft.com/office/powerpoint/2010/main" val="274736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hteck 2">
            <a:extLst>
              <a:ext uri="{FF2B5EF4-FFF2-40B4-BE49-F238E27FC236}">
                <a16:creationId xmlns="" xmlns:a16="http://schemas.microsoft.com/office/drawing/2014/main" id="{F7027271-0484-4BB4-846E-32BD90D2C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95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Kinderarbeit ist nach wie vor ein drängendes Problem in Indien. </a:t>
            </a:r>
            <a:r>
              <a:rPr lang="de-DE" b="0" dirty="0" smtClean="0"/>
              <a:t>Schätzungen zufolge müssen fast 50 </a:t>
            </a:r>
            <a:r>
              <a:rPr lang="de-DE" b="0" dirty="0"/>
              <a:t>Millionen J</a:t>
            </a:r>
            <a:r>
              <a:rPr lang="de-DE" b="0" dirty="0" smtClean="0"/>
              <a:t>ungen und Mädchen bis </a:t>
            </a:r>
            <a:r>
              <a:rPr lang="de-DE" b="0" dirty="0"/>
              <a:t>zu 18 Stunden am Tag </a:t>
            </a:r>
            <a:r>
              <a:rPr lang="de-DE" b="0" dirty="0" smtClean="0"/>
              <a:t>schuften</a:t>
            </a:r>
            <a:r>
              <a:rPr lang="de-DE" b="0" dirty="0"/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E75F86C0-D40B-49C0-B46B-0AB76E7B4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0"/>
            <a:ext cx="4249738" cy="26638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0E634411-1E08-4E2D-AEBD-28353BA665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60350"/>
            <a:ext cx="4249738" cy="27003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69341F8A-4CB4-4CF8-AF91-3165A287F5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2028" cy="26638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7C871E18-2541-47D2-9CA9-B001F412CA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729" y="260350"/>
            <a:ext cx="4249737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2">
            <a:extLst>
              <a:ext uri="{FF2B5EF4-FFF2-40B4-BE49-F238E27FC236}">
                <a16:creationId xmlns="" xmlns:a16="http://schemas.microsoft.com/office/drawing/2014/main" id="{AD997A89-DF0A-4DE5-BD11-16248A52B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014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Seit ihrer Gründung im Jahr 1980 hat die </a:t>
            </a:r>
            <a:r>
              <a:rPr lang="de-DE" b="0" dirty="0"/>
              <a:t>Bewegung zur Rettung der Kindheit (BBA) </a:t>
            </a:r>
            <a:r>
              <a:rPr lang="de-DE" b="0" dirty="0" smtClean="0"/>
              <a:t>mehr </a:t>
            </a:r>
            <a:r>
              <a:rPr lang="de-DE" b="0" dirty="0"/>
              <a:t>als </a:t>
            </a:r>
            <a:r>
              <a:rPr lang="de-DE" b="0" dirty="0" smtClean="0"/>
              <a:t>85.000 </a:t>
            </a:r>
            <a:r>
              <a:rPr lang="de-DE" b="0" dirty="0"/>
              <a:t>Kinder </a:t>
            </a:r>
            <a:r>
              <a:rPr lang="de-DE" b="0" dirty="0" smtClean="0"/>
              <a:t>aus menschenunwürdigen Arbeitsverhältnissen befreit.</a:t>
            </a:r>
            <a:endParaRPr lang="de-DE" altLang="de-DE" b="0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8C67AD7A-E812-4082-BC1A-A1AD0CF5B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260350"/>
            <a:ext cx="8642351" cy="55086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>
            <a:extLst>
              <a:ext uri="{FF2B5EF4-FFF2-40B4-BE49-F238E27FC236}">
                <a16:creationId xmlns="" xmlns:a16="http://schemas.microsoft.com/office/drawing/2014/main" id="{242B2A5A-2D11-4DF4-B462-FE070F39A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417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Karim ist der </a:t>
            </a:r>
            <a:r>
              <a:rPr lang="de-DE" b="0" dirty="0" smtClean="0"/>
              <a:t>Jüngste </a:t>
            </a:r>
            <a:r>
              <a:rPr lang="de-DE" b="0" dirty="0"/>
              <a:t>im </a:t>
            </a:r>
            <a:r>
              <a:rPr lang="de-DE" b="0" dirty="0" err="1"/>
              <a:t>Mukti</a:t>
            </a:r>
            <a:r>
              <a:rPr lang="de-DE" b="0" dirty="0"/>
              <a:t> </a:t>
            </a:r>
            <a:r>
              <a:rPr lang="de-DE" b="0" dirty="0" err="1"/>
              <a:t>Ashram</a:t>
            </a:r>
            <a:r>
              <a:rPr lang="de-DE" b="0" dirty="0"/>
              <a:t>, einer Zufluchts­stätte von BBA. Seine Eltern </a:t>
            </a:r>
            <a:r>
              <a:rPr lang="de-DE" b="0" dirty="0" smtClean="0"/>
              <a:t>hatten </a:t>
            </a:r>
            <a:r>
              <a:rPr lang="de-DE" b="0" dirty="0"/>
              <a:t>ihn aus der Schule genommen und in eine der Garküchen Delhis geschleppt.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3DECF376-F5CA-4E6C-84A2-190EDD8B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04024" y="257768"/>
            <a:ext cx="2089150" cy="55112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1A41CF83-E2D0-4932-A771-C322CEBEC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3"/>
            <a:ext cx="6408738" cy="55086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2">
            <a:extLst>
              <a:ext uri="{FF2B5EF4-FFF2-40B4-BE49-F238E27FC236}">
                <a16:creationId xmlns="" xmlns:a16="http://schemas.microsoft.com/office/drawing/2014/main" id="{1F1B9265-4FBF-4D78-B232-4B6F5ACD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37413" cy="58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„Karim ist höchstens zehn“, schätzt </a:t>
            </a:r>
            <a:r>
              <a:rPr lang="de-DE" b="0" dirty="0" err="1"/>
              <a:t>Sapna</a:t>
            </a:r>
            <a:r>
              <a:rPr lang="de-DE" b="0" dirty="0"/>
              <a:t> </a:t>
            </a:r>
            <a:r>
              <a:rPr lang="de-DE" b="0" dirty="0" err="1"/>
              <a:t>Yadar</a:t>
            </a:r>
            <a:r>
              <a:rPr lang="de-DE" b="0" dirty="0"/>
              <a:t>. Die Kinderschutzbeauftragte von BBA befreite ihn aus dem Straßenlokal, das zuvor tagelang ausgespäht worden war.</a:t>
            </a:r>
            <a:endParaRPr lang="de-DE" altLang="de-DE" b="0" dirty="0"/>
          </a:p>
        </p:txBody>
      </p:sp>
      <p:sp>
        <p:nvSpPr>
          <p:cNvPr id="15363" name="Grafik 3">
            <a:extLst>
              <a:ext uri="{FF2B5EF4-FFF2-40B4-BE49-F238E27FC236}">
                <a16:creationId xmlns="" xmlns:a16="http://schemas.microsoft.com/office/drawing/2014/main" id="{6013A331-3A1F-4F68-8389-3732BDFED732}"/>
              </a:ext>
            </a:extLst>
          </p:cNvPr>
          <p:cNvSpPr>
            <a:spLocks noChangeAspect="1"/>
          </p:cNvSpPr>
          <p:nvPr/>
        </p:nvSpPr>
        <p:spPr bwMode="auto">
          <a:xfrm>
            <a:off x="4643438" y="310515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15364" name="Grafik 4">
            <a:extLst>
              <a:ext uri="{FF2B5EF4-FFF2-40B4-BE49-F238E27FC236}">
                <a16:creationId xmlns="" xmlns:a16="http://schemas.microsoft.com/office/drawing/2014/main" id="{CC93F7CA-D3F0-4148-B5B1-6207F3390D62}"/>
              </a:ext>
            </a:extLst>
          </p:cNvPr>
          <p:cNvSpPr>
            <a:spLocks noChangeAspect="1"/>
          </p:cNvSpPr>
          <p:nvPr/>
        </p:nvSpPr>
        <p:spPr bwMode="auto">
          <a:xfrm>
            <a:off x="261938" y="260350"/>
            <a:ext cx="42386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E21EB9F4-71CF-4893-9904-7F4FF095D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52391" cy="26289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67843084-71EE-4C69-BC23-9D1C91A6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6638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4274D685-6B42-4913-92C3-A955BCA6A9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5601"/>
            <a:ext cx="4249738" cy="550337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3">
            <a:extLst>
              <a:ext uri="{FF2B5EF4-FFF2-40B4-BE49-F238E27FC236}">
                <a16:creationId xmlns="" xmlns:a16="http://schemas.microsoft.com/office/drawing/2014/main" id="{20363B5B-ED0D-4B3B-A755-E926373C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021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Der kleine Kerl hatte von frühmorgens bis tief in die Nacht Teller gespült, geputzt, gewischt und den Müll </a:t>
            </a:r>
            <a:r>
              <a:rPr lang="de-DE" b="0" dirty="0" smtClean="0"/>
              <a:t>entsorgt – </a:t>
            </a:r>
            <a:r>
              <a:rPr lang="de-DE" b="0" dirty="0"/>
              <a:t>und das an sieben Tagen in der Woche. 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D60411C8-3E44-4C71-A185-8A7C46AFF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2" cy="55095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5">
            <a:extLst>
              <a:ext uri="{FF2B5EF4-FFF2-40B4-BE49-F238E27FC236}">
                <a16:creationId xmlns="" xmlns:a16="http://schemas.microsoft.com/office/drawing/2014/main" id="{08D9AFF3-AF21-49F9-A29A-C2D051BD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hteck 2">
            <a:extLst>
              <a:ext uri="{FF2B5EF4-FFF2-40B4-BE49-F238E27FC236}">
                <a16:creationId xmlns="" xmlns:a16="http://schemas.microsoft.com/office/drawing/2014/main" id="{388F461C-DA00-491B-BB60-FD6271D1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37499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Oft sind es die Eltern, die ihre Kinder aus Not und Verzweiflung arbeiten lassen. Dabei ist die Beschäftigung von Kindern unter 14 Jahren auch in Indien verboten.</a:t>
            </a:r>
          </a:p>
          <a:p>
            <a:endParaRPr lang="de-DE" altLang="de-DE" b="0" dirty="0"/>
          </a:p>
          <a:p>
            <a:pPr eaLnBrk="1" hangingPunct="1">
              <a:lnSpc>
                <a:spcPct val="110000"/>
              </a:lnSpc>
            </a:pPr>
            <a:endParaRPr lang="de-DE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D216F9B0-2E2E-4D84-8FBA-029B50770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4249738" cy="26991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485D45A-9004-426D-BFDC-0BF0CE475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53" y="3105149"/>
            <a:ext cx="4247710" cy="26675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6A030AFB-21F3-49ED-B6AE-996C978784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59943"/>
            <a:ext cx="4249737" cy="5508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2">
            <a:extLst>
              <a:ext uri="{FF2B5EF4-FFF2-40B4-BE49-F238E27FC236}">
                <a16:creationId xmlns="" xmlns:a16="http://schemas.microsoft.com/office/drawing/2014/main" id="{9A99BB36-6687-455D-A0A2-C8CA582D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29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Karim </a:t>
            </a:r>
            <a:r>
              <a:rPr lang="de-DE" b="0" dirty="0" smtClean="0"/>
              <a:t>wurde zusammen mit </a:t>
            </a:r>
            <a:r>
              <a:rPr lang="de-DE" b="0" dirty="0"/>
              <a:t>42 </a:t>
            </a:r>
            <a:r>
              <a:rPr lang="de-DE" b="0" dirty="0" smtClean="0"/>
              <a:t>weiteren </a:t>
            </a:r>
            <a:r>
              <a:rPr lang="de-DE" b="0" dirty="0"/>
              <a:t>Jungen </a:t>
            </a:r>
            <a:r>
              <a:rPr lang="de-DE" b="0" dirty="0" smtClean="0"/>
              <a:t>von BBA-Mitarbeitenden und der Polizei befreit. Dann kamen</a:t>
            </a:r>
            <a:r>
              <a:rPr lang="de-DE" b="0" dirty="0"/>
              <a:t> </a:t>
            </a:r>
            <a:r>
              <a:rPr lang="de-DE" b="0" dirty="0" smtClean="0"/>
              <a:t>die Kinder in den </a:t>
            </a:r>
            <a:r>
              <a:rPr lang="de-DE" b="0" dirty="0" err="1"/>
              <a:t>Mukti</a:t>
            </a:r>
            <a:r>
              <a:rPr lang="de-DE" b="0" dirty="0"/>
              <a:t> </a:t>
            </a:r>
            <a:r>
              <a:rPr lang="de-DE" b="0" dirty="0" err="1" smtClean="0"/>
              <a:t>Ashram</a:t>
            </a:r>
            <a:r>
              <a:rPr lang="de-DE" b="0" dirty="0" smtClean="0"/>
              <a:t> am Rande von Delhi. 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DD85E08-C0F0-458B-A0A6-CA8A8A46A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1"/>
            <a:ext cx="4249738" cy="26638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25253652-66C7-46A3-89C2-C429AEA02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683202D5-7D56-4622-8A89-3A17B85B3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54506" cy="2700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8A4A44F-D863-47EF-BCC8-0615103662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31" y="3105149"/>
            <a:ext cx="4243144" cy="26638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609</Words>
  <Application>Microsoft Office PowerPoint</Application>
  <PresentationFormat>Bildschirmpräsentation (4:3)</PresentationFormat>
  <Paragraphs>90</Paragraphs>
  <Slides>22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Raus aus der Sklaverei</dc:title>
  <dc:creator>BfdW</dc:creator>
  <cp:lastModifiedBy>thorsten.lichtblau</cp:lastModifiedBy>
  <cp:revision>820</cp:revision>
  <dcterms:created xsi:type="dcterms:W3CDTF">2005-03-02T11:53:12Z</dcterms:created>
  <dcterms:modified xsi:type="dcterms:W3CDTF">2017-07-21T09:55:51Z</dcterms:modified>
</cp:coreProperties>
</file>