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00" r:id="rId2"/>
    <p:sldId id="390" r:id="rId3"/>
    <p:sldId id="391" r:id="rId4"/>
    <p:sldId id="392" r:id="rId5"/>
    <p:sldId id="370" r:id="rId6"/>
    <p:sldId id="385" r:id="rId7"/>
    <p:sldId id="354" r:id="rId8"/>
    <p:sldId id="334" r:id="rId9"/>
    <p:sldId id="382" r:id="rId10"/>
    <p:sldId id="376" r:id="rId11"/>
    <p:sldId id="330" r:id="rId12"/>
    <p:sldId id="386" r:id="rId13"/>
    <p:sldId id="320" r:id="rId14"/>
    <p:sldId id="387" r:id="rId15"/>
    <p:sldId id="360" r:id="rId16"/>
    <p:sldId id="384" r:id="rId17"/>
    <p:sldId id="326" r:id="rId18"/>
    <p:sldId id="317" r:id="rId19"/>
    <p:sldId id="375" r:id="rId20"/>
    <p:sldId id="403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799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B482"/>
    <a:srgbClr val="FBB482"/>
    <a:srgbClr val="FFA365"/>
    <a:srgbClr val="E65D00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99827" autoAdjust="0"/>
  </p:normalViewPr>
  <p:slideViewPr>
    <p:cSldViewPr showGuides="1">
      <p:cViewPr>
        <p:scale>
          <a:sx n="122" d="100"/>
          <a:sy n="122" d="100"/>
        </p:scale>
        <p:origin x="-1266" y="-42"/>
      </p:cViewPr>
      <p:guideLst>
        <p:guide orient="horz" pos="164"/>
        <p:guide orient="horz" pos="4156"/>
        <p:guide orient="horz" pos="1956"/>
        <p:guide orient="horz" pos="3748"/>
        <p:guide orient="horz" pos="1865"/>
        <p:guide orient="horz" pos="3657"/>
        <p:guide orient="horz" pos="799"/>
        <p:guide pos="158"/>
        <p:guide pos="2835"/>
        <p:guide pos="5602"/>
        <p:guide pos="2925"/>
        <p:guide pos="1542"/>
        <p:guide pos="1451"/>
        <p:guide pos="4218"/>
        <p:guide pos="430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=""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=""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=""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=""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=""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=""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=""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=""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=""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=""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3573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=""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=""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=""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=""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=""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="" xmlns:a16="http://schemas.microsoft.com/office/drawing/2014/main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="" xmlns:a16="http://schemas.microsoft.com/office/drawing/2014/main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=""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=""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=""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=""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="" xmlns:a16="http://schemas.microsoft.com/office/drawing/2014/main" id="{8367DD8D-9DEC-41CC-B045-730A8DAD9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FFC0DB-D455-4B25-8206-B06A07CED197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38915" name="Rectangle 2">
            <a:extLst>
              <a:ext uri="{FF2B5EF4-FFF2-40B4-BE49-F238E27FC236}">
                <a16:creationId xmlns="" xmlns:a16="http://schemas.microsoft.com/office/drawing/2014/main" id="{52D85010-BF0F-4E47-900A-62574DE4B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=""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=""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="" xmlns:a16="http://schemas.microsoft.com/office/drawing/2014/main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="" xmlns:a16="http://schemas.microsoft.com/office/drawing/2014/main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=""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=""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007721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=""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=""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=""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=""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=""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=""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=""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=""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=""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=""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=""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=""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=""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=""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=""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=""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=""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=""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=""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=""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D6D1FC51-2B85-4EF3-A174-F1D33B902A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8642349" cy="5544214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=""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=""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86" y="1304764"/>
            <a:ext cx="4211638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Bildung macht Slumkinder stark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=""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972" y="728700"/>
            <a:ext cx="306034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Indien</a:t>
            </a:r>
          </a:p>
        </p:txBody>
      </p:sp>
    </p:spTree>
    <p:extLst>
      <p:ext uri="{BB962C8B-B14F-4D97-AF65-F5344CB8AC3E}">
        <p14:creationId xmlns:p14="http://schemas.microsoft.com/office/powerpoint/2010/main" val="378243409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=""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=""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088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Am Anfang seien die Kinder noch verschüchtert. Aber durch das Erzählen gewönnen sie Selbstvertrauen, das sich auch positiv auf ihre schulischen Leistungen auswirke.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0EF35138-0955-4919-A64C-F86A392622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382" y="3105150"/>
            <a:ext cx="4236794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B21CA3CA-BA2A-41D0-ACFA-6FDC811A4B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07A1BB63-005C-4245-9BBA-A07B2B38A1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=""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95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Im Lernzentrum von Ankur haben die Kinder ihre Wünsche auf Zettel geschrieben. „Ich möchte einen ganzen Tag nur mit meinen Eltern verbringen“, steht auf einem. </a:t>
            </a:r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=""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FB9D86E4-F900-4CD2-86FE-52BC629775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49"/>
            <a:ext cx="4249738" cy="27003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D0A78C72-E3C1-4F25-845D-8E6DC4E3F4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49"/>
            <a:ext cx="4267200" cy="270033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="" xmlns:a16="http://schemas.microsoft.com/office/drawing/2014/main" id="{C69FBEFB-F78E-4420-A5A1-81A8F49DE3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151"/>
            <a:ext cx="4249738" cy="270033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="" xmlns:a16="http://schemas.microsoft.com/office/drawing/2014/main" id="{B0D226BA-363B-48F7-8EAF-32BBEB70BE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0"/>
            <a:ext cx="4249737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=""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165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Denn für die Kinder fehlt den Eltern meist die Zeit. Viele gehören der untersten Kaste an, den </a:t>
            </a:r>
            <a:r>
              <a:rPr lang="de-DE" b="0" dirty="0" err="1"/>
              <a:t>Dalits</a:t>
            </a:r>
            <a:r>
              <a:rPr lang="de-DE" b="0" dirty="0"/>
              <a:t>. Auch </a:t>
            </a:r>
            <a:r>
              <a:rPr lang="de-DE" b="0" dirty="0" err="1"/>
              <a:t>Saurabs</a:t>
            </a:r>
            <a:r>
              <a:rPr lang="de-DE" b="0" dirty="0"/>
              <a:t> Mutter putzt, sein Vater arbeitet als Fahrer.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28823632-2B4E-46C1-9347-38674A2C32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58676"/>
            <a:ext cx="4249738" cy="554681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89548508-B16D-4753-905F-0E46993756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0"/>
            <a:ext cx="4249737" cy="55468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505D837E-3D73-403E-8640-2388515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535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Ein paar Straßen weiter hat </a:t>
            </a:r>
            <a:r>
              <a:rPr lang="de-DE" b="0" dirty="0" err="1"/>
              <a:t>Ankur</a:t>
            </a:r>
            <a:r>
              <a:rPr lang="de-DE" b="0" dirty="0"/>
              <a:t> einen Raum für Jugend­liche angemietet. Gerade ha-</a:t>
            </a:r>
            <a:r>
              <a:rPr lang="de-DE" b="0" dirty="0" err="1"/>
              <a:t>ben</a:t>
            </a:r>
            <a:r>
              <a:rPr lang="de-DE" b="0" dirty="0"/>
              <a:t> sie Passanten nach ihrem Leben befragt. Nun bringen sie die Antworten auf Papier.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BF409BF4-C922-47C7-9D65-CC8B9E1CA9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8273" y="3123783"/>
            <a:ext cx="4234901" cy="268170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A4DBF35A-C756-44F3-8483-BDE64168BA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9153" y="260922"/>
            <a:ext cx="4234901" cy="269976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F218A78A-9D41-456C-B63B-3E6E7D1272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665" y="3105150"/>
            <a:ext cx="4234900" cy="270033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8A8974A5-9897-4CF2-B111-1D1B932CBB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666" y="260350"/>
            <a:ext cx="4234898" cy="27003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=""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„Unser Projekt verändert den Blick der Gesellschaft auf die Armen“, erklärt die Di-rektorin </a:t>
            </a:r>
            <a:r>
              <a:rPr lang="de-DE" b="0" dirty="0" err="1"/>
              <a:t>Sharmila</a:t>
            </a:r>
            <a:r>
              <a:rPr lang="de-DE" b="0" dirty="0"/>
              <a:t> </a:t>
            </a:r>
            <a:r>
              <a:rPr lang="de-DE" b="0" dirty="0" err="1"/>
              <a:t>Bhagat</a:t>
            </a:r>
            <a:r>
              <a:rPr lang="de-DE" b="0" dirty="0"/>
              <a:t>. „Denn es zeigt, dass auch sie Großartiges leisten können.“</a:t>
            </a:r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0446C9CD-325E-435C-9330-03D1CC15C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925" y="265137"/>
            <a:ext cx="6445250" cy="554197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BFB7D419-ADA2-4D2E-A36C-CFE1CA6DFA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49"/>
            <a:ext cx="2052638" cy="55575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="" xmlns:a16="http://schemas.microsoft.com/office/drawing/2014/main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129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Auch die 18-Jährige </a:t>
            </a:r>
            <a:r>
              <a:rPr lang="de-DE" b="0" dirty="0" err="1"/>
              <a:t>Arti</a:t>
            </a:r>
            <a:r>
              <a:rPr lang="de-DE" b="0" dirty="0"/>
              <a:t> kommt zu Ankur. Sie hat es mit Hilfe der Organisation geschafft, den Teufelskreis aus Diskriminierung und Armut zu durchbrechen.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768E832C-CB02-479F-BED7-063E1599A9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6445250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F15A9520-143A-4996-B8FD-0EC58F7775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0538" y="260350"/>
            <a:ext cx="20526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=""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0934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Jahrelang lebte sie mit ihrer Familie unter einer Plane in einem staubigen Park. Ihre Eltern und zwei Schwestern sind gestorben. </a:t>
            </a:r>
            <a:r>
              <a:rPr lang="de-DE" b="0" dirty="0" err="1"/>
              <a:t>Arti</a:t>
            </a:r>
            <a:r>
              <a:rPr lang="de-DE" b="0" dirty="0"/>
              <a:t> aber hat überlebt.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65183DCD-2966-4BF6-8877-83D35FDDFD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259" y="260350"/>
            <a:ext cx="8639916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=""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615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„Früher war ich sehr schüchtern“, erinnert sich </a:t>
            </a:r>
            <a:r>
              <a:rPr lang="de-DE" b="0" dirty="0" err="1"/>
              <a:t>Arti</a:t>
            </a:r>
            <a:r>
              <a:rPr lang="de-DE" b="0" dirty="0"/>
              <a:t>. „Ohne </a:t>
            </a:r>
            <a:r>
              <a:rPr lang="de-DE" b="0" dirty="0" err="1"/>
              <a:t>Ankur</a:t>
            </a:r>
            <a:r>
              <a:rPr lang="de-DE" b="0" dirty="0"/>
              <a:t> würde ich auch heute noch mit niemandem sprechen. Aber jetzt schreibe ich Artikel. Wer hätte das gedacht?“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8935394B-9264-4EA8-A1C9-42F52427B3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1"/>
            <a:ext cx="4250042" cy="554513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7A56D97B-CFDF-44AB-A94F-89F6C9DB26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20" y="260349"/>
            <a:ext cx="4250043" cy="55451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hteck 2">
            <a:extLst>
              <a:ext uri="{FF2B5EF4-FFF2-40B4-BE49-F238E27FC236}">
                <a16:creationId xmlns="" xmlns:a16="http://schemas.microsoft.com/office/drawing/2014/main" id="{08D3FDCF-A01A-48E3-98E1-673F53997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Inzwischen geht </a:t>
            </a:r>
            <a:r>
              <a:rPr lang="de-DE" b="0" dirty="0" err="1"/>
              <a:t>Arti</a:t>
            </a:r>
            <a:r>
              <a:rPr lang="de-DE" b="0" dirty="0"/>
              <a:t> aufs College und hat einen Mitschüler geheiratet. „Jetzt habe ich ein tolles Zuhause, einen lieben Mann und nette Schwiegereltern“, freut sie sich.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90841A52-01CB-4667-A9C2-33491F96C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7821"/>
            <a:ext cx="8642350" cy="553766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=""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492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des Projektpartners </a:t>
            </a:r>
          </a:p>
          <a:p>
            <a:r>
              <a:rPr lang="de-DE" b="0" dirty="0" err="1"/>
              <a:t>Ankur</a:t>
            </a:r>
            <a:r>
              <a:rPr lang="de-DE" b="0" dirty="0"/>
              <a:t> – Society </a:t>
            </a:r>
            <a:r>
              <a:rPr lang="de-DE" b="0" dirty="0" err="1"/>
              <a:t>for</a:t>
            </a:r>
            <a:r>
              <a:rPr lang="de-DE" b="0" dirty="0"/>
              <a:t> Alternatives in Education </a:t>
            </a:r>
            <a:r>
              <a:rPr lang="de-DE" altLang="de-DE" b="0" dirty="0"/>
              <a:t>aus Indien.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Bildung macht Slumkinder stark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Projektemagazin 2018/19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www.brot-fuer-die-welt.de/projekte/indien-slumkinder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, Thorsten Lichtblau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Claudia Steiner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Uta Wagner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Juli 2018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=""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=""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FC8D15DB-4CED-41A4-BAFE-3FB73B0C1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2" y="1268413"/>
            <a:ext cx="8649063" cy="4413297"/>
          </a:xfrm>
          <a:prstGeom prst="rect">
            <a:avLst/>
          </a:prstGeom>
        </p:spPr>
      </p:pic>
      <p:sp>
        <p:nvSpPr>
          <p:cNvPr id="7170" name="Rectangle 36">
            <a:extLst>
              <a:ext uri="{FF2B5EF4-FFF2-40B4-BE49-F238E27FC236}">
                <a16:creationId xmlns="" xmlns:a16="http://schemas.microsoft.com/office/drawing/2014/main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cs typeface="Tahoma" panose="020B0604030504040204" pitchFamily="34" charset="0"/>
              </a:rPr>
              <a:t>Indien</a:t>
            </a:r>
          </a:p>
        </p:txBody>
      </p:sp>
      <p:sp>
        <p:nvSpPr>
          <p:cNvPr id="3076" name="Rechteck 11">
            <a:extLst>
              <a:ext uri="{FF2B5EF4-FFF2-40B4-BE49-F238E27FC236}">
                <a16:creationId xmlns="" xmlns:a16="http://schemas.microsoft.com/office/drawing/2014/main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140" y="3584049"/>
            <a:ext cx="7104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dirty="0"/>
              <a:t>Indien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9FA5CA31-1351-4833-94CE-997893ECB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5" y="1274820"/>
            <a:ext cx="8650800" cy="4386428"/>
          </a:xfrm>
          <a:prstGeom prst="rect">
            <a:avLst/>
          </a:prstGeom>
        </p:spPr>
      </p:pic>
      <p:sp>
        <p:nvSpPr>
          <p:cNvPr id="14" name="Rectangle 36">
            <a:extLst>
              <a:ext uri="{FF2B5EF4-FFF2-40B4-BE49-F238E27FC236}">
                <a16:creationId xmlns="" xmlns:a16="http://schemas.microsoft.com/office/drawing/2014/main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30" y="1284511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	Indien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Fläche in km²</a:t>
            </a:r>
            <a:r>
              <a:rPr lang="de-DE" altLang="de-DE" sz="1200" b="0" dirty="0"/>
              <a:t>	3.287.263	357.022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 in Millionen </a:t>
            </a:r>
            <a:r>
              <a:rPr lang="de-DE" altLang="de-DE" sz="1200" b="0" dirty="0"/>
              <a:t>	1.281,9	80,6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Bevölkerungsdichte in Einwohner/km²</a:t>
            </a:r>
            <a:r>
              <a:rPr lang="de-DE" altLang="de-DE" sz="1200"/>
              <a:t>	</a:t>
            </a:r>
            <a:r>
              <a:rPr lang="de-DE" altLang="de-DE" sz="1200" b="0" smtClean="0"/>
              <a:t>390</a:t>
            </a:r>
            <a:r>
              <a:rPr lang="de-DE" altLang="de-DE" sz="1200" b="0" dirty="0"/>
              <a:t>	226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Säuglingssterblichkeit in %	</a:t>
            </a:r>
            <a:r>
              <a:rPr lang="de-DE" altLang="de-DE" sz="1200" b="0" dirty="0"/>
              <a:t>3,9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68	79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70	83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18,7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39,4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Bruttoinlandsprodukt in Dollar/Kopf</a:t>
            </a:r>
            <a:r>
              <a:rPr lang="de-DE" altLang="de-DE" sz="1200" b="0" dirty="0"/>
              <a:t>	</a:t>
            </a:r>
            <a:r>
              <a:rPr lang="de-DE" altLang="de-DE" sz="1200" b="0" dirty="0" smtClean="0"/>
              <a:t>7.200</a:t>
            </a:r>
            <a:r>
              <a:rPr lang="de-DE" altLang="de-DE" sz="1200" b="0" dirty="0"/>
              <a:t>	50.200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Quelle: CIA World </a:t>
            </a:r>
            <a:r>
              <a:rPr lang="de-DE" altLang="de-DE" sz="800" b="0" dirty="0" err="1"/>
              <a:t>Factbook</a:t>
            </a:r>
            <a:r>
              <a:rPr lang="de-DE" altLang="de-DE" sz="800" b="0" dirty="0"/>
              <a:t> (2018)</a:t>
            </a:r>
            <a:r>
              <a:rPr lang="de-DE" altLang="de-DE" sz="800" dirty="0"/>
              <a:t> </a:t>
            </a:r>
          </a:p>
        </p:txBody>
      </p:sp>
      <p:sp>
        <p:nvSpPr>
          <p:cNvPr id="9" name="Freihandform: Form 8">
            <a:extLst>
              <a:ext uri="{FF2B5EF4-FFF2-40B4-BE49-F238E27FC236}">
                <a16:creationId xmlns="" xmlns:a16="http://schemas.microsoft.com/office/drawing/2014/main" id="{2F6F15BD-6142-46C0-A3FF-83A9AF10482B}"/>
              </a:ext>
            </a:extLst>
          </p:cNvPr>
          <p:cNvSpPr/>
          <p:nvPr/>
        </p:nvSpPr>
        <p:spPr>
          <a:xfrm>
            <a:off x="5924550" y="2509838"/>
            <a:ext cx="671513" cy="747712"/>
          </a:xfrm>
          <a:custGeom>
            <a:avLst/>
            <a:gdLst>
              <a:gd name="connsiteX0" fmla="*/ 211931 w 671513"/>
              <a:gd name="connsiteY0" fmla="*/ 59531 h 747712"/>
              <a:gd name="connsiteX1" fmla="*/ 209550 w 671513"/>
              <a:gd name="connsiteY1" fmla="*/ 47625 h 747712"/>
              <a:gd name="connsiteX2" fmla="*/ 204788 w 671513"/>
              <a:gd name="connsiteY2" fmla="*/ 33337 h 747712"/>
              <a:gd name="connsiteX3" fmla="*/ 197644 w 671513"/>
              <a:gd name="connsiteY3" fmla="*/ 16668 h 747712"/>
              <a:gd name="connsiteX4" fmla="*/ 190500 w 671513"/>
              <a:gd name="connsiteY4" fmla="*/ 11906 h 747712"/>
              <a:gd name="connsiteX5" fmla="*/ 185738 w 671513"/>
              <a:gd name="connsiteY5" fmla="*/ 4762 h 747712"/>
              <a:gd name="connsiteX6" fmla="*/ 171450 w 671513"/>
              <a:gd name="connsiteY6" fmla="*/ 0 h 747712"/>
              <a:gd name="connsiteX7" fmla="*/ 154781 w 671513"/>
              <a:gd name="connsiteY7" fmla="*/ 2381 h 747712"/>
              <a:gd name="connsiteX8" fmla="*/ 140494 w 671513"/>
              <a:gd name="connsiteY8" fmla="*/ 7143 h 747712"/>
              <a:gd name="connsiteX9" fmla="*/ 92869 w 671513"/>
              <a:gd name="connsiteY9" fmla="*/ 11906 h 747712"/>
              <a:gd name="connsiteX10" fmla="*/ 83344 w 671513"/>
              <a:gd name="connsiteY10" fmla="*/ 21431 h 747712"/>
              <a:gd name="connsiteX11" fmla="*/ 90488 w 671513"/>
              <a:gd name="connsiteY11" fmla="*/ 47625 h 747712"/>
              <a:gd name="connsiteX12" fmla="*/ 92869 w 671513"/>
              <a:gd name="connsiteY12" fmla="*/ 54768 h 747712"/>
              <a:gd name="connsiteX13" fmla="*/ 97631 w 671513"/>
              <a:gd name="connsiteY13" fmla="*/ 71437 h 747712"/>
              <a:gd name="connsiteX14" fmla="*/ 102394 w 671513"/>
              <a:gd name="connsiteY14" fmla="*/ 78581 h 747712"/>
              <a:gd name="connsiteX15" fmla="*/ 111919 w 671513"/>
              <a:gd name="connsiteY15" fmla="*/ 100012 h 747712"/>
              <a:gd name="connsiteX16" fmla="*/ 116681 w 671513"/>
              <a:gd name="connsiteY16" fmla="*/ 114300 h 747712"/>
              <a:gd name="connsiteX17" fmla="*/ 109538 w 671513"/>
              <a:gd name="connsiteY17" fmla="*/ 142875 h 747712"/>
              <a:gd name="connsiteX18" fmla="*/ 100013 w 671513"/>
              <a:gd name="connsiteY18" fmla="*/ 157162 h 747712"/>
              <a:gd name="connsiteX19" fmla="*/ 95250 w 671513"/>
              <a:gd name="connsiteY19" fmla="*/ 164306 h 747712"/>
              <a:gd name="connsiteX20" fmla="*/ 88106 w 671513"/>
              <a:gd name="connsiteY20" fmla="*/ 169068 h 747712"/>
              <a:gd name="connsiteX21" fmla="*/ 83344 w 671513"/>
              <a:gd name="connsiteY21" fmla="*/ 176212 h 747712"/>
              <a:gd name="connsiteX22" fmla="*/ 69056 w 671513"/>
              <a:gd name="connsiteY22" fmla="*/ 185737 h 747712"/>
              <a:gd name="connsiteX23" fmla="*/ 57150 w 671513"/>
              <a:gd name="connsiteY23" fmla="*/ 197643 h 747712"/>
              <a:gd name="connsiteX24" fmla="*/ 40481 w 671513"/>
              <a:gd name="connsiteY24" fmla="*/ 192881 h 747712"/>
              <a:gd name="connsiteX25" fmla="*/ 30956 w 671513"/>
              <a:gd name="connsiteY25" fmla="*/ 207168 h 747712"/>
              <a:gd name="connsiteX26" fmla="*/ 26194 w 671513"/>
              <a:gd name="connsiteY26" fmla="*/ 214312 h 747712"/>
              <a:gd name="connsiteX27" fmla="*/ 23813 w 671513"/>
              <a:gd name="connsiteY27" fmla="*/ 230981 h 747712"/>
              <a:gd name="connsiteX28" fmla="*/ 21431 w 671513"/>
              <a:gd name="connsiteY28" fmla="*/ 238125 h 747712"/>
              <a:gd name="connsiteX29" fmla="*/ 30956 w 671513"/>
              <a:gd name="connsiteY29" fmla="*/ 254793 h 747712"/>
              <a:gd name="connsiteX30" fmla="*/ 40481 w 671513"/>
              <a:gd name="connsiteY30" fmla="*/ 269081 h 747712"/>
              <a:gd name="connsiteX31" fmla="*/ 50006 w 671513"/>
              <a:gd name="connsiteY31" fmla="*/ 283368 h 747712"/>
              <a:gd name="connsiteX32" fmla="*/ 54769 w 671513"/>
              <a:gd name="connsiteY32" fmla="*/ 290512 h 747712"/>
              <a:gd name="connsiteX33" fmla="*/ 57150 w 671513"/>
              <a:gd name="connsiteY33" fmla="*/ 297656 h 747712"/>
              <a:gd name="connsiteX34" fmla="*/ 40481 w 671513"/>
              <a:gd name="connsiteY34" fmla="*/ 295275 h 747712"/>
              <a:gd name="connsiteX35" fmla="*/ 14288 w 671513"/>
              <a:gd name="connsiteY35" fmla="*/ 297656 h 747712"/>
              <a:gd name="connsiteX36" fmla="*/ 7144 w 671513"/>
              <a:gd name="connsiteY36" fmla="*/ 300037 h 747712"/>
              <a:gd name="connsiteX37" fmla="*/ 4763 w 671513"/>
              <a:gd name="connsiteY37" fmla="*/ 307181 h 747712"/>
              <a:gd name="connsiteX38" fmla="*/ 0 w 671513"/>
              <a:gd name="connsiteY38" fmla="*/ 314325 h 747712"/>
              <a:gd name="connsiteX39" fmla="*/ 14288 w 671513"/>
              <a:gd name="connsiteY39" fmla="*/ 321468 h 747712"/>
              <a:gd name="connsiteX40" fmla="*/ 23813 w 671513"/>
              <a:gd name="connsiteY40" fmla="*/ 333375 h 747712"/>
              <a:gd name="connsiteX41" fmla="*/ 38100 w 671513"/>
              <a:gd name="connsiteY41" fmla="*/ 338137 h 747712"/>
              <a:gd name="connsiteX42" fmla="*/ 45244 w 671513"/>
              <a:gd name="connsiteY42" fmla="*/ 342900 h 747712"/>
              <a:gd name="connsiteX43" fmla="*/ 38100 w 671513"/>
              <a:gd name="connsiteY43" fmla="*/ 345281 h 747712"/>
              <a:gd name="connsiteX44" fmla="*/ 30956 w 671513"/>
              <a:gd name="connsiteY44" fmla="*/ 350043 h 747712"/>
              <a:gd name="connsiteX45" fmla="*/ 28575 w 671513"/>
              <a:gd name="connsiteY45" fmla="*/ 357187 h 747712"/>
              <a:gd name="connsiteX46" fmla="*/ 40481 w 671513"/>
              <a:gd name="connsiteY46" fmla="*/ 378618 h 747712"/>
              <a:gd name="connsiteX47" fmla="*/ 54769 w 671513"/>
              <a:gd name="connsiteY47" fmla="*/ 388143 h 747712"/>
              <a:gd name="connsiteX48" fmla="*/ 59531 w 671513"/>
              <a:gd name="connsiteY48" fmla="*/ 395287 h 747712"/>
              <a:gd name="connsiteX49" fmla="*/ 73819 w 671513"/>
              <a:gd name="connsiteY49" fmla="*/ 400050 h 747712"/>
              <a:gd name="connsiteX50" fmla="*/ 80963 w 671513"/>
              <a:gd name="connsiteY50" fmla="*/ 397668 h 747712"/>
              <a:gd name="connsiteX51" fmla="*/ 92869 w 671513"/>
              <a:gd name="connsiteY51" fmla="*/ 395287 h 747712"/>
              <a:gd name="connsiteX52" fmla="*/ 100013 w 671513"/>
              <a:gd name="connsiteY52" fmla="*/ 390525 h 747712"/>
              <a:gd name="connsiteX53" fmla="*/ 102394 w 671513"/>
              <a:gd name="connsiteY53" fmla="*/ 383381 h 747712"/>
              <a:gd name="connsiteX54" fmla="*/ 119063 w 671513"/>
              <a:gd name="connsiteY54" fmla="*/ 392906 h 747712"/>
              <a:gd name="connsiteX55" fmla="*/ 116681 w 671513"/>
              <a:gd name="connsiteY55" fmla="*/ 404812 h 747712"/>
              <a:gd name="connsiteX56" fmla="*/ 111919 w 671513"/>
              <a:gd name="connsiteY56" fmla="*/ 419100 h 747712"/>
              <a:gd name="connsiteX57" fmla="*/ 119063 w 671513"/>
              <a:gd name="connsiteY57" fmla="*/ 445293 h 747712"/>
              <a:gd name="connsiteX58" fmla="*/ 123825 w 671513"/>
              <a:gd name="connsiteY58" fmla="*/ 452437 h 747712"/>
              <a:gd name="connsiteX59" fmla="*/ 128588 w 671513"/>
              <a:gd name="connsiteY59" fmla="*/ 466725 h 747712"/>
              <a:gd name="connsiteX60" fmla="*/ 130969 w 671513"/>
              <a:gd name="connsiteY60" fmla="*/ 473868 h 747712"/>
              <a:gd name="connsiteX61" fmla="*/ 135731 w 671513"/>
              <a:gd name="connsiteY61" fmla="*/ 500062 h 747712"/>
              <a:gd name="connsiteX62" fmla="*/ 140494 w 671513"/>
              <a:gd name="connsiteY62" fmla="*/ 514350 h 747712"/>
              <a:gd name="connsiteX63" fmla="*/ 150019 w 671513"/>
              <a:gd name="connsiteY63" fmla="*/ 528637 h 747712"/>
              <a:gd name="connsiteX64" fmla="*/ 154781 w 671513"/>
              <a:gd name="connsiteY64" fmla="*/ 545306 h 747712"/>
              <a:gd name="connsiteX65" fmla="*/ 157163 w 671513"/>
              <a:gd name="connsiteY65" fmla="*/ 557212 h 747712"/>
              <a:gd name="connsiteX66" fmla="*/ 159544 w 671513"/>
              <a:gd name="connsiteY66" fmla="*/ 564356 h 747712"/>
              <a:gd name="connsiteX67" fmla="*/ 169069 w 671513"/>
              <a:gd name="connsiteY67" fmla="*/ 566737 h 747712"/>
              <a:gd name="connsiteX68" fmla="*/ 157163 w 671513"/>
              <a:gd name="connsiteY68" fmla="*/ 571500 h 747712"/>
              <a:gd name="connsiteX69" fmla="*/ 154781 w 671513"/>
              <a:gd name="connsiteY69" fmla="*/ 578643 h 747712"/>
              <a:gd name="connsiteX70" fmla="*/ 157163 w 671513"/>
              <a:gd name="connsiteY70" fmla="*/ 588168 h 747712"/>
              <a:gd name="connsiteX71" fmla="*/ 171450 w 671513"/>
              <a:gd name="connsiteY71" fmla="*/ 595312 h 747712"/>
              <a:gd name="connsiteX72" fmla="*/ 183356 w 671513"/>
              <a:gd name="connsiteY72" fmla="*/ 607218 h 747712"/>
              <a:gd name="connsiteX73" fmla="*/ 185738 w 671513"/>
              <a:gd name="connsiteY73" fmla="*/ 614362 h 747712"/>
              <a:gd name="connsiteX74" fmla="*/ 195263 w 671513"/>
              <a:gd name="connsiteY74" fmla="*/ 628650 h 747712"/>
              <a:gd name="connsiteX75" fmla="*/ 200025 w 671513"/>
              <a:gd name="connsiteY75" fmla="*/ 642937 h 747712"/>
              <a:gd name="connsiteX76" fmla="*/ 202406 w 671513"/>
              <a:gd name="connsiteY76" fmla="*/ 650081 h 747712"/>
              <a:gd name="connsiteX77" fmla="*/ 211931 w 671513"/>
              <a:gd name="connsiteY77" fmla="*/ 664368 h 747712"/>
              <a:gd name="connsiteX78" fmla="*/ 214313 w 671513"/>
              <a:gd name="connsiteY78" fmla="*/ 671512 h 747712"/>
              <a:gd name="connsiteX79" fmla="*/ 221456 w 671513"/>
              <a:gd name="connsiteY79" fmla="*/ 673893 h 747712"/>
              <a:gd name="connsiteX80" fmla="*/ 235744 w 671513"/>
              <a:gd name="connsiteY80" fmla="*/ 716756 h 747712"/>
              <a:gd name="connsiteX81" fmla="*/ 240506 w 671513"/>
              <a:gd name="connsiteY81" fmla="*/ 731043 h 747712"/>
              <a:gd name="connsiteX82" fmla="*/ 245269 w 671513"/>
              <a:gd name="connsiteY82" fmla="*/ 738187 h 747712"/>
              <a:gd name="connsiteX83" fmla="*/ 259556 w 671513"/>
              <a:gd name="connsiteY83" fmla="*/ 747712 h 747712"/>
              <a:gd name="connsiteX84" fmla="*/ 273844 w 671513"/>
              <a:gd name="connsiteY84" fmla="*/ 740568 h 747712"/>
              <a:gd name="connsiteX85" fmla="*/ 276225 w 671513"/>
              <a:gd name="connsiteY85" fmla="*/ 733425 h 747712"/>
              <a:gd name="connsiteX86" fmla="*/ 283369 w 671513"/>
              <a:gd name="connsiteY86" fmla="*/ 731043 h 747712"/>
              <a:gd name="connsiteX87" fmla="*/ 290513 w 671513"/>
              <a:gd name="connsiteY87" fmla="*/ 726281 h 747712"/>
              <a:gd name="connsiteX88" fmla="*/ 292894 w 671513"/>
              <a:gd name="connsiteY88" fmla="*/ 719137 h 747712"/>
              <a:gd name="connsiteX89" fmla="*/ 300038 w 671513"/>
              <a:gd name="connsiteY89" fmla="*/ 714375 h 747712"/>
              <a:gd name="connsiteX90" fmla="*/ 302419 w 671513"/>
              <a:gd name="connsiteY90" fmla="*/ 702468 h 747712"/>
              <a:gd name="connsiteX91" fmla="*/ 309563 w 671513"/>
              <a:gd name="connsiteY91" fmla="*/ 688181 h 747712"/>
              <a:gd name="connsiteX92" fmla="*/ 314325 w 671513"/>
              <a:gd name="connsiteY92" fmla="*/ 640556 h 747712"/>
              <a:gd name="connsiteX93" fmla="*/ 319088 w 671513"/>
              <a:gd name="connsiteY93" fmla="*/ 633412 h 747712"/>
              <a:gd name="connsiteX94" fmla="*/ 321469 w 671513"/>
              <a:gd name="connsiteY94" fmla="*/ 626268 h 747712"/>
              <a:gd name="connsiteX95" fmla="*/ 316706 w 671513"/>
              <a:gd name="connsiteY95" fmla="*/ 597693 h 747712"/>
              <a:gd name="connsiteX96" fmla="*/ 311944 w 671513"/>
              <a:gd name="connsiteY96" fmla="*/ 583406 h 747712"/>
              <a:gd name="connsiteX97" fmla="*/ 309563 w 671513"/>
              <a:gd name="connsiteY97" fmla="*/ 576262 h 747712"/>
              <a:gd name="connsiteX98" fmla="*/ 311944 w 671513"/>
              <a:gd name="connsiteY98" fmla="*/ 533400 h 747712"/>
              <a:gd name="connsiteX99" fmla="*/ 328613 w 671513"/>
              <a:gd name="connsiteY99" fmla="*/ 523875 h 747712"/>
              <a:gd name="connsiteX100" fmla="*/ 350044 w 671513"/>
              <a:gd name="connsiteY100" fmla="*/ 514350 h 747712"/>
              <a:gd name="connsiteX101" fmla="*/ 364331 w 671513"/>
              <a:gd name="connsiteY101" fmla="*/ 507206 h 747712"/>
              <a:gd name="connsiteX102" fmla="*/ 369094 w 671513"/>
              <a:gd name="connsiteY102" fmla="*/ 500062 h 747712"/>
              <a:gd name="connsiteX103" fmla="*/ 376238 w 671513"/>
              <a:gd name="connsiteY103" fmla="*/ 495300 h 747712"/>
              <a:gd name="connsiteX104" fmla="*/ 385763 w 671513"/>
              <a:gd name="connsiteY104" fmla="*/ 483393 h 747712"/>
              <a:gd name="connsiteX105" fmla="*/ 395288 w 671513"/>
              <a:gd name="connsiteY105" fmla="*/ 471487 h 747712"/>
              <a:gd name="connsiteX106" fmla="*/ 404813 w 671513"/>
              <a:gd name="connsiteY106" fmla="*/ 457200 h 747712"/>
              <a:gd name="connsiteX107" fmla="*/ 409575 w 671513"/>
              <a:gd name="connsiteY107" fmla="*/ 450056 h 747712"/>
              <a:gd name="connsiteX108" fmla="*/ 419100 w 671513"/>
              <a:gd name="connsiteY108" fmla="*/ 428625 h 747712"/>
              <a:gd name="connsiteX109" fmla="*/ 426244 w 671513"/>
              <a:gd name="connsiteY109" fmla="*/ 426243 h 747712"/>
              <a:gd name="connsiteX110" fmla="*/ 442913 w 671513"/>
              <a:gd name="connsiteY110" fmla="*/ 423862 h 747712"/>
              <a:gd name="connsiteX111" fmla="*/ 452438 w 671513"/>
              <a:gd name="connsiteY111" fmla="*/ 411956 h 747712"/>
              <a:gd name="connsiteX112" fmla="*/ 454819 w 671513"/>
              <a:gd name="connsiteY112" fmla="*/ 383381 h 747712"/>
              <a:gd name="connsiteX113" fmla="*/ 492919 w 671513"/>
              <a:gd name="connsiteY113" fmla="*/ 381000 h 747712"/>
              <a:gd name="connsiteX114" fmla="*/ 490538 w 671513"/>
              <a:gd name="connsiteY114" fmla="*/ 364331 h 747712"/>
              <a:gd name="connsiteX115" fmla="*/ 483394 w 671513"/>
              <a:gd name="connsiteY115" fmla="*/ 316706 h 747712"/>
              <a:gd name="connsiteX116" fmla="*/ 478631 w 671513"/>
              <a:gd name="connsiteY116" fmla="*/ 309562 h 747712"/>
              <a:gd name="connsiteX117" fmla="*/ 476250 w 671513"/>
              <a:gd name="connsiteY117" fmla="*/ 302418 h 747712"/>
              <a:gd name="connsiteX118" fmla="*/ 481013 w 671513"/>
              <a:gd name="connsiteY118" fmla="*/ 266700 h 747712"/>
              <a:gd name="connsiteX119" fmla="*/ 492919 w 671513"/>
              <a:gd name="connsiteY119" fmla="*/ 269081 h 747712"/>
              <a:gd name="connsiteX120" fmla="*/ 509588 w 671513"/>
              <a:gd name="connsiteY120" fmla="*/ 288131 h 747712"/>
              <a:gd name="connsiteX121" fmla="*/ 516731 w 671513"/>
              <a:gd name="connsiteY121" fmla="*/ 290512 h 747712"/>
              <a:gd name="connsiteX122" fmla="*/ 547688 w 671513"/>
              <a:gd name="connsiteY122" fmla="*/ 295275 h 747712"/>
              <a:gd name="connsiteX123" fmla="*/ 552450 w 671513"/>
              <a:gd name="connsiteY123" fmla="*/ 302418 h 747712"/>
              <a:gd name="connsiteX124" fmla="*/ 561975 w 671513"/>
              <a:gd name="connsiteY124" fmla="*/ 342900 h 747712"/>
              <a:gd name="connsiteX125" fmla="*/ 569119 w 671513"/>
              <a:gd name="connsiteY125" fmla="*/ 340518 h 747712"/>
              <a:gd name="connsiteX126" fmla="*/ 581025 w 671513"/>
              <a:gd name="connsiteY126" fmla="*/ 350043 h 747712"/>
              <a:gd name="connsiteX127" fmla="*/ 590550 w 671513"/>
              <a:gd name="connsiteY127" fmla="*/ 361950 h 747712"/>
              <a:gd name="connsiteX128" fmla="*/ 595313 w 671513"/>
              <a:gd name="connsiteY128" fmla="*/ 354806 h 747712"/>
              <a:gd name="connsiteX129" fmla="*/ 597694 w 671513"/>
              <a:gd name="connsiteY129" fmla="*/ 333375 h 747712"/>
              <a:gd name="connsiteX130" fmla="*/ 600075 w 671513"/>
              <a:gd name="connsiteY130" fmla="*/ 326231 h 747712"/>
              <a:gd name="connsiteX131" fmla="*/ 614363 w 671513"/>
              <a:gd name="connsiteY131" fmla="*/ 321468 h 747712"/>
              <a:gd name="connsiteX132" fmla="*/ 621506 w 671513"/>
              <a:gd name="connsiteY132" fmla="*/ 316706 h 747712"/>
              <a:gd name="connsiteX133" fmla="*/ 628650 w 671513"/>
              <a:gd name="connsiteY133" fmla="*/ 254793 h 747712"/>
              <a:gd name="connsiteX134" fmla="*/ 638175 w 671513"/>
              <a:gd name="connsiteY134" fmla="*/ 240506 h 747712"/>
              <a:gd name="connsiteX135" fmla="*/ 659606 w 671513"/>
              <a:gd name="connsiteY135" fmla="*/ 228600 h 747712"/>
              <a:gd name="connsiteX136" fmla="*/ 666750 w 671513"/>
              <a:gd name="connsiteY136" fmla="*/ 223837 h 747712"/>
              <a:gd name="connsiteX137" fmla="*/ 671513 w 671513"/>
              <a:gd name="connsiteY137" fmla="*/ 209550 h 747712"/>
              <a:gd name="connsiteX138" fmla="*/ 669131 w 671513"/>
              <a:gd name="connsiteY138" fmla="*/ 188118 h 747712"/>
              <a:gd name="connsiteX139" fmla="*/ 654844 w 671513"/>
              <a:gd name="connsiteY139" fmla="*/ 183356 h 747712"/>
              <a:gd name="connsiteX140" fmla="*/ 647700 w 671513"/>
              <a:gd name="connsiteY140" fmla="*/ 180975 h 747712"/>
              <a:gd name="connsiteX141" fmla="*/ 635794 w 671513"/>
              <a:gd name="connsiteY141" fmla="*/ 161925 h 747712"/>
              <a:gd name="connsiteX142" fmla="*/ 628650 w 671513"/>
              <a:gd name="connsiteY142" fmla="*/ 159543 h 747712"/>
              <a:gd name="connsiteX143" fmla="*/ 616744 w 671513"/>
              <a:gd name="connsiteY143" fmla="*/ 161925 h 747712"/>
              <a:gd name="connsiteX144" fmla="*/ 588169 w 671513"/>
              <a:gd name="connsiteY144" fmla="*/ 164306 h 747712"/>
              <a:gd name="connsiteX145" fmla="*/ 573881 w 671513"/>
              <a:gd name="connsiteY145" fmla="*/ 173831 h 747712"/>
              <a:gd name="connsiteX146" fmla="*/ 561975 w 671513"/>
              <a:gd name="connsiteY146" fmla="*/ 183356 h 747712"/>
              <a:gd name="connsiteX147" fmla="*/ 557213 w 671513"/>
              <a:gd name="connsiteY147" fmla="*/ 190500 h 747712"/>
              <a:gd name="connsiteX148" fmla="*/ 550069 w 671513"/>
              <a:gd name="connsiteY148" fmla="*/ 195262 h 747712"/>
              <a:gd name="connsiteX149" fmla="*/ 547688 w 671513"/>
              <a:gd name="connsiteY149" fmla="*/ 202406 h 747712"/>
              <a:gd name="connsiteX150" fmla="*/ 545306 w 671513"/>
              <a:gd name="connsiteY150" fmla="*/ 230981 h 747712"/>
              <a:gd name="connsiteX151" fmla="*/ 526256 w 671513"/>
              <a:gd name="connsiteY151" fmla="*/ 233362 h 747712"/>
              <a:gd name="connsiteX152" fmla="*/ 490538 w 671513"/>
              <a:gd name="connsiteY152" fmla="*/ 235743 h 747712"/>
              <a:gd name="connsiteX153" fmla="*/ 457200 w 671513"/>
              <a:gd name="connsiteY153" fmla="*/ 238125 h 747712"/>
              <a:gd name="connsiteX154" fmla="*/ 450056 w 671513"/>
              <a:gd name="connsiteY154" fmla="*/ 240506 h 747712"/>
              <a:gd name="connsiteX155" fmla="*/ 395288 w 671513"/>
              <a:gd name="connsiteY155" fmla="*/ 238125 h 747712"/>
              <a:gd name="connsiteX156" fmla="*/ 381000 w 671513"/>
              <a:gd name="connsiteY156" fmla="*/ 233362 h 747712"/>
              <a:gd name="connsiteX157" fmla="*/ 366713 w 671513"/>
              <a:gd name="connsiteY157" fmla="*/ 226218 h 747712"/>
              <a:gd name="connsiteX158" fmla="*/ 364331 w 671513"/>
              <a:gd name="connsiteY158" fmla="*/ 219075 h 747712"/>
              <a:gd name="connsiteX159" fmla="*/ 330994 w 671513"/>
              <a:gd name="connsiteY159" fmla="*/ 211931 h 747712"/>
              <a:gd name="connsiteX160" fmla="*/ 323850 w 671513"/>
              <a:gd name="connsiteY160" fmla="*/ 207168 h 747712"/>
              <a:gd name="connsiteX161" fmla="*/ 316706 w 671513"/>
              <a:gd name="connsiteY161" fmla="*/ 192881 h 747712"/>
              <a:gd name="connsiteX162" fmla="*/ 295275 w 671513"/>
              <a:gd name="connsiteY162" fmla="*/ 185737 h 747712"/>
              <a:gd name="connsiteX163" fmla="*/ 288131 w 671513"/>
              <a:gd name="connsiteY163" fmla="*/ 183356 h 747712"/>
              <a:gd name="connsiteX164" fmla="*/ 273844 w 671513"/>
              <a:gd name="connsiteY164" fmla="*/ 173831 h 747712"/>
              <a:gd name="connsiteX165" fmla="*/ 271463 w 671513"/>
              <a:gd name="connsiteY165" fmla="*/ 135731 h 747712"/>
              <a:gd name="connsiteX166" fmla="*/ 269081 w 671513"/>
              <a:gd name="connsiteY166" fmla="*/ 126206 h 747712"/>
              <a:gd name="connsiteX167" fmla="*/ 247650 w 671513"/>
              <a:gd name="connsiteY167" fmla="*/ 119062 h 747712"/>
              <a:gd name="connsiteX168" fmla="*/ 240506 w 671513"/>
              <a:gd name="connsiteY168" fmla="*/ 116681 h 747712"/>
              <a:gd name="connsiteX169" fmla="*/ 233363 w 671513"/>
              <a:gd name="connsiteY169" fmla="*/ 102393 h 747712"/>
              <a:gd name="connsiteX170" fmla="*/ 228600 w 671513"/>
              <a:gd name="connsiteY170" fmla="*/ 95250 h 747712"/>
              <a:gd name="connsiteX171" fmla="*/ 211931 w 671513"/>
              <a:gd name="connsiteY171" fmla="*/ 59531 h 74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671513" h="747712">
                <a:moveTo>
                  <a:pt x="211931" y="59531"/>
                </a:moveTo>
                <a:cubicBezTo>
                  <a:pt x="208756" y="51593"/>
                  <a:pt x="210615" y="51530"/>
                  <a:pt x="209550" y="47625"/>
                </a:cubicBezTo>
                <a:cubicBezTo>
                  <a:pt x="208229" y="42782"/>
                  <a:pt x="206006" y="38207"/>
                  <a:pt x="204788" y="33337"/>
                </a:cubicBezTo>
                <a:cubicBezTo>
                  <a:pt x="202966" y="26053"/>
                  <a:pt x="203124" y="22148"/>
                  <a:pt x="197644" y="16668"/>
                </a:cubicBezTo>
                <a:cubicBezTo>
                  <a:pt x="195620" y="14644"/>
                  <a:pt x="192881" y="13493"/>
                  <a:pt x="190500" y="11906"/>
                </a:cubicBezTo>
                <a:cubicBezTo>
                  <a:pt x="188913" y="9525"/>
                  <a:pt x="188165" y="6279"/>
                  <a:pt x="185738" y="4762"/>
                </a:cubicBezTo>
                <a:cubicBezTo>
                  <a:pt x="181481" y="2101"/>
                  <a:pt x="171450" y="0"/>
                  <a:pt x="171450" y="0"/>
                </a:cubicBezTo>
                <a:cubicBezTo>
                  <a:pt x="165894" y="794"/>
                  <a:pt x="160250" y="1119"/>
                  <a:pt x="154781" y="2381"/>
                </a:cubicBezTo>
                <a:cubicBezTo>
                  <a:pt x="149890" y="3510"/>
                  <a:pt x="145489" y="6643"/>
                  <a:pt x="140494" y="7143"/>
                </a:cubicBezTo>
                <a:lnTo>
                  <a:pt x="92869" y="11906"/>
                </a:lnTo>
                <a:cubicBezTo>
                  <a:pt x="86518" y="14023"/>
                  <a:pt x="83344" y="12964"/>
                  <a:pt x="83344" y="21431"/>
                </a:cubicBezTo>
                <a:cubicBezTo>
                  <a:pt x="83344" y="28164"/>
                  <a:pt x="88620" y="42020"/>
                  <a:pt x="90488" y="47625"/>
                </a:cubicBezTo>
                <a:cubicBezTo>
                  <a:pt x="91282" y="50006"/>
                  <a:pt x="92260" y="52333"/>
                  <a:pt x="92869" y="54768"/>
                </a:cubicBezTo>
                <a:cubicBezTo>
                  <a:pt x="93632" y="57818"/>
                  <a:pt x="95923" y="68022"/>
                  <a:pt x="97631" y="71437"/>
                </a:cubicBezTo>
                <a:cubicBezTo>
                  <a:pt x="98911" y="73997"/>
                  <a:pt x="100806" y="76200"/>
                  <a:pt x="102394" y="78581"/>
                </a:cubicBezTo>
                <a:cubicBezTo>
                  <a:pt x="108061" y="95583"/>
                  <a:pt x="104371" y="88691"/>
                  <a:pt x="111919" y="100012"/>
                </a:cubicBezTo>
                <a:cubicBezTo>
                  <a:pt x="113506" y="104775"/>
                  <a:pt x="117506" y="109348"/>
                  <a:pt x="116681" y="114300"/>
                </a:cubicBezTo>
                <a:cubicBezTo>
                  <a:pt x="115491" y="121440"/>
                  <a:pt x="113730" y="136587"/>
                  <a:pt x="109538" y="142875"/>
                </a:cubicBezTo>
                <a:lnTo>
                  <a:pt x="100013" y="157162"/>
                </a:lnTo>
                <a:cubicBezTo>
                  <a:pt x="98425" y="159543"/>
                  <a:pt x="97631" y="162719"/>
                  <a:pt x="95250" y="164306"/>
                </a:cubicBezTo>
                <a:lnTo>
                  <a:pt x="88106" y="169068"/>
                </a:lnTo>
                <a:cubicBezTo>
                  <a:pt x="86519" y="171449"/>
                  <a:pt x="85498" y="174327"/>
                  <a:pt x="83344" y="176212"/>
                </a:cubicBezTo>
                <a:cubicBezTo>
                  <a:pt x="79036" y="179981"/>
                  <a:pt x="69056" y="185737"/>
                  <a:pt x="69056" y="185737"/>
                </a:cubicBezTo>
                <a:cubicBezTo>
                  <a:pt x="66382" y="189749"/>
                  <a:pt x="63000" y="196807"/>
                  <a:pt x="57150" y="197643"/>
                </a:cubicBezTo>
                <a:cubicBezTo>
                  <a:pt x="55057" y="197942"/>
                  <a:pt x="43162" y="193774"/>
                  <a:pt x="40481" y="192881"/>
                </a:cubicBezTo>
                <a:lnTo>
                  <a:pt x="30956" y="207168"/>
                </a:lnTo>
                <a:lnTo>
                  <a:pt x="26194" y="214312"/>
                </a:lnTo>
                <a:cubicBezTo>
                  <a:pt x="25400" y="219868"/>
                  <a:pt x="24914" y="225477"/>
                  <a:pt x="23813" y="230981"/>
                </a:cubicBezTo>
                <a:cubicBezTo>
                  <a:pt x="23321" y="233442"/>
                  <a:pt x="21431" y="235615"/>
                  <a:pt x="21431" y="238125"/>
                </a:cubicBezTo>
                <a:cubicBezTo>
                  <a:pt x="21431" y="249430"/>
                  <a:pt x="24790" y="246865"/>
                  <a:pt x="30956" y="254793"/>
                </a:cubicBezTo>
                <a:cubicBezTo>
                  <a:pt x="34470" y="259311"/>
                  <a:pt x="37306" y="264318"/>
                  <a:pt x="40481" y="269081"/>
                </a:cubicBezTo>
                <a:lnTo>
                  <a:pt x="50006" y="283368"/>
                </a:lnTo>
                <a:lnTo>
                  <a:pt x="54769" y="290512"/>
                </a:lnTo>
                <a:cubicBezTo>
                  <a:pt x="55563" y="292893"/>
                  <a:pt x="59531" y="296862"/>
                  <a:pt x="57150" y="297656"/>
                </a:cubicBezTo>
                <a:cubicBezTo>
                  <a:pt x="51825" y="299431"/>
                  <a:pt x="46094" y="295275"/>
                  <a:pt x="40481" y="295275"/>
                </a:cubicBezTo>
                <a:cubicBezTo>
                  <a:pt x="31714" y="295275"/>
                  <a:pt x="23019" y="296862"/>
                  <a:pt x="14288" y="297656"/>
                </a:cubicBezTo>
                <a:cubicBezTo>
                  <a:pt x="11907" y="298450"/>
                  <a:pt x="8919" y="298262"/>
                  <a:pt x="7144" y="300037"/>
                </a:cubicBezTo>
                <a:cubicBezTo>
                  <a:pt x="5369" y="301812"/>
                  <a:pt x="5886" y="304936"/>
                  <a:pt x="4763" y="307181"/>
                </a:cubicBezTo>
                <a:cubicBezTo>
                  <a:pt x="3483" y="309741"/>
                  <a:pt x="1588" y="311944"/>
                  <a:pt x="0" y="314325"/>
                </a:cubicBezTo>
                <a:cubicBezTo>
                  <a:pt x="4705" y="315893"/>
                  <a:pt x="10931" y="317272"/>
                  <a:pt x="14288" y="321468"/>
                </a:cubicBezTo>
                <a:cubicBezTo>
                  <a:pt x="22480" y="331708"/>
                  <a:pt x="8986" y="326785"/>
                  <a:pt x="23813" y="333375"/>
                </a:cubicBezTo>
                <a:cubicBezTo>
                  <a:pt x="28400" y="335414"/>
                  <a:pt x="38100" y="338137"/>
                  <a:pt x="38100" y="338137"/>
                </a:cubicBezTo>
                <a:cubicBezTo>
                  <a:pt x="40481" y="339725"/>
                  <a:pt x="45244" y="340038"/>
                  <a:pt x="45244" y="342900"/>
                </a:cubicBezTo>
                <a:cubicBezTo>
                  <a:pt x="45244" y="345410"/>
                  <a:pt x="40345" y="344159"/>
                  <a:pt x="38100" y="345281"/>
                </a:cubicBezTo>
                <a:cubicBezTo>
                  <a:pt x="35540" y="346561"/>
                  <a:pt x="33337" y="348456"/>
                  <a:pt x="30956" y="350043"/>
                </a:cubicBezTo>
                <a:cubicBezTo>
                  <a:pt x="30162" y="352424"/>
                  <a:pt x="28575" y="354677"/>
                  <a:pt x="28575" y="357187"/>
                </a:cubicBezTo>
                <a:cubicBezTo>
                  <a:pt x="28575" y="362978"/>
                  <a:pt x="39120" y="377710"/>
                  <a:pt x="40481" y="378618"/>
                </a:cubicBezTo>
                <a:lnTo>
                  <a:pt x="54769" y="388143"/>
                </a:lnTo>
                <a:cubicBezTo>
                  <a:pt x="56356" y="390524"/>
                  <a:pt x="57104" y="393770"/>
                  <a:pt x="59531" y="395287"/>
                </a:cubicBezTo>
                <a:cubicBezTo>
                  <a:pt x="63788" y="397948"/>
                  <a:pt x="73819" y="400050"/>
                  <a:pt x="73819" y="400050"/>
                </a:cubicBezTo>
                <a:cubicBezTo>
                  <a:pt x="76200" y="399256"/>
                  <a:pt x="78528" y="398277"/>
                  <a:pt x="80963" y="397668"/>
                </a:cubicBezTo>
                <a:cubicBezTo>
                  <a:pt x="84889" y="396686"/>
                  <a:pt x="89079" y="396708"/>
                  <a:pt x="92869" y="395287"/>
                </a:cubicBezTo>
                <a:cubicBezTo>
                  <a:pt x="95549" y="394282"/>
                  <a:pt x="97632" y="392112"/>
                  <a:pt x="100013" y="390525"/>
                </a:cubicBezTo>
                <a:cubicBezTo>
                  <a:pt x="100807" y="388144"/>
                  <a:pt x="100013" y="384175"/>
                  <a:pt x="102394" y="383381"/>
                </a:cubicBezTo>
                <a:cubicBezTo>
                  <a:pt x="112826" y="379903"/>
                  <a:pt x="115082" y="386935"/>
                  <a:pt x="119063" y="392906"/>
                </a:cubicBezTo>
                <a:cubicBezTo>
                  <a:pt x="118269" y="396875"/>
                  <a:pt x="117746" y="400907"/>
                  <a:pt x="116681" y="404812"/>
                </a:cubicBezTo>
                <a:cubicBezTo>
                  <a:pt x="115360" y="409655"/>
                  <a:pt x="111919" y="419100"/>
                  <a:pt x="111919" y="419100"/>
                </a:cubicBezTo>
                <a:cubicBezTo>
                  <a:pt x="113197" y="425493"/>
                  <a:pt x="115609" y="440111"/>
                  <a:pt x="119063" y="445293"/>
                </a:cubicBezTo>
                <a:cubicBezTo>
                  <a:pt x="120650" y="447674"/>
                  <a:pt x="122663" y="449822"/>
                  <a:pt x="123825" y="452437"/>
                </a:cubicBezTo>
                <a:cubicBezTo>
                  <a:pt x="125864" y="457025"/>
                  <a:pt x="127000" y="461962"/>
                  <a:pt x="128588" y="466725"/>
                </a:cubicBezTo>
                <a:lnTo>
                  <a:pt x="130969" y="473868"/>
                </a:lnTo>
                <a:cubicBezTo>
                  <a:pt x="132645" y="485604"/>
                  <a:pt x="132670" y="489857"/>
                  <a:pt x="135731" y="500062"/>
                </a:cubicBezTo>
                <a:cubicBezTo>
                  <a:pt x="137174" y="504871"/>
                  <a:pt x="137709" y="510173"/>
                  <a:pt x="140494" y="514350"/>
                </a:cubicBezTo>
                <a:lnTo>
                  <a:pt x="150019" y="528637"/>
                </a:lnTo>
                <a:cubicBezTo>
                  <a:pt x="152671" y="536595"/>
                  <a:pt x="152787" y="536332"/>
                  <a:pt x="154781" y="545306"/>
                </a:cubicBezTo>
                <a:cubicBezTo>
                  <a:pt x="155659" y="549257"/>
                  <a:pt x="156181" y="553286"/>
                  <a:pt x="157163" y="557212"/>
                </a:cubicBezTo>
                <a:cubicBezTo>
                  <a:pt x="157772" y="559647"/>
                  <a:pt x="157584" y="562788"/>
                  <a:pt x="159544" y="564356"/>
                </a:cubicBezTo>
                <a:cubicBezTo>
                  <a:pt x="162100" y="566400"/>
                  <a:pt x="165894" y="565943"/>
                  <a:pt x="169069" y="566737"/>
                </a:cubicBezTo>
                <a:cubicBezTo>
                  <a:pt x="165100" y="568325"/>
                  <a:pt x="160447" y="568764"/>
                  <a:pt x="157163" y="571500"/>
                </a:cubicBezTo>
                <a:cubicBezTo>
                  <a:pt x="155235" y="573107"/>
                  <a:pt x="154781" y="576133"/>
                  <a:pt x="154781" y="578643"/>
                </a:cubicBezTo>
                <a:cubicBezTo>
                  <a:pt x="154781" y="581916"/>
                  <a:pt x="155348" y="585445"/>
                  <a:pt x="157163" y="588168"/>
                </a:cubicBezTo>
                <a:cubicBezTo>
                  <a:pt x="159802" y="592126"/>
                  <a:pt x="167373" y="593953"/>
                  <a:pt x="171450" y="595312"/>
                </a:cubicBezTo>
                <a:cubicBezTo>
                  <a:pt x="178594" y="600075"/>
                  <a:pt x="179387" y="599281"/>
                  <a:pt x="183356" y="607218"/>
                </a:cubicBezTo>
                <a:cubicBezTo>
                  <a:pt x="184479" y="609463"/>
                  <a:pt x="184519" y="612168"/>
                  <a:pt x="185738" y="614362"/>
                </a:cubicBezTo>
                <a:cubicBezTo>
                  <a:pt x="188518" y="619366"/>
                  <a:pt x="195263" y="628650"/>
                  <a:pt x="195263" y="628650"/>
                </a:cubicBezTo>
                <a:lnTo>
                  <a:pt x="200025" y="642937"/>
                </a:lnTo>
                <a:cubicBezTo>
                  <a:pt x="200819" y="645318"/>
                  <a:pt x="201014" y="647992"/>
                  <a:pt x="202406" y="650081"/>
                </a:cubicBezTo>
                <a:cubicBezTo>
                  <a:pt x="205581" y="654843"/>
                  <a:pt x="210121" y="658938"/>
                  <a:pt x="211931" y="664368"/>
                </a:cubicBezTo>
                <a:cubicBezTo>
                  <a:pt x="212725" y="666749"/>
                  <a:pt x="212538" y="669737"/>
                  <a:pt x="214313" y="671512"/>
                </a:cubicBezTo>
                <a:cubicBezTo>
                  <a:pt x="216088" y="673287"/>
                  <a:pt x="219075" y="673099"/>
                  <a:pt x="221456" y="673893"/>
                </a:cubicBezTo>
                <a:lnTo>
                  <a:pt x="235744" y="716756"/>
                </a:lnTo>
                <a:cubicBezTo>
                  <a:pt x="235744" y="716757"/>
                  <a:pt x="240505" y="731042"/>
                  <a:pt x="240506" y="731043"/>
                </a:cubicBezTo>
                <a:cubicBezTo>
                  <a:pt x="242094" y="733424"/>
                  <a:pt x="243115" y="736302"/>
                  <a:pt x="245269" y="738187"/>
                </a:cubicBezTo>
                <a:cubicBezTo>
                  <a:pt x="249576" y="741956"/>
                  <a:pt x="259556" y="747712"/>
                  <a:pt x="259556" y="747712"/>
                </a:cubicBezTo>
                <a:cubicBezTo>
                  <a:pt x="264263" y="746143"/>
                  <a:pt x="270486" y="744766"/>
                  <a:pt x="273844" y="740568"/>
                </a:cubicBezTo>
                <a:cubicBezTo>
                  <a:pt x="275412" y="738608"/>
                  <a:pt x="274450" y="735200"/>
                  <a:pt x="276225" y="733425"/>
                </a:cubicBezTo>
                <a:cubicBezTo>
                  <a:pt x="278000" y="731650"/>
                  <a:pt x="281124" y="732166"/>
                  <a:pt x="283369" y="731043"/>
                </a:cubicBezTo>
                <a:cubicBezTo>
                  <a:pt x="285929" y="729763"/>
                  <a:pt x="288132" y="727868"/>
                  <a:pt x="290513" y="726281"/>
                </a:cubicBezTo>
                <a:cubicBezTo>
                  <a:pt x="291307" y="723900"/>
                  <a:pt x="291326" y="721097"/>
                  <a:pt x="292894" y="719137"/>
                </a:cubicBezTo>
                <a:cubicBezTo>
                  <a:pt x="294682" y="716902"/>
                  <a:pt x="298618" y="716860"/>
                  <a:pt x="300038" y="714375"/>
                </a:cubicBezTo>
                <a:cubicBezTo>
                  <a:pt x="302046" y="710861"/>
                  <a:pt x="301437" y="706395"/>
                  <a:pt x="302419" y="702468"/>
                </a:cubicBezTo>
                <a:cubicBezTo>
                  <a:pt x="304390" y="694582"/>
                  <a:pt x="304907" y="695165"/>
                  <a:pt x="309563" y="688181"/>
                </a:cubicBezTo>
                <a:cubicBezTo>
                  <a:pt x="317542" y="664242"/>
                  <a:pt x="304669" y="704930"/>
                  <a:pt x="314325" y="640556"/>
                </a:cubicBezTo>
                <a:cubicBezTo>
                  <a:pt x="314750" y="637726"/>
                  <a:pt x="317500" y="635793"/>
                  <a:pt x="319088" y="633412"/>
                </a:cubicBezTo>
                <a:cubicBezTo>
                  <a:pt x="319882" y="631031"/>
                  <a:pt x="321469" y="628778"/>
                  <a:pt x="321469" y="626268"/>
                </a:cubicBezTo>
                <a:cubicBezTo>
                  <a:pt x="321469" y="618380"/>
                  <a:pt x="319215" y="606057"/>
                  <a:pt x="316706" y="597693"/>
                </a:cubicBezTo>
                <a:cubicBezTo>
                  <a:pt x="315263" y="592885"/>
                  <a:pt x="313531" y="588168"/>
                  <a:pt x="311944" y="583406"/>
                </a:cubicBezTo>
                <a:lnTo>
                  <a:pt x="309563" y="576262"/>
                </a:lnTo>
                <a:cubicBezTo>
                  <a:pt x="310357" y="561975"/>
                  <a:pt x="309921" y="547566"/>
                  <a:pt x="311944" y="533400"/>
                </a:cubicBezTo>
                <a:cubicBezTo>
                  <a:pt x="313335" y="523663"/>
                  <a:pt x="321843" y="525722"/>
                  <a:pt x="328613" y="523875"/>
                </a:cubicBezTo>
                <a:cubicBezTo>
                  <a:pt x="355633" y="516506"/>
                  <a:pt x="333012" y="522866"/>
                  <a:pt x="350044" y="514350"/>
                </a:cubicBezTo>
                <a:cubicBezTo>
                  <a:pt x="369756" y="504494"/>
                  <a:pt x="343867" y="520849"/>
                  <a:pt x="364331" y="507206"/>
                </a:cubicBezTo>
                <a:cubicBezTo>
                  <a:pt x="365919" y="504825"/>
                  <a:pt x="367070" y="502086"/>
                  <a:pt x="369094" y="500062"/>
                </a:cubicBezTo>
                <a:cubicBezTo>
                  <a:pt x="371118" y="498038"/>
                  <a:pt x="374450" y="497535"/>
                  <a:pt x="376238" y="495300"/>
                </a:cubicBezTo>
                <a:cubicBezTo>
                  <a:pt x="389386" y="478866"/>
                  <a:pt x="365286" y="497045"/>
                  <a:pt x="385763" y="483393"/>
                </a:cubicBezTo>
                <a:cubicBezTo>
                  <a:pt x="391125" y="467308"/>
                  <a:pt x="383689" y="484743"/>
                  <a:pt x="395288" y="471487"/>
                </a:cubicBezTo>
                <a:cubicBezTo>
                  <a:pt x="399057" y="467180"/>
                  <a:pt x="401638" y="461962"/>
                  <a:pt x="404813" y="457200"/>
                </a:cubicBezTo>
                <a:cubicBezTo>
                  <a:pt x="406400" y="454819"/>
                  <a:pt x="408670" y="452771"/>
                  <a:pt x="409575" y="450056"/>
                </a:cubicBezTo>
                <a:cubicBezTo>
                  <a:pt x="411030" y="445691"/>
                  <a:pt x="413955" y="432741"/>
                  <a:pt x="419100" y="428625"/>
                </a:cubicBezTo>
                <a:cubicBezTo>
                  <a:pt x="421060" y="427057"/>
                  <a:pt x="423783" y="426735"/>
                  <a:pt x="426244" y="426243"/>
                </a:cubicBezTo>
                <a:cubicBezTo>
                  <a:pt x="431748" y="425142"/>
                  <a:pt x="437357" y="424656"/>
                  <a:pt x="442913" y="423862"/>
                </a:cubicBezTo>
                <a:cubicBezTo>
                  <a:pt x="449677" y="419353"/>
                  <a:pt x="451316" y="420371"/>
                  <a:pt x="452438" y="411956"/>
                </a:cubicBezTo>
                <a:cubicBezTo>
                  <a:pt x="453701" y="402482"/>
                  <a:pt x="447227" y="389187"/>
                  <a:pt x="454819" y="383381"/>
                </a:cubicBezTo>
                <a:cubicBezTo>
                  <a:pt x="464927" y="375651"/>
                  <a:pt x="480219" y="381794"/>
                  <a:pt x="492919" y="381000"/>
                </a:cubicBezTo>
                <a:cubicBezTo>
                  <a:pt x="492125" y="375444"/>
                  <a:pt x="491126" y="369913"/>
                  <a:pt x="490538" y="364331"/>
                </a:cubicBezTo>
                <a:cubicBezTo>
                  <a:pt x="489931" y="358563"/>
                  <a:pt x="488886" y="324944"/>
                  <a:pt x="483394" y="316706"/>
                </a:cubicBezTo>
                <a:lnTo>
                  <a:pt x="478631" y="309562"/>
                </a:lnTo>
                <a:cubicBezTo>
                  <a:pt x="477837" y="307181"/>
                  <a:pt x="476250" y="304928"/>
                  <a:pt x="476250" y="302418"/>
                </a:cubicBezTo>
                <a:cubicBezTo>
                  <a:pt x="476250" y="299331"/>
                  <a:pt x="480424" y="270819"/>
                  <a:pt x="481013" y="266700"/>
                </a:cubicBezTo>
                <a:cubicBezTo>
                  <a:pt x="484982" y="267494"/>
                  <a:pt x="489724" y="266596"/>
                  <a:pt x="492919" y="269081"/>
                </a:cubicBezTo>
                <a:cubicBezTo>
                  <a:pt x="518639" y="289085"/>
                  <a:pt x="490377" y="278525"/>
                  <a:pt x="509588" y="288131"/>
                </a:cubicBezTo>
                <a:cubicBezTo>
                  <a:pt x="511833" y="289253"/>
                  <a:pt x="514318" y="289823"/>
                  <a:pt x="516731" y="290512"/>
                </a:cubicBezTo>
                <a:cubicBezTo>
                  <a:pt x="529853" y="294261"/>
                  <a:pt x="530419" y="293356"/>
                  <a:pt x="547688" y="295275"/>
                </a:cubicBezTo>
                <a:cubicBezTo>
                  <a:pt x="549275" y="297656"/>
                  <a:pt x="552004" y="299591"/>
                  <a:pt x="552450" y="302418"/>
                </a:cubicBezTo>
                <a:cubicBezTo>
                  <a:pt x="559076" y="344387"/>
                  <a:pt x="541953" y="336224"/>
                  <a:pt x="561975" y="342900"/>
                </a:cubicBezTo>
                <a:cubicBezTo>
                  <a:pt x="564356" y="342106"/>
                  <a:pt x="566609" y="340518"/>
                  <a:pt x="569119" y="340518"/>
                </a:cubicBezTo>
                <a:cubicBezTo>
                  <a:pt x="576786" y="340518"/>
                  <a:pt x="577369" y="344559"/>
                  <a:pt x="581025" y="350043"/>
                </a:cubicBezTo>
                <a:cubicBezTo>
                  <a:pt x="582118" y="353323"/>
                  <a:pt x="583818" y="363296"/>
                  <a:pt x="590550" y="361950"/>
                </a:cubicBezTo>
                <a:cubicBezTo>
                  <a:pt x="593357" y="361389"/>
                  <a:pt x="593725" y="357187"/>
                  <a:pt x="595313" y="354806"/>
                </a:cubicBezTo>
                <a:cubicBezTo>
                  <a:pt x="596107" y="347662"/>
                  <a:pt x="596512" y="340465"/>
                  <a:pt x="597694" y="333375"/>
                </a:cubicBezTo>
                <a:cubicBezTo>
                  <a:pt x="598107" y="330899"/>
                  <a:pt x="598032" y="327690"/>
                  <a:pt x="600075" y="326231"/>
                </a:cubicBezTo>
                <a:cubicBezTo>
                  <a:pt x="604160" y="323313"/>
                  <a:pt x="610186" y="324253"/>
                  <a:pt x="614363" y="321468"/>
                </a:cubicBezTo>
                <a:lnTo>
                  <a:pt x="621506" y="316706"/>
                </a:lnTo>
                <a:cubicBezTo>
                  <a:pt x="637976" y="292003"/>
                  <a:pt x="616123" y="327454"/>
                  <a:pt x="628650" y="254793"/>
                </a:cubicBezTo>
                <a:cubicBezTo>
                  <a:pt x="629622" y="249153"/>
                  <a:pt x="633413" y="243681"/>
                  <a:pt x="638175" y="240506"/>
                </a:cubicBezTo>
                <a:cubicBezTo>
                  <a:pt x="654551" y="229589"/>
                  <a:pt x="647033" y="232791"/>
                  <a:pt x="659606" y="228600"/>
                </a:cubicBezTo>
                <a:cubicBezTo>
                  <a:pt x="661987" y="227012"/>
                  <a:pt x="665233" y="226264"/>
                  <a:pt x="666750" y="223837"/>
                </a:cubicBezTo>
                <a:cubicBezTo>
                  <a:pt x="669411" y="219580"/>
                  <a:pt x="671513" y="209550"/>
                  <a:pt x="671513" y="209550"/>
                </a:cubicBezTo>
                <a:cubicBezTo>
                  <a:pt x="670719" y="202406"/>
                  <a:pt x="672990" y="194182"/>
                  <a:pt x="669131" y="188118"/>
                </a:cubicBezTo>
                <a:cubicBezTo>
                  <a:pt x="666436" y="183883"/>
                  <a:pt x="659606" y="184943"/>
                  <a:pt x="654844" y="183356"/>
                </a:cubicBezTo>
                <a:lnTo>
                  <a:pt x="647700" y="180975"/>
                </a:lnTo>
                <a:cubicBezTo>
                  <a:pt x="643356" y="167941"/>
                  <a:pt x="646361" y="167209"/>
                  <a:pt x="635794" y="161925"/>
                </a:cubicBezTo>
                <a:cubicBezTo>
                  <a:pt x="633549" y="160802"/>
                  <a:pt x="631031" y="160337"/>
                  <a:pt x="628650" y="159543"/>
                </a:cubicBezTo>
                <a:cubicBezTo>
                  <a:pt x="624681" y="160337"/>
                  <a:pt x="620764" y="161452"/>
                  <a:pt x="616744" y="161925"/>
                </a:cubicBezTo>
                <a:cubicBezTo>
                  <a:pt x="607251" y="163042"/>
                  <a:pt x="597378" y="161748"/>
                  <a:pt x="588169" y="164306"/>
                </a:cubicBezTo>
                <a:cubicBezTo>
                  <a:pt x="582654" y="165838"/>
                  <a:pt x="573881" y="173831"/>
                  <a:pt x="573881" y="173831"/>
                </a:cubicBezTo>
                <a:cubicBezTo>
                  <a:pt x="560234" y="194304"/>
                  <a:pt x="578406" y="170211"/>
                  <a:pt x="561975" y="183356"/>
                </a:cubicBezTo>
                <a:cubicBezTo>
                  <a:pt x="559740" y="185144"/>
                  <a:pt x="559237" y="188476"/>
                  <a:pt x="557213" y="190500"/>
                </a:cubicBezTo>
                <a:cubicBezTo>
                  <a:pt x="555189" y="192524"/>
                  <a:pt x="552450" y="193675"/>
                  <a:pt x="550069" y="195262"/>
                </a:cubicBezTo>
                <a:cubicBezTo>
                  <a:pt x="549275" y="197643"/>
                  <a:pt x="548020" y="199918"/>
                  <a:pt x="547688" y="202406"/>
                </a:cubicBezTo>
                <a:cubicBezTo>
                  <a:pt x="546425" y="211880"/>
                  <a:pt x="550747" y="223123"/>
                  <a:pt x="545306" y="230981"/>
                </a:cubicBezTo>
                <a:cubicBezTo>
                  <a:pt x="541663" y="236242"/>
                  <a:pt x="532606" y="232568"/>
                  <a:pt x="526256" y="233362"/>
                </a:cubicBezTo>
                <a:cubicBezTo>
                  <a:pt x="505150" y="240398"/>
                  <a:pt x="516958" y="238680"/>
                  <a:pt x="490538" y="235743"/>
                </a:cubicBezTo>
                <a:cubicBezTo>
                  <a:pt x="479425" y="236537"/>
                  <a:pt x="468265" y="236823"/>
                  <a:pt x="457200" y="238125"/>
                </a:cubicBezTo>
                <a:cubicBezTo>
                  <a:pt x="454707" y="238418"/>
                  <a:pt x="452566" y="240506"/>
                  <a:pt x="450056" y="240506"/>
                </a:cubicBezTo>
                <a:cubicBezTo>
                  <a:pt x="431783" y="240506"/>
                  <a:pt x="413544" y="238919"/>
                  <a:pt x="395288" y="238125"/>
                </a:cubicBezTo>
                <a:cubicBezTo>
                  <a:pt x="390525" y="236537"/>
                  <a:pt x="385177" y="236147"/>
                  <a:pt x="381000" y="233362"/>
                </a:cubicBezTo>
                <a:cubicBezTo>
                  <a:pt x="371768" y="227208"/>
                  <a:pt x="376571" y="229505"/>
                  <a:pt x="366713" y="226218"/>
                </a:cubicBezTo>
                <a:cubicBezTo>
                  <a:pt x="365919" y="223837"/>
                  <a:pt x="366373" y="220534"/>
                  <a:pt x="364331" y="219075"/>
                </a:cubicBezTo>
                <a:cubicBezTo>
                  <a:pt x="357132" y="213933"/>
                  <a:pt x="338251" y="212838"/>
                  <a:pt x="330994" y="211931"/>
                </a:cubicBezTo>
                <a:cubicBezTo>
                  <a:pt x="328613" y="210343"/>
                  <a:pt x="325638" y="209403"/>
                  <a:pt x="323850" y="207168"/>
                </a:cubicBezTo>
                <a:cubicBezTo>
                  <a:pt x="318918" y="201003"/>
                  <a:pt x="324738" y="197901"/>
                  <a:pt x="316706" y="192881"/>
                </a:cubicBezTo>
                <a:cubicBezTo>
                  <a:pt x="316701" y="192878"/>
                  <a:pt x="298850" y="186928"/>
                  <a:pt x="295275" y="185737"/>
                </a:cubicBezTo>
                <a:lnTo>
                  <a:pt x="288131" y="183356"/>
                </a:lnTo>
                <a:cubicBezTo>
                  <a:pt x="283369" y="180181"/>
                  <a:pt x="274201" y="179544"/>
                  <a:pt x="273844" y="173831"/>
                </a:cubicBezTo>
                <a:cubicBezTo>
                  <a:pt x="273050" y="161131"/>
                  <a:pt x="272729" y="148393"/>
                  <a:pt x="271463" y="135731"/>
                </a:cubicBezTo>
                <a:cubicBezTo>
                  <a:pt x="271137" y="132474"/>
                  <a:pt x="271566" y="128336"/>
                  <a:pt x="269081" y="126206"/>
                </a:cubicBezTo>
                <a:cubicBezTo>
                  <a:pt x="269078" y="126203"/>
                  <a:pt x="251223" y="120253"/>
                  <a:pt x="247650" y="119062"/>
                </a:cubicBezTo>
                <a:lnTo>
                  <a:pt x="240506" y="116681"/>
                </a:lnTo>
                <a:cubicBezTo>
                  <a:pt x="226850" y="96193"/>
                  <a:pt x="243229" y="122124"/>
                  <a:pt x="233363" y="102393"/>
                </a:cubicBezTo>
                <a:cubicBezTo>
                  <a:pt x="232083" y="99833"/>
                  <a:pt x="230188" y="97631"/>
                  <a:pt x="228600" y="95250"/>
                </a:cubicBezTo>
                <a:cubicBezTo>
                  <a:pt x="225215" y="85094"/>
                  <a:pt x="215106" y="67469"/>
                  <a:pt x="211931" y="59531"/>
                </a:cubicBezTo>
                <a:close/>
              </a:path>
            </a:pathLst>
          </a:custGeom>
          <a:solidFill>
            <a:srgbClr val="FA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83" name="Line 11">
            <a:extLst>
              <a:ext uri="{FF2B5EF4-FFF2-40B4-BE49-F238E27FC236}">
                <a16:creationId xmlns="" xmlns:a16="http://schemas.microsoft.com/office/drawing/2014/main" id="{F06521B2-2FCD-4C5F-9207-DC38B75B8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176" y="3014870"/>
            <a:ext cx="2404" cy="59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61BE9E94-D06F-4F2D-AE97-917778F0B2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=""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776" y="4097945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=""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776" y="476672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3645696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=""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01495" cy="83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In den stetig wachsenden Slums von Neu-Delhi ist das Leben hart. Kindern wird meist wenig Aufmerksamkeit geschenkt, viele von ihnen müssen sogar arbeiten.</a:t>
            </a:r>
          </a:p>
          <a:p>
            <a:pPr eaLnBrk="1" hangingPunct="1">
              <a:lnSpc>
                <a:spcPct val="110000"/>
              </a:lnSpc>
            </a:pP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7F05DE2C-FF44-4122-B1AA-BFF33D74CA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49"/>
            <a:ext cx="8642350" cy="27003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47DC8A5E-D2B7-414E-B2A9-C88B48E4C0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05083"/>
            <a:ext cx="4249738" cy="27060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76F1721B-77C1-4A5E-B074-4877488685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084"/>
            <a:ext cx="4258864" cy="269299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=""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Mit kreativen Schreibkursen will die Hilfsorganisation Ankur das Selbstvertrauen dieser Kinder stärken und sie befähigen, ihre Rolle in der Gesellschaft kritisch zu hinterfragen.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6081C8FD-EAF7-4A8D-81C1-ED0C541AA1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6131"/>
            <a:ext cx="4249738" cy="269455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C0965237-8A63-4DCD-B595-7FD6D3C108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752" y="3105150"/>
            <a:ext cx="4247811" cy="270033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4C980A3D-B900-4F24-BC4D-2F343EE1BF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0129" y="266130"/>
            <a:ext cx="4243045" cy="268776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E4AD1B43-9F1F-4874-A253-0B8A436158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0130" y="3105150"/>
            <a:ext cx="4247811" cy="27030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=""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535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Die Organisation hat eine Ausstellung eröffnet: Sie zeigt Lieblingsobjekte von Jungen und Mädchen aus dem Slum, die von zahlreichen kleinen Geschichten flankiert sind.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5FBB3E53-CAF7-4F94-914B-AC92ACD30F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8640323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=""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255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Der zehnjährige </a:t>
            </a:r>
            <a:r>
              <a:rPr lang="de-DE" b="0" dirty="0" err="1"/>
              <a:t>Nishu</a:t>
            </a:r>
            <a:r>
              <a:rPr lang="de-DE" b="0" dirty="0"/>
              <a:t> hat ein Halstuch hingehängt: „Mein Vater hat mir dieses Tuch mitgebracht. Das war das Letzte, was ich von ihm bekommen habe. Er ist gestorben.“</a:t>
            </a:r>
          </a:p>
        </p:txBody>
      </p:sp>
      <p:sp>
        <p:nvSpPr>
          <p:cNvPr id="15363" name="Grafik 3">
            <a:extLst>
              <a:ext uri="{FF2B5EF4-FFF2-40B4-BE49-F238E27FC236}">
                <a16:creationId xmlns=""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=""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A55585DF-A2AD-4F35-A6E9-5F995544A2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9664" y="260350"/>
            <a:ext cx="4238625" cy="55451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6F4862E4-220E-41D6-AFEB-FA6E843BED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937" y="260351"/>
            <a:ext cx="4238625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=""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Viele der Kinder stammen aus armen Verhältnissen und mussten ähnliche Verluste verkraften. Doch bei </a:t>
            </a:r>
            <a:r>
              <a:rPr lang="de-DE" b="0" dirty="0" err="1"/>
              <a:t>Ankur</a:t>
            </a:r>
            <a:r>
              <a:rPr lang="de-DE" b="0" dirty="0"/>
              <a:t> können sie ihren Problemen für eine Weile entkommen.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79D41F9D-6A3F-4751-BDCF-C37B81403F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3" y="260350"/>
            <a:ext cx="4249739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6640BD48-191C-481F-B085-E2BC98C612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89"/>
          <a:stretch/>
        </p:blipFill>
        <p:spPr>
          <a:xfrm>
            <a:off x="4643438" y="2973128"/>
            <a:ext cx="4249738" cy="283235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E78EF502-D49B-4B9D-843D-C9F3BC8D85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89"/>
          <a:stretch/>
        </p:blipFill>
        <p:spPr>
          <a:xfrm>
            <a:off x="4643438" y="128330"/>
            <a:ext cx="4249739" cy="283235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=""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=""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561535" cy="125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„Ich komme gerne zu </a:t>
            </a:r>
            <a:r>
              <a:rPr lang="de-DE" b="0" dirty="0" err="1"/>
              <a:t>Ankur</a:t>
            </a:r>
            <a:r>
              <a:rPr lang="de-DE" b="0" dirty="0"/>
              <a:t>“, sagt </a:t>
            </a:r>
            <a:r>
              <a:rPr lang="de-DE" b="0" dirty="0" err="1"/>
              <a:t>Saurab</a:t>
            </a:r>
            <a:r>
              <a:rPr lang="de-DE" b="0" dirty="0"/>
              <a:t> (10). „Wir können erzählen und Geschichten schreiben.“ Er zeigt einen Zeitungsartikel mit seinem Bild – der Artikel stammt von ihm. </a:t>
            </a:r>
          </a:p>
          <a:p>
            <a:endParaRPr lang="de-DE" b="0" dirty="0"/>
          </a:p>
          <a:p>
            <a:endParaRPr lang="de-DE" altLang="de-DE" b="0" dirty="0"/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4C059A27-7E2D-4531-A048-F415AA08DF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757" y="260648"/>
            <a:ext cx="4236417" cy="554047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AAE9AEC4-A031-47A6-871C-C9498B44A9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49"/>
            <a:ext cx="4249862" cy="554077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=""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8952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„Hier sind die Kinder frei“, berichtet die Leiterin der Gruppe, </a:t>
            </a:r>
            <a:r>
              <a:rPr lang="de-DE" b="0" dirty="0" err="1"/>
              <a:t>Kulvinder</a:t>
            </a:r>
            <a:r>
              <a:rPr lang="de-DE" b="0" dirty="0"/>
              <a:t> Kaur. „Sie wollen so viele Geschichten erzählen, aber in der Schule hört man ihnen nicht zu.“ </a:t>
            </a:r>
          </a:p>
          <a:p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87AF8132-E647-4C75-B23F-33F38618A0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925" y="264542"/>
            <a:ext cx="6445250" cy="554094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7101CA3B-315C-4FC7-A325-1412DDDED9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260350"/>
            <a:ext cx="2052639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565</Words>
  <Application>Microsoft Office PowerPoint</Application>
  <PresentationFormat>Bildschirmpräsentation (4:3)</PresentationFormat>
  <Paragraphs>86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Bildung macht Slumkinder stark</dc:title>
  <dc:creator>BfdW</dc:creator>
  <cp:lastModifiedBy>thorsten.lichtblau</cp:lastModifiedBy>
  <cp:revision>887</cp:revision>
  <dcterms:created xsi:type="dcterms:W3CDTF">2005-03-02T11:53:12Z</dcterms:created>
  <dcterms:modified xsi:type="dcterms:W3CDTF">2018-07-25T08:19:27Z</dcterms:modified>
</cp:coreProperties>
</file>