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1"/>
  </p:sldMasterIdLst>
  <p:notesMasterIdLst>
    <p:notesMasterId r:id="rId24"/>
  </p:notesMasterIdLst>
  <p:handoutMasterIdLst>
    <p:handoutMasterId r:id="rId25"/>
  </p:handoutMasterIdLst>
  <p:sldIdLst>
    <p:sldId id="379" r:id="rId2"/>
    <p:sldId id="390" r:id="rId3"/>
    <p:sldId id="391" r:id="rId4"/>
    <p:sldId id="392" r:id="rId5"/>
    <p:sldId id="370" r:id="rId6"/>
    <p:sldId id="385" r:id="rId7"/>
    <p:sldId id="354" r:id="rId8"/>
    <p:sldId id="334" r:id="rId9"/>
    <p:sldId id="382" r:id="rId10"/>
    <p:sldId id="376" r:id="rId11"/>
    <p:sldId id="330" r:id="rId12"/>
    <p:sldId id="386" r:id="rId13"/>
    <p:sldId id="320" r:id="rId14"/>
    <p:sldId id="387" r:id="rId15"/>
    <p:sldId id="360" r:id="rId16"/>
    <p:sldId id="384" r:id="rId17"/>
    <p:sldId id="326" r:id="rId18"/>
    <p:sldId id="317" r:id="rId19"/>
    <p:sldId id="396" r:id="rId20"/>
    <p:sldId id="397" r:id="rId21"/>
    <p:sldId id="375" r:id="rId22"/>
    <p:sldId id="398" r:id="rId23"/>
  </p:sldIdLst>
  <p:sldSz cx="9144000" cy="6858000" type="screen4x3"/>
  <p:notesSz cx="6743700" cy="98933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15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>
          <p15:clr>
            <a:srgbClr val="A4A3A4"/>
          </p15:clr>
        </p15:guide>
        <p15:guide id="2" orient="horz" pos="4156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orient="horz" pos="3748">
          <p15:clr>
            <a:srgbClr val="A4A3A4"/>
          </p15:clr>
        </p15:guide>
        <p15:guide id="5" orient="horz" pos="1865" userDrawn="1">
          <p15:clr>
            <a:srgbClr val="A4A3A4"/>
          </p15:clr>
        </p15:guide>
        <p15:guide id="6" orient="horz" pos="1979" userDrawn="1">
          <p15:clr>
            <a:srgbClr val="A4A3A4"/>
          </p15:clr>
        </p15:guide>
        <p15:guide id="7" orient="horz" pos="799">
          <p15:clr>
            <a:srgbClr val="A4A3A4"/>
          </p15:clr>
        </p15:guide>
        <p15:guide id="8" pos="158">
          <p15:clr>
            <a:srgbClr val="A4A3A4"/>
          </p15:clr>
        </p15:guide>
        <p15:guide id="9" pos="2835">
          <p15:clr>
            <a:srgbClr val="A4A3A4"/>
          </p15:clr>
        </p15:guide>
        <p15:guide id="10" pos="5602">
          <p15:clr>
            <a:srgbClr val="A4A3A4"/>
          </p15:clr>
        </p15:guide>
        <p15:guide id="11" pos="2925" userDrawn="1">
          <p15:clr>
            <a:srgbClr val="A4A3A4"/>
          </p15:clr>
        </p15:guide>
        <p15:guide id="12" pos="1542">
          <p15:clr>
            <a:srgbClr val="A4A3A4"/>
          </p15:clr>
        </p15:guide>
        <p15:guide id="13" pos="1451">
          <p15:clr>
            <a:srgbClr val="A4A3A4"/>
          </p15:clr>
        </p15:guide>
        <p15:guide id="14" pos="4218" userDrawn="1">
          <p15:clr>
            <a:srgbClr val="A4A3A4"/>
          </p15:clr>
        </p15:guide>
        <p15:guide id="15" pos="43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6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B482"/>
    <a:srgbClr val="E65D00"/>
    <a:srgbClr val="FFA365"/>
    <a:srgbClr val="FF6600"/>
    <a:srgbClr val="539D49"/>
    <a:srgbClr val="705500"/>
    <a:srgbClr val="FFDF79"/>
    <a:srgbClr val="A2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0" autoAdjust="0"/>
    <p:restoredTop sz="99827" autoAdjust="0"/>
  </p:normalViewPr>
  <p:slideViewPr>
    <p:cSldViewPr showGuides="1">
      <p:cViewPr>
        <p:scale>
          <a:sx n="118" d="100"/>
          <a:sy n="118" d="100"/>
        </p:scale>
        <p:origin x="-768" y="-42"/>
      </p:cViewPr>
      <p:guideLst>
        <p:guide orient="horz" pos="164"/>
        <p:guide orient="horz" pos="4156"/>
        <p:guide orient="horz" pos="3657"/>
        <p:guide orient="horz" pos="3748"/>
        <p:guide orient="horz" pos="1865"/>
        <p:guide orient="horz" pos="1979"/>
        <p:guide orient="horz" pos="799"/>
        <p:guide pos="158"/>
        <p:guide pos="2835"/>
        <p:guide pos="5602"/>
        <p:guide pos="2925"/>
        <p:guide pos="1542"/>
        <p:guide pos="1451"/>
        <p:guide pos="4218"/>
        <p:guide pos="4309"/>
      </p:guideLst>
    </p:cSldViewPr>
  </p:slideViewPr>
  <p:outlineViewPr>
    <p:cViewPr>
      <p:scale>
        <a:sx n="75" d="100"/>
        <a:sy n="7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notesViewPr>
    <p:cSldViewPr showGuides="1">
      <p:cViewPr>
        <p:scale>
          <a:sx n="100" d="100"/>
          <a:sy n="100" d="100"/>
        </p:scale>
        <p:origin x="-816" y="2658"/>
      </p:cViewPr>
      <p:guideLst>
        <p:guide orient="horz" pos="3116"/>
        <p:guide pos="212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6.xml"/><Relationship Id="rId3" Type="http://schemas.openxmlformats.org/officeDocument/2006/relationships/slide" Target="slides/slide5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20.xml"/><Relationship Id="rId2" Type="http://schemas.openxmlformats.org/officeDocument/2006/relationships/slide" Target="slides/slide4.xml"/><Relationship Id="rId16" Type="http://schemas.openxmlformats.org/officeDocument/2006/relationships/slide" Target="slides/slide19.xml"/><Relationship Id="rId1" Type="http://schemas.openxmlformats.org/officeDocument/2006/relationships/slide" Target="slides/slide3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8.xml"/><Relationship Id="rId10" Type="http://schemas.openxmlformats.org/officeDocument/2006/relationships/slide" Target="slides/slide12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xmlns="" id="{4CC3D845-EF86-4C9A-BD85-32CB766E4C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xmlns="" id="{FDA7750E-38CF-4077-84BD-22925A30A3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xmlns="" id="{0BE0912C-60B1-4308-9B00-720758848B3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xmlns="" id="{0802C87B-326C-4C7A-B0D1-D52A514D4B4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FA6D9E-D31A-4851-8D01-DF10BBD9BAA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56657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03E5F736-49B1-4418-A4FA-A46286EEDB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02B74E07-249F-4446-81ED-EE7DDA0FA9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E38B0320-37B9-46ED-9F39-757236D5C3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C6265994-1232-4392-8F8F-FD75460C856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9000"/>
            <a:ext cx="494665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xmlns="" id="{8B9B6185-461A-4A5C-A34E-1F64286F45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80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xmlns="" id="{7907591E-E0CC-4BE3-9BDA-F2261D3304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2638A6-1EDF-4CCF-B4E6-95CC5BB0436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0369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xmlns="" id="{C6935749-A5EA-44F2-9CB8-423EBFE322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322B0E-7B42-433D-95F1-0937F90D9369}" type="slidenum">
              <a:rPr lang="de-DE" altLang="de-DE" b="0"/>
              <a:pPr algn="r" eaLnBrk="1" hangingPunct="1">
                <a:spcBef>
                  <a:spcPct val="0"/>
                </a:spcBef>
              </a:pPr>
              <a:t>1</a:t>
            </a:fld>
            <a:endParaRPr lang="de-DE" altLang="de-DE" b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56B0950F-BC95-4EF6-BE32-BC416CF88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xmlns="" id="{906ED01B-87F1-4A52-9A1F-1CD4B09A088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030765-89C2-4FA1-88A9-3597FB39DFAC}" type="slidenum">
              <a:rPr lang="de-DE" altLang="de-DE" b="0"/>
              <a:pPr algn="r" eaLnBrk="1" hangingPunct="1">
                <a:spcBef>
                  <a:spcPct val="0"/>
                </a:spcBef>
              </a:pPr>
              <a:t>10</a:t>
            </a:fld>
            <a:endParaRPr lang="de-DE" altLang="de-DE" b="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308BAD14-5EC4-45E8-B03C-5DB271934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xmlns="" id="{96B59967-14BB-4CF0-8188-70A9CAC79A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CC027-F2D7-4864-8333-E415182ADDDE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xmlns="" id="{71E2A17A-F251-428A-8E01-DC27A8B15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xmlns="" id="{1F67A599-DF77-41DC-814E-8FE9E0DC8C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18AE4C-110A-4E2A-B208-6E6DC188CEF1}" type="slidenum">
              <a:rPr lang="de-DE" altLang="de-DE" b="0"/>
              <a:pPr algn="r" eaLnBrk="1" hangingPunct="1">
                <a:spcBef>
                  <a:spcPct val="0"/>
                </a:spcBef>
              </a:pPr>
              <a:t>12</a:t>
            </a:fld>
            <a:endParaRPr lang="de-DE" altLang="de-DE" b="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xmlns="" id="{A2C7F0D3-9A0F-487E-83B7-E8910251EF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72AC67A0-15A6-4332-81B3-95D5A21A9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69D306-F210-4195-92E0-A641373E5990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ED0521C1-DA55-40DD-A0CC-A7B2D88B3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xmlns="" id="{31103478-32D6-4EEC-B4D4-7278C9F88B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34F9914-CE89-423D-B632-EAB157707780}" type="slidenum">
              <a:rPr lang="de-DE" altLang="de-DE" b="0"/>
              <a:pPr algn="r" eaLnBrk="1" hangingPunct="1">
                <a:spcBef>
                  <a:spcPct val="0"/>
                </a:spcBef>
              </a:pPr>
              <a:t>14</a:t>
            </a:fld>
            <a:endParaRPr lang="de-DE" altLang="de-DE" b="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xmlns="" id="{7A842701-57D5-435D-A4B3-1EC4EC6E6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xmlns="" id="{2B3B3A90-66AB-475E-94FB-80F7A4AAF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B50E25-5EBB-46F3-8598-3647E0FA592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xmlns="" id="{B94F9AA5-813D-4758-9E40-8002B3389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xmlns="" id="{C8402461-159E-43F7-BC45-0707B234E7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AF767C3-B299-4C9C-918C-76CB1477210A}" type="slidenum">
              <a:rPr lang="de-DE" altLang="de-DE" b="0"/>
              <a:pPr algn="r" eaLnBrk="1" hangingPunct="1">
                <a:spcBef>
                  <a:spcPct val="0"/>
                </a:spcBef>
              </a:pPr>
              <a:t>16</a:t>
            </a:fld>
            <a:endParaRPr lang="de-DE" altLang="de-DE" b="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xmlns="" id="{966A1D2A-FCBA-428F-957D-548726293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xmlns="" id="{5F280F6C-9844-402E-905D-D36F2B0E9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367029-761B-4418-A9C2-C056096BBCED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6078D980-EC0E-494E-A867-F83FC79CA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8367DD8D-9DEC-41CC-B045-730A8DAD9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FFC0DB-D455-4B25-8206-B06A07CED197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2D85010-BF0F-4E47-900A-62574DE4B1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xmlns="" id="{CCE04AF7-D753-4492-92AF-4DEBED493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99EB3-AC6E-449C-BBD2-53C664AA671C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5F46737F-B3B3-4ECE-815E-62A778856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FA28E605-55A7-49B3-84BD-2DBC66359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E26E0-9711-40FA-8197-23929F1DE16F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ACF1FB75-CF14-4D37-A663-4ED9D4C49C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xmlns="" id="{45CD3F72-CF36-4E7D-B582-9B7BD8DCC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1B5CF3-B177-46D5-AB86-F6AD38DBF40E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0E29B0C6-A0E4-4C6D-9335-154774E0B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xmlns="" id="{BF0FDEE1-5A4D-495A-9E00-709442856F1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083E32-22C9-42B2-B5F3-10E4914F2C29}" type="slidenum">
              <a:rPr lang="de-DE" altLang="de-DE" b="0"/>
              <a:pPr algn="r" eaLnBrk="1" hangingPunct="1">
                <a:spcBef>
                  <a:spcPct val="0"/>
                </a:spcBef>
              </a:pPr>
              <a:t>21</a:t>
            </a:fld>
            <a:endParaRPr lang="de-DE" altLang="de-DE" b="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AD6AD776-B9A4-4761-A95F-9099650A49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xmlns="" id="{DAEF0A01-66B7-4583-8452-04ED4844FE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FDCC7D-2B29-4F8D-8005-0C7AC09872C6}" type="slidenum">
              <a:rPr lang="de-DE" altLang="de-DE" b="0"/>
              <a:pPr algn="r" eaLnBrk="1" hangingPunct="1">
                <a:spcBef>
                  <a:spcPct val="0"/>
                </a:spcBef>
              </a:pPr>
              <a:t>22</a:t>
            </a:fld>
            <a:endParaRPr lang="de-DE" altLang="de-DE" b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xmlns="" id="{1625A260-594D-4586-99B6-1EFD484E2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127403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xmlns="" id="{DBFA9B67-4A04-4501-8144-1E55875F24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343BB6-BACE-4C9A-8C77-16360DF67F98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D9454BE4-E445-442D-AB11-E1C5C0D6AA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xmlns="" id="{7DFCBC79-1B6E-4123-9D70-D5C21791A3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E4DC2-1CA3-4F83-A174-4BC2CBACF136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385E89A8-33AD-40D7-9142-4EEBADDD5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xmlns="" id="{CAA63289-5939-401E-9228-377C3BFE1E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680F9B-618A-4CBE-935E-FA0257C2E9CC}" type="slidenum">
              <a:rPr lang="de-DE" altLang="de-DE" b="0"/>
              <a:pPr algn="r" eaLnBrk="1" hangingPunct="1">
                <a:spcBef>
                  <a:spcPct val="0"/>
                </a:spcBef>
              </a:pPr>
              <a:t>5</a:t>
            </a:fld>
            <a:endParaRPr lang="de-DE" altLang="de-DE" b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8DB367D0-2FC5-4782-A677-48F296D63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xmlns="" id="{1FF6B577-AAAE-4669-804E-FDD0304BEC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F1B71-D348-446A-B31D-5A8E127B25EF}" type="slidenum">
              <a:rPr lang="de-DE" altLang="de-DE" b="0"/>
              <a:pPr algn="r" eaLnBrk="1" hangingPunct="1">
                <a:spcBef>
                  <a:spcPct val="0"/>
                </a:spcBef>
              </a:pPr>
              <a:t>6</a:t>
            </a:fld>
            <a:endParaRPr lang="de-DE" altLang="de-DE" b="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xmlns="" id="{514789FF-CD5A-43CD-A48E-28A46CC5D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xmlns="" id="{9696C2AC-089D-4C02-88C7-7421C8624C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C569C4-09B3-463A-8969-8F02DECC69E5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xmlns="" id="{43CB8FEB-9102-4C1E-9BA3-DA3D4DFA3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xmlns="" id="{08665DED-A358-480B-9ED4-239A81AC0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80A0B6-2742-41B4-A37F-0D1A4B850B8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xmlns="" id="{84F418DC-F44E-4038-A8D5-E15B95B661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xmlns="" id="{97008B0B-3115-451C-958F-EBB69B8F0F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21113" y="9398000"/>
            <a:ext cx="29225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E343EF9-8E4C-41A9-AF14-BEEEAE66FA41}" type="slidenum">
              <a:rPr lang="de-DE" altLang="de-DE" b="0"/>
              <a:pPr algn="r" eaLnBrk="1" hangingPunct="1">
                <a:spcBef>
                  <a:spcPct val="0"/>
                </a:spcBef>
              </a:pPr>
              <a:t>9</a:t>
            </a:fld>
            <a:endParaRPr lang="de-DE" altLang="de-DE" b="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xmlns="" id="{66B8B838-5D0E-4740-BDB3-8F16CDD9A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BfdW_Marke_RGB_für bildschirm">
            <a:extLst>
              <a:ext uri="{FF2B5EF4-FFF2-40B4-BE49-F238E27FC236}">
                <a16:creationId xmlns:a16="http://schemas.microsoft.com/office/drawing/2014/main" xmlns="" id="{03D52FF8-0B14-422B-9130-3977A5A111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8219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xmlns="" id="{0AD8CF5B-ABAE-43A0-9F62-3D1DC2C552DE}"/>
              </a:ext>
            </a:extLst>
          </p:cNvPr>
          <p:cNvSpPr/>
          <p:nvPr/>
        </p:nvSpPr>
        <p:spPr>
          <a:xfrm>
            <a:off x="7019925" y="0"/>
            <a:ext cx="2124075" cy="836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sz="1800"/>
          </a:p>
        </p:txBody>
      </p:sp>
      <p:sp>
        <p:nvSpPr>
          <p:cNvPr id="1027" name="Rectangle 20">
            <a:extLst>
              <a:ext uri="{FF2B5EF4-FFF2-40B4-BE49-F238E27FC236}">
                <a16:creationId xmlns:a16="http://schemas.microsoft.com/office/drawing/2014/main" xmlns="" id="{E3BD60A5-657C-4F43-A0DF-F84EEBB7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38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8" name="Rectangle 22">
            <a:extLst>
              <a:ext uri="{FF2B5EF4-FFF2-40B4-BE49-F238E27FC236}">
                <a16:creationId xmlns:a16="http://schemas.microsoft.com/office/drawing/2014/main" xmlns="" id="{153917A1-E5CB-49F7-9A48-56E91D59F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57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29" name="Rectangle 24">
            <a:extLst>
              <a:ext uri="{FF2B5EF4-FFF2-40B4-BE49-F238E27FC236}">
                <a16:creationId xmlns:a16="http://schemas.microsoft.com/office/drawing/2014/main" xmlns="" id="{44EE0C67-DDC1-4A38-A28C-7A9BFA933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622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0" name="Rectangle 26">
            <a:extLst>
              <a:ext uri="{FF2B5EF4-FFF2-40B4-BE49-F238E27FC236}">
                <a16:creationId xmlns:a16="http://schemas.microsoft.com/office/drawing/2014/main" xmlns="" id="{20528F0D-9C3B-4A00-8640-B93F8CD8A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76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1" name="Rectangle 28">
            <a:extLst>
              <a:ext uri="{FF2B5EF4-FFF2-40B4-BE49-F238E27FC236}">
                <a16:creationId xmlns:a16="http://schemas.microsoft.com/office/drawing/2014/main" xmlns="" id="{10683064-09D9-4AD9-BA28-7ED4C33BC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213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2" name="Rectangle 35">
            <a:extLst>
              <a:ext uri="{FF2B5EF4-FFF2-40B4-BE49-F238E27FC236}">
                <a16:creationId xmlns:a16="http://schemas.microsoft.com/office/drawing/2014/main" xmlns="" id="{E5E2C703-4092-43F8-ABA0-4407163E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275" y="2919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/>
          </a:p>
        </p:txBody>
      </p:sp>
      <p:sp>
        <p:nvSpPr>
          <p:cNvPr id="1033" name="Rechteck 13">
            <a:extLst>
              <a:ext uri="{FF2B5EF4-FFF2-40B4-BE49-F238E27FC236}">
                <a16:creationId xmlns:a16="http://schemas.microsoft.com/office/drawing/2014/main" xmlns="" id="{59517E04-3398-457D-974B-A73C7BAFF8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50825" y="6429375"/>
            <a:ext cx="2286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endParaRPr lang="de-DE" altLang="de-DE" sz="40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de-DE" altLang="de-DE" sz="800" dirty="0">
                <a:solidFill>
                  <a:srgbClr val="000000"/>
                </a:solidFill>
              </a:rPr>
              <a:t>Seite </a:t>
            </a:r>
            <a:fld id="{8C88BE97-91FA-4FE4-A726-834C6A20CD32}" type="slidenum">
              <a:rPr lang="de-DE" altLang="de-DE" sz="800" smtClean="0">
                <a:solidFill>
                  <a:srgbClr val="000000"/>
                </a:solidFill>
              </a:rPr>
              <a:pPr eaLnBrk="1" hangingPunct="1">
                <a:defRPr/>
              </a:pPr>
              <a:t>‹Nr.›</a:t>
            </a:fld>
            <a:r>
              <a:rPr lang="de-DE" altLang="de-DE" sz="800" dirty="0">
                <a:solidFill>
                  <a:srgbClr val="000000"/>
                </a:solidFill>
              </a:rPr>
              <a:t>/22</a:t>
            </a:r>
          </a:p>
        </p:txBody>
      </p:sp>
      <p:sp>
        <p:nvSpPr>
          <p:cNvPr id="1034" name="Picture 11" descr="BfdW_Marke_RGB_für bildschirm">
            <a:extLst>
              <a:ext uri="{FF2B5EF4-FFF2-40B4-BE49-F238E27FC236}">
                <a16:creationId xmlns:a16="http://schemas.microsoft.com/office/drawing/2014/main" xmlns="" id="{5A615001-3DE5-4661-A3B7-21C021F9722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7740650" y="6008688"/>
            <a:ext cx="11525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35.jpeg"/><Relationship Id="rId4" Type="http://schemas.microsoft.com/office/2007/relationships/hdphoto" Target="../media/hdphoto1.wdp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795FDB99-E5EA-4FA7-B8A5-B40DCBEDD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60350"/>
            <a:ext cx="8646082" cy="5545137"/>
          </a:xfrm>
          <a:prstGeom prst="rect">
            <a:avLst/>
          </a:prstGeom>
        </p:spPr>
      </p:pic>
      <p:sp>
        <p:nvSpPr>
          <p:cNvPr id="5122" name="Picture 12" descr="titel_17575_fs_126">
            <a:extLst>
              <a:ext uri="{FF2B5EF4-FFF2-40B4-BE49-F238E27FC236}">
                <a16:creationId xmlns:a16="http://schemas.microsoft.com/office/drawing/2014/main" xmlns="" id="{F3A43F2C-7CDA-4D9A-8812-F855D2511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5125" name="Rectangle 4">
            <a:extLst>
              <a:ext uri="{FF2B5EF4-FFF2-40B4-BE49-F238E27FC236}">
                <a16:creationId xmlns:a16="http://schemas.microsoft.com/office/drawing/2014/main" xmlns="" id="{6714DDA5-8E36-434D-8D16-1BA27184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2368" y="1108608"/>
            <a:ext cx="42116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500" dirty="0">
                <a:solidFill>
                  <a:schemeClr val="bg1"/>
                </a:solidFill>
              </a:rPr>
              <a:t>Zurück ins Leben</a:t>
            </a:r>
          </a:p>
        </p:txBody>
      </p:sp>
      <p:sp>
        <p:nvSpPr>
          <p:cNvPr id="5126" name="Rectangle 36">
            <a:extLst>
              <a:ext uri="{FF2B5EF4-FFF2-40B4-BE49-F238E27FC236}">
                <a16:creationId xmlns:a16="http://schemas.microsoft.com/office/drawing/2014/main" xmlns="" id="{E1650829-22B8-4CCC-B7F6-F123C90BA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511708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chemeClr val="bg1"/>
                </a:solidFill>
                <a:cs typeface="Tahoma" panose="020B0604030504040204" pitchFamily="34" charset="0"/>
              </a:rPr>
              <a:t>Honduras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2">
            <a:extLst>
              <a:ext uri="{FF2B5EF4-FFF2-40B4-BE49-F238E27FC236}">
                <a16:creationId xmlns:a16="http://schemas.microsoft.com/office/drawing/2014/main" xmlns="" id="{59770505-421E-4721-9015-B8C229393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088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endParaRPr lang="de-DE" altLang="de-DE"/>
          </a:p>
        </p:txBody>
      </p:sp>
      <p:sp>
        <p:nvSpPr>
          <p:cNvPr id="23555" name="Rechteck 2">
            <a:extLst>
              <a:ext uri="{FF2B5EF4-FFF2-40B4-BE49-F238E27FC236}">
                <a16:creationId xmlns:a16="http://schemas.microsoft.com/office/drawing/2014/main" xmlns="" id="{7F031F48-9108-4A7F-8807-888B04C0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52553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Besondere Unterstützung erhalten Menschen, die mit einer Behinderung zurück-kehren. „Gemeinsam entwickeln wir Perspektiven für die Zukunft“, sagt Karen Núñez. </a:t>
            </a:r>
          </a:p>
          <a:p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6E1C1B67-122B-4829-9023-D3B3817B38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70033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2F567D28-E2F2-467B-8D45-ECED8FF5A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3" y="260350"/>
            <a:ext cx="4249740" cy="55451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A836ACB0-14DA-4216-87DF-A276531E5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915" y="260349"/>
            <a:ext cx="4244260" cy="27003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2">
            <a:extLst>
              <a:ext uri="{FF2B5EF4-FFF2-40B4-BE49-F238E27FC236}">
                <a16:creationId xmlns:a16="http://schemas.microsoft.com/office/drawing/2014/main" xmlns="" id="{076406E1-1816-48CA-B3D8-319EB85C1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74" y="5820701"/>
            <a:ext cx="69854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Die Prothesen für Miguel hat Walter </a:t>
            </a:r>
            <a:r>
              <a:rPr lang="de-DE" b="0" dirty="0" err="1"/>
              <a:t>Geovanis</a:t>
            </a:r>
            <a:r>
              <a:rPr lang="de-DE" b="0" dirty="0"/>
              <a:t> Aguilar </a:t>
            </a:r>
            <a:r>
              <a:rPr lang="de-DE" b="0" dirty="0" err="1"/>
              <a:t>Turcios</a:t>
            </a:r>
            <a:r>
              <a:rPr lang="de-DE" b="0" dirty="0"/>
              <a:t> angefertigt. Er hat selbst ein Bein verloren und ist einer von nur zwei Spezialisten in ganz Honduras. </a:t>
            </a:r>
          </a:p>
        </p:txBody>
      </p:sp>
      <p:sp>
        <p:nvSpPr>
          <p:cNvPr id="25603" name="Picture 19" descr="11_priester_20131016_edi29_uta">
            <a:extLst>
              <a:ext uri="{FF2B5EF4-FFF2-40B4-BE49-F238E27FC236}">
                <a16:creationId xmlns:a16="http://schemas.microsoft.com/office/drawing/2014/main" xmlns="" id="{5804DD5F-CEA1-4DB1-A93D-9650BDA78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76488" y="-21848763"/>
            <a:ext cx="1920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7BE49D03-AA9F-4D3C-A989-59F6CA2EE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1"/>
            <a:ext cx="4249738" cy="55451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D022F18B-7FB4-4117-8FB7-845170A952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260349"/>
            <a:ext cx="4249737" cy="554392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2">
            <a:extLst>
              <a:ext uri="{FF2B5EF4-FFF2-40B4-BE49-F238E27FC236}">
                <a16:creationId xmlns:a16="http://schemas.microsoft.com/office/drawing/2014/main" xmlns="" id="{A5BDAA95-D498-4E11-ADE1-A5463DFF3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66143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Die Prothese hat der Fachmann aus Polypropylen gefertigt. „Das Wichtigste ist, dass der Schaft gut sitzt, weder drückt, noch schmerzt“, erklärt er.</a:t>
            </a:r>
          </a:p>
          <a:p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9B5AFBA-BA3A-4BE0-8E05-6329E648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4249738" cy="27003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FA6ED18-F5A6-4D9A-AE22-1354C4372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1"/>
            <a:ext cx="4249738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4733B75-8B35-4B08-AFCC-0393A91A0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6" cy="27003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A9DA1BB-6088-49F6-B111-B8783D999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1"/>
            <a:ext cx="4249736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2">
            <a:extLst>
              <a:ext uri="{FF2B5EF4-FFF2-40B4-BE49-F238E27FC236}">
                <a16:creationId xmlns:a16="http://schemas.microsoft.com/office/drawing/2014/main" xmlns="" id="{0B21BC1F-A90B-4E48-9F4C-2F0497657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0934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Doch nicht alle gescheiterten Auswanderer kehren zurück. Manche verschwinden einfach. Ihre Angehörigen geben die Hoffnung nicht auf, sie wiederzufinden.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FB6B73A-1A10-4A90-8E95-F767201CD5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260350"/>
            <a:ext cx="8536809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2">
            <a:extLst>
              <a:ext uri="{FF2B5EF4-FFF2-40B4-BE49-F238E27FC236}">
                <a16:creationId xmlns:a16="http://schemas.microsoft.com/office/drawing/2014/main" xmlns="" id="{563068AD-B9AE-4A21-A546-CEEABB73C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34551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Seit 2002 hilft das Komitee der Angehörigen von verschwundenen Mig­ranten Menschen bei der Suche nach ihren Söhnen und Töchtern, Brüdern und Schwestern.</a:t>
            </a:r>
            <a:endParaRPr lang="de-DE" altLang="de-DE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669B609-E61C-4117-B2AE-7526089880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0D7485F2-2F6A-46C0-AB67-F21CE6738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14" y="3116475"/>
            <a:ext cx="4264649" cy="26890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91A925C-C3EE-4D00-82E6-F0C01D83BE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538" y="3105150"/>
            <a:ext cx="2052637" cy="27003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E7E1AFA-B71C-4E5E-88A7-E1E83D0161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16475"/>
            <a:ext cx="2052637" cy="26890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F52D5B01-F07D-48A5-B912-D9EC05EAE4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49"/>
            <a:ext cx="2052637" cy="270033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6011C813-AFE7-4496-802E-2A5059B5B8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538" y="260349"/>
            <a:ext cx="2054225" cy="26961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2">
            <a:extLst>
              <a:ext uri="{FF2B5EF4-FFF2-40B4-BE49-F238E27FC236}">
                <a16:creationId xmlns:a16="http://schemas.microsoft.com/office/drawing/2014/main" xmlns="" id="{43746ECF-1C0C-4199-B1E4-0C80990DD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1654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Bei ihrem letzten Anruf  sagte die Tochter von Priscilla Rodriguez: „Ich bezahle einen Schlepper, der mich in die USA bringt.“ Das war vor neun Jahren.</a:t>
            </a:r>
            <a:endParaRPr lang="de-DE" alt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E1EEB63D-5FDC-453E-BDBD-EDA23971C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1734" cy="55451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C2BA46A-7831-4740-AE29-EE87AD95D8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">
            <a:extLst>
              <a:ext uri="{FF2B5EF4-FFF2-40B4-BE49-F238E27FC236}">
                <a16:creationId xmlns:a16="http://schemas.microsoft.com/office/drawing/2014/main" xmlns="" id="{738A6DB2-221D-4865-8F92-895EBEA5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41751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Das Komitee registriert jeden Fall und begibt sich auf die Suche. „Bislang konnten wir 269 Familien zusammenführen“, freut sich Eva Ramirez, die Leiterin des Komitees.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C59D135E-20D4-4649-AA80-E8662DA17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6" y="260350"/>
            <a:ext cx="8642350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eck 2">
            <a:extLst>
              <a:ext uri="{FF2B5EF4-FFF2-40B4-BE49-F238E27FC236}">
                <a16:creationId xmlns:a16="http://schemas.microsoft.com/office/drawing/2014/main" xmlns="" id="{7B767736-A299-4A8A-84AA-EF12120D0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093484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Miguel </a:t>
            </a:r>
            <a:r>
              <a:rPr lang="de-DE" b="0" dirty="0" err="1"/>
              <a:t>Elcides</a:t>
            </a:r>
            <a:r>
              <a:rPr lang="de-DE" b="0" dirty="0"/>
              <a:t> hat zumindest überlebt. Und mit Unterstützung von AHS konnte er einen kleinen Laden eröffnen. Hier verkauft er alles für den täglichen Gebrauch.</a:t>
            </a:r>
          </a:p>
          <a:p>
            <a:endParaRPr 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5A213B7E-D715-48CF-B4C9-B51A82966B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4" y="260350"/>
            <a:ext cx="8649755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eck 2">
            <a:extLst>
              <a:ext uri="{FF2B5EF4-FFF2-40B4-BE49-F238E27FC236}">
                <a16:creationId xmlns:a16="http://schemas.microsoft.com/office/drawing/2014/main" xmlns="" id="{08D3FDCF-A01A-48E3-98E1-673F5399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37499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Von dem Erlös kann er sogar etwas zurücklegen, um das Geschäft irgendwann zu erweitern. „MP3-Player oder Handys zu verkaufen, das wäre schön“, lacht er. 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C039F36-46FE-485B-9F85-20E948194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4103"/>
            <a:ext cx="4249738" cy="55413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42786FE-62C0-4E01-AEDC-368CC6E678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7" y="264102"/>
            <a:ext cx="4249737" cy="55413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2">
            <a:extLst>
              <a:ext uri="{FF2B5EF4-FFF2-40B4-BE49-F238E27FC236}">
                <a16:creationId xmlns:a16="http://schemas.microsoft.com/office/drawing/2014/main" xmlns="" id="{7C5C16A1-1E2E-4742-828D-EEE823CBA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3013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An den Wochenenden trifft sich Miguel mit anderen Zurückgekehrten. „Die Gruppe hat mir zurück ins Leben geholfen“, sagt er dankbar.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FB850B94-B8C2-48CF-84D5-45662C6EF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056" y="260350"/>
            <a:ext cx="4253390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F2C4B61-BCF8-41DF-B643-84E71EECFE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49"/>
            <a:ext cx="4249738" cy="27003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A990F03-F278-42AA-A38B-22B0F4D2A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260" y="260350"/>
            <a:ext cx="4233915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6">
            <a:extLst>
              <a:ext uri="{FF2B5EF4-FFF2-40B4-BE49-F238E27FC236}">
                <a16:creationId xmlns:a16="http://schemas.microsoft.com/office/drawing/2014/main" xmlns="" id="{7CD3E717-62F9-4B48-984E-AFFDEBF9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47675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cs typeface="Tahoma" panose="020B0604030504040204" pitchFamily="34" charset="0"/>
              </a:rPr>
              <a:t>Honduras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xmlns="" id="{98E24775-7B55-4D25-A15B-096EC9E47AD4}"/>
              </a:ext>
            </a:extLst>
          </p:cNvPr>
          <p:cNvSpPr/>
          <p:nvPr/>
        </p:nvSpPr>
        <p:spPr>
          <a:xfrm>
            <a:off x="5116513" y="3319463"/>
            <a:ext cx="196850" cy="244475"/>
          </a:xfrm>
          <a:custGeom>
            <a:avLst/>
            <a:gdLst>
              <a:gd name="connsiteX0" fmla="*/ 4763 w 195263"/>
              <a:gd name="connsiteY0" fmla="*/ 7143 h 245268"/>
              <a:gd name="connsiteX1" fmla="*/ 64294 w 195263"/>
              <a:gd name="connsiteY1" fmla="*/ 0 h 245268"/>
              <a:gd name="connsiteX2" fmla="*/ 88107 w 195263"/>
              <a:gd name="connsiteY2" fmla="*/ 11906 h 245268"/>
              <a:gd name="connsiteX3" fmla="*/ 109538 w 195263"/>
              <a:gd name="connsiteY3" fmla="*/ 23812 h 245268"/>
              <a:gd name="connsiteX4" fmla="*/ 138113 w 195263"/>
              <a:gd name="connsiteY4" fmla="*/ 26193 h 245268"/>
              <a:gd name="connsiteX5" fmla="*/ 166688 w 195263"/>
              <a:gd name="connsiteY5" fmla="*/ 7143 h 245268"/>
              <a:gd name="connsiteX6" fmla="*/ 195263 w 195263"/>
              <a:gd name="connsiteY6" fmla="*/ 14287 h 245268"/>
              <a:gd name="connsiteX7" fmla="*/ 173832 w 195263"/>
              <a:gd name="connsiteY7" fmla="*/ 47625 h 245268"/>
              <a:gd name="connsiteX8" fmla="*/ 176213 w 195263"/>
              <a:gd name="connsiteY8" fmla="*/ 138112 h 245268"/>
              <a:gd name="connsiteX9" fmla="*/ 188119 w 195263"/>
              <a:gd name="connsiteY9" fmla="*/ 161925 h 245268"/>
              <a:gd name="connsiteX10" fmla="*/ 166688 w 195263"/>
              <a:gd name="connsiteY10" fmla="*/ 183356 h 245268"/>
              <a:gd name="connsiteX11" fmla="*/ 147638 w 195263"/>
              <a:gd name="connsiteY11" fmla="*/ 209550 h 245268"/>
              <a:gd name="connsiteX12" fmla="*/ 133350 w 195263"/>
              <a:gd name="connsiteY12" fmla="*/ 245268 h 245268"/>
              <a:gd name="connsiteX13" fmla="*/ 88107 w 195263"/>
              <a:gd name="connsiteY13" fmla="*/ 209550 h 245268"/>
              <a:gd name="connsiteX14" fmla="*/ 92869 w 195263"/>
              <a:gd name="connsiteY14" fmla="*/ 200025 h 245268"/>
              <a:gd name="connsiteX15" fmla="*/ 0 w 195263"/>
              <a:gd name="connsiteY15" fmla="*/ 147637 h 245268"/>
              <a:gd name="connsiteX16" fmla="*/ 11907 w 195263"/>
              <a:gd name="connsiteY16" fmla="*/ 121443 h 245268"/>
              <a:gd name="connsiteX17" fmla="*/ 9525 w 195263"/>
              <a:gd name="connsiteY17" fmla="*/ 107156 h 245268"/>
              <a:gd name="connsiteX18" fmla="*/ 21432 w 195263"/>
              <a:gd name="connsiteY18" fmla="*/ 88106 h 245268"/>
              <a:gd name="connsiteX19" fmla="*/ 30957 w 195263"/>
              <a:gd name="connsiteY19" fmla="*/ 64293 h 245268"/>
              <a:gd name="connsiteX20" fmla="*/ 4763 w 195263"/>
              <a:gd name="connsiteY20" fmla="*/ 7143 h 2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5263" h="245268">
                <a:moveTo>
                  <a:pt x="4763" y="7143"/>
                </a:moveTo>
                <a:lnTo>
                  <a:pt x="64294" y="0"/>
                </a:lnTo>
                <a:lnTo>
                  <a:pt x="88107" y="11906"/>
                </a:lnTo>
                <a:lnTo>
                  <a:pt x="109538" y="23812"/>
                </a:lnTo>
                <a:lnTo>
                  <a:pt x="138113" y="26193"/>
                </a:lnTo>
                <a:lnTo>
                  <a:pt x="166688" y="7143"/>
                </a:lnTo>
                <a:lnTo>
                  <a:pt x="195263" y="14287"/>
                </a:lnTo>
                <a:lnTo>
                  <a:pt x="173832" y="47625"/>
                </a:lnTo>
                <a:cubicBezTo>
                  <a:pt x="174626" y="77787"/>
                  <a:pt x="175419" y="107950"/>
                  <a:pt x="176213" y="138112"/>
                </a:cubicBezTo>
                <a:lnTo>
                  <a:pt x="188119" y="161925"/>
                </a:lnTo>
                <a:lnTo>
                  <a:pt x="166688" y="183356"/>
                </a:lnTo>
                <a:lnTo>
                  <a:pt x="147638" y="209550"/>
                </a:lnTo>
                <a:lnTo>
                  <a:pt x="133350" y="245268"/>
                </a:lnTo>
                <a:lnTo>
                  <a:pt x="88107" y="209550"/>
                </a:lnTo>
                <a:lnTo>
                  <a:pt x="92869" y="200025"/>
                </a:lnTo>
                <a:lnTo>
                  <a:pt x="0" y="147637"/>
                </a:lnTo>
                <a:lnTo>
                  <a:pt x="11907" y="121443"/>
                </a:lnTo>
                <a:lnTo>
                  <a:pt x="9525" y="107156"/>
                </a:lnTo>
                <a:lnTo>
                  <a:pt x="21432" y="88106"/>
                </a:lnTo>
                <a:lnTo>
                  <a:pt x="30957" y="64293"/>
                </a:lnTo>
                <a:lnTo>
                  <a:pt x="4763" y="7143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pic>
        <p:nvPicPr>
          <p:cNvPr id="7172" name="Grafik 4">
            <a:extLst>
              <a:ext uri="{FF2B5EF4-FFF2-40B4-BE49-F238E27FC236}">
                <a16:creationId xmlns:a16="http://schemas.microsoft.com/office/drawing/2014/main" xmlns="" id="{D9D5F1AA-86AE-42CF-83ED-49322CFC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8" y="1270000"/>
            <a:ext cx="8624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03877CC5-4267-4E04-A2BB-B9440A102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1270000"/>
            <a:ext cx="86248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hteck 11">
            <a:extLst>
              <a:ext uri="{FF2B5EF4-FFF2-40B4-BE49-F238E27FC236}">
                <a16:creationId xmlns:a16="http://schemas.microsoft.com/office/drawing/2014/main" xmlns="" id="{681E4430-5399-4803-BE9E-317FECA7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484" y="2917122"/>
            <a:ext cx="9861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de-DE" altLang="de-DE" sz="1200" dirty="0"/>
              <a:t>Honduras</a:t>
            </a:r>
            <a:endParaRPr lang="de-DE" altLang="de-DE" sz="1200" dirty="0">
              <a:latin typeface="Tahoma" panose="020B0604030504040204" pitchFamily="34" charset="0"/>
            </a:endParaRPr>
          </a:p>
        </p:txBody>
      </p:sp>
      <p:sp>
        <p:nvSpPr>
          <p:cNvPr id="14" name="Rectangle 36">
            <a:extLst>
              <a:ext uri="{FF2B5EF4-FFF2-40B4-BE49-F238E27FC236}">
                <a16:creationId xmlns:a16="http://schemas.microsoft.com/office/drawing/2014/main" xmlns="" id="{968171E0-AAA3-4E81-88E4-256F29F42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88571"/>
            <a:ext cx="8642350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361950"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361950" eaLnBrk="0" fontAlgn="base" hangingPunct="0">
              <a:spcBef>
                <a:spcPct val="0"/>
              </a:spcBef>
              <a:spcAft>
                <a:spcPct val="0"/>
              </a:spcAft>
              <a:tabLst>
                <a:tab pos="4306888" algn="r"/>
                <a:tab pos="5565775" algn="r"/>
              </a:tabLs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	Honduras	Deutschland</a:t>
            </a:r>
          </a:p>
          <a:p>
            <a:pPr eaLnBrk="1" hangingPunct="1">
              <a:lnSpc>
                <a:spcPct val="120000"/>
              </a:lnSpc>
            </a:pPr>
            <a:endParaRPr lang="de-DE" altLang="de-DE" sz="120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Fläche in km²</a:t>
            </a:r>
            <a:r>
              <a:rPr lang="de-DE" altLang="de-DE" sz="1200" b="0" dirty="0"/>
              <a:t>	112.090	357.121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 in Millionen </a:t>
            </a:r>
            <a:r>
              <a:rPr lang="de-DE" altLang="de-DE" sz="1200" b="0" dirty="0"/>
              <a:t>	8,9	80,7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Bevölkerungsdichte in Einwohner/km²	</a:t>
            </a:r>
            <a:r>
              <a:rPr lang="de-DE" altLang="de-DE" sz="1200" b="0" dirty="0"/>
              <a:t>79	226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Säuglingssterblichkeit in %	</a:t>
            </a:r>
            <a:r>
              <a:rPr lang="de-DE" altLang="de-DE" sz="1200" b="0" dirty="0"/>
              <a:t>1,7	0,3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Lebenserwartung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70	78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73	83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Analphabetenrate in % 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Männer	11,6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b="0" dirty="0"/>
              <a:t>Frauen	11,4	&lt; 1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1200" dirty="0"/>
              <a:t>Bruttoinlandsprodukt in Dollar/Kopf</a:t>
            </a:r>
            <a:r>
              <a:rPr lang="de-DE" altLang="de-DE" sz="1200" b="0" dirty="0"/>
              <a:t>	5.300	48.200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 </a:t>
            </a:r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endParaRPr lang="de-DE" altLang="de-DE" sz="800" b="0" dirty="0"/>
          </a:p>
          <a:p>
            <a:pPr eaLnBrk="1" hangingPunct="1">
              <a:lnSpc>
                <a:spcPct val="120000"/>
              </a:lnSpc>
            </a:pPr>
            <a:r>
              <a:rPr lang="de-DE" altLang="de-DE" sz="800" b="0" dirty="0"/>
              <a:t>Quelle: CIA World </a:t>
            </a:r>
            <a:r>
              <a:rPr lang="de-DE" altLang="de-DE" sz="800" b="0" dirty="0" err="1"/>
              <a:t>Factbook</a:t>
            </a:r>
            <a:r>
              <a:rPr lang="de-DE" altLang="de-DE" sz="800" b="0" dirty="0"/>
              <a:t> (2017)</a:t>
            </a:r>
            <a:r>
              <a:rPr lang="de-DE" altLang="de-DE" sz="800" dirty="0"/>
              <a:t> </a:t>
            </a:r>
          </a:p>
        </p:txBody>
      </p:sp>
      <p:sp>
        <p:nvSpPr>
          <p:cNvPr id="2" name="Freihandform: Form 1">
            <a:extLst>
              <a:ext uri="{FF2B5EF4-FFF2-40B4-BE49-F238E27FC236}">
                <a16:creationId xmlns:a16="http://schemas.microsoft.com/office/drawing/2014/main" xmlns="" id="{5DD85137-89D4-4FBD-A822-719DF76F2B16}"/>
              </a:ext>
            </a:extLst>
          </p:cNvPr>
          <p:cNvSpPr/>
          <p:nvPr/>
        </p:nvSpPr>
        <p:spPr>
          <a:xfrm>
            <a:off x="2231231" y="3019425"/>
            <a:ext cx="138113" cy="83344"/>
          </a:xfrm>
          <a:custGeom>
            <a:avLst/>
            <a:gdLst>
              <a:gd name="connsiteX0" fmla="*/ 138113 w 138113"/>
              <a:gd name="connsiteY0" fmla="*/ 33338 h 83344"/>
              <a:gd name="connsiteX1" fmla="*/ 100013 w 138113"/>
              <a:gd name="connsiteY1" fmla="*/ 0 h 83344"/>
              <a:gd name="connsiteX2" fmla="*/ 73819 w 138113"/>
              <a:gd name="connsiteY2" fmla="*/ 11906 h 83344"/>
              <a:gd name="connsiteX3" fmla="*/ 28575 w 138113"/>
              <a:gd name="connsiteY3" fmla="*/ 9525 h 83344"/>
              <a:gd name="connsiteX4" fmla="*/ 0 w 138113"/>
              <a:gd name="connsiteY4" fmla="*/ 42863 h 83344"/>
              <a:gd name="connsiteX5" fmla="*/ 0 w 138113"/>
              <a:gd name="connsiteY5" fmla="*/ 42863 h 83344"/>
              <a:gd name="connsiteX6" fmla="*/ 28575 w 138113"/>
              <a:gd name="connsiteY6" fmla="*/ 61913 h 83344"/>
              <a:gd name="connsiteX7" fmla="*/ 38100 w 138113"/>
              <a:gd name="connsiteY7" fmla="*/ 83344 h 83344"/>
              <a:gd name="connsiteX8" fmla="*/ 61913 w 138113"/>
              <a:gd name="connsiteY8" fmla="*/ 76200 h 83344"/>
              <a:gd name="connsiteX9" fmla="*/ 73819 w 138113"/>
              <a:gd name="connsiteY9" fmla="*/ 57150 h 83344"/>
              <a:gd name="connsiteX10" fmla="*/ 138113 w 138113"/>
              <a:gd name="connsiteY10" fmla="*/ 33338 h 8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113" h="83344">
                <a:moveTo>
                  <a:pt x="138113" y="33338"/>
                </a:moveTo>
                <a:lnTo>
                  <a:pt x="100013" y="0"/>
                </a:lnTo>
                <a:lnTo>
                  <a:pt x="73819" y="11906"/>
                </a:lnTo>
                <a:lnTo>
                  <a:pt x="28575" y="9525"/>
                </a:lnTo>
                <a:lnTo>
                  <a:pt x="0" y="42863"/>
                </a:lnTo>
                <a:lnTo>
                  <a:pt x="0" y="42863"/>
                </a:lnTo>
                <a:lnTo>
                  <a:pt x="28575" y="61913"/>
                </a:lnTo>
                <a:lnTo>
                  <a:pt x="38100" y="83344"/>
                </a:lnTo>
                <a:lnTo>
                  <a:pt x="61913" y="76200"/>
                </a:lnTo>
                <a:lnTo>
                  <a:pt x="73819" y="57150"/>
                </a:lnTo>
                <a:lnTo>
                  <a:pt x="138113" y="33338"/>
                </a:lnTo>
                <a:close/>
              </a:path>
            </a:pathLst>
          </a:custGeom>
          <a:solidFill>
            <a:srgbClr val="FBB4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83" name="Line 11">
            <a:extLst>
              <a:ext uri="{FF2B5EF4-FFF2-40B4-BE49-F238E27FC236}">
                <a16:creationId xmlns:a16="http://schemas.microsoft.com/office/drawing/2014/main" xmlns="" id="{F06521B2-2FCD-4C5F-9207-DC38B75B85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03463" y="3055622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eck 2">
            <a:extLst>
              <a:ext uri="{FF2B5EF4-FFF2-40B4-BE49-F238E27FC236}">
                <a16:creationId xmlns:a16="http://schemas.microsoft.com/office/drawing/2014/main" xmlns="" id="{76D81EC4-B170-42A5-968E-154CAD6B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56153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Wenn auch viele seiner Träume geplatzt sind, so hat sich einer doch erfüllt: Miguel ist Vater geworden. Jetzt möchte er sich mit </a:t>
            </a:r>
            <a:r>
              <a:rPr lang="de-DE" b="0"/>
              <a:t>seiner Familie </a:t>
            </a:r>
            <a:r>
              <a:rPr lang="de-DE" b="0" dirty="0"/>
              <a:t>ein neues Leben aufbauen.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FE98614-0793-4128-9BB8-CF53C2521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49"/>
            <a:ext cx="8642350" cy="55451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009C012-8511-4C6A-8D58-8F7A300D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8642350" cy="5545138"/>
          </a:xfrm>
          <a:prstGeom prst="rect">
            <a:avLst/>
          </a:prstGeom>
          <a:solidFill>
            <a:srgbClr val="D44907"/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de-D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46083" name="Rechteck 16">
            <a:extLst>
              <a:ext uri="{FF2B5EF4-FFF2-40B4-BE49-F238E27FC236}">
                <a16:creationId xmlns:a16="http://schemas.microsoft.com/office/drawing/2014/main" xmlns="" id="{4922C7DE-E225-473A-BD55-BA612DD84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424862" cy="49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Sie sahen eine Präsentation zum Projekt</a:t>
            </a:r>
            <a:r>
              <a:rPr lang="de-DE" altLang="de-DE" b="0" dirty="0">
                <a:cs typeface="Arial" panose="020B0604020202020204" pitchFamily="34" charset="0"/>
              </a:rPr>
              <a:t> des Projektpartners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 err="1"/>
              <a:t>Asociación</a:t>
            </a:r>
            <a:r>
              <a:rPr lang="de-DE" altLang="de-DE" b="0" dirty="0"/>
              <a:t> </a:t>
            </a:r>
            <a:r>
              <a:rPr lang="de-DE" altLang="de-DE" b="0" dirty="0" err="1"/>
              <a:t>Hermanas</a:t>
            </a:r>
            <a:r>
              <a:rPr lang="de-DE" altLang="de-DE" b="0" dirty="0"/>
              <a:t> </a:t>
            </a:r>
            <a:r>
              <a:rPr lang="de-DE" altLang="de-DE" b="0" dirty="0" err="1"/>
              <a:t>Scalabrinianas</a:t>
            </a:r>
            <a:r>
              <a:rPr lang="de-DE" altLang="de-DE" b="0" dirty="0"/>
              <a:t> (AHS) aus Honduras.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ahoma" panose="020B0604030504040204" pitchFamily="34" charset="0"/>
              </a:rPr>
              <a:t>Zurück ins Leben</a:t>
            </a:r>
            <a:endParaRPr lang="de-DE" altLang="de-DE" dirty="0">
              <a:solidFill>
                <a:schemeClr val="bg1"/>
              </a:solidFill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Projektemagazin 2017/18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Herausgeber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Brot für die Welt – Evangelischer Entwicklungsdienst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Caroline-Michaelis-Str. 1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10115 Berlin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Telefon 030 65211 1189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kontakt@brot-fuer-die-welt.de 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b="0" dirty="0">
                <a:cs typeface="Arial" panose="020B0604020202020204" pitchFamily="34" charset="0"/>
              </a:rPr>
              <a:t>www.brot-fuer-die-welt.de/projekte/honduras-migration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Redaktion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, Thorsten Lichtblau</a:t>
            </a:r>
            <a:r>
              <a:rPr lang="de-DE" altLang="de-DE" dirty="0"/>
              <a:t> </a:t>
            </a:r>
            <a:endParaRPr lang="de-DE" altLang="de-DE" dirty="0">
              <a:cs typeface="Times New Roman" panose="02020603050405020304" pitchFamily="18" charset="0"/>
            </a:endParaRP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Text </a:t>
            </a:r>
            <a:r>
              <a:rPr lang="de-DE" altLang="de-DE" b="0" dirty="0">
                <a:cs typeface="Times New Roman" panose="02020603050405020304" pitchFamily="18" charset="0"/>
              </a:rPr>
              <a:t>Christina Margenfeld</a:t>
            </a:r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  <a:cs typeface="Times New Roman" panose="02020603050405020304" pitchFamily="18" charset="0"/>
              </a:rPr>
              <a:t>Fotos </a:t>
            </a:r>
            <a:r>
              <a:rPr lang="de-DE" altLang="de-DE" b="0" dirty="0">
                <a:cs typeface="Times New Roman" panose="02020603050405020304" pitchFamily="18" charset="0"/>
              </a:rPr>
              <a:t>Christoph </a:t>
            </a:r>
            <a:r>
              <a:rPr lang="de-DE" altLang="de-DE" b="0" dirty="0" err="1">
                <a:cs typeface="Times New Roman" panose="02020603050405020304" pitchFamily="18" charset="0"/>
              </a:rPr>
              <a:t>Püschner</a:t>
            </a:r>
            <a:r>
              <a:rPr lang="de-DE" altLang="de-DE" b="0" dirty="0">
                <a:cs typeface="Times New Roman" panose="02020603050405020304" pitchFamily="18" charset="0"/>
              </a:rPr>
              <a:t>, Folie 6: </a:t>
            </a:r>
            <a:r>
              <a:rPr lang="de-DE" b="0" dirty="0"/>
              <a:t>© IOM 2014 / Foto: Keith </a:t>
            </a:r>
            <a:r>
              <a:rPr lang="de-DE" b="0" dirty="0" err="1"/>
              <a:t>Dannemiller</a:t>
            </a: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dirty="0">
                <a:solidFill>
                  <a:schemeClr val="bg1"/>
                </a:solidFill>
              </a:rPr>
              <a:t>Gestaltung </a:t>
            </a:r>
            <a:r>
              <a:rPr lang="de-DE" altLang="de-DE" b="0" dirty="0"/>
              <a:t>Thomas </a:t>
            </a:r>
            <a:r>
              <a:rPr lang="de-DE" altLang="de-DE" b="0" dirty="0" err="1"/>
              <a:t>Knödl</a:t>
            </a:r>
            <a:r>
              <a:rPr lang="de-DE" altLang="de-DE" b="0" dirty="0"/>
              <a:t> 					     </a:t>
            </a:r>
          </a:p>
          <a:p>
            <a:pPr eaLnBrk="1" hangingPunct="1">
              <a:lnSpc>
                <a:spcPts val="2000"/>
              </a:lnSpc>
            </a:pPr>
            <a:endParaRPr lang="de-DE" altLang="de-DE" b="0" dirty="0"/>
          </a:p>
          <a:p>
            <a:pPr eaLnBrk="1" hangingPunct="1">
              <a:lnSpc>
                <a:spcPts val="2000"/>
              </a:lnSpc>
            </a:pPr>
            <a:r>
              <a:rPr lang="de-DE" altLang="de-DE" b="0" dirty="0"/>
              <a:t>Berlin, Juli 2017</a:t>
            </a:r>
          </a:p>
        </p:txBody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xmlns="" id="{58D29788-2BA4-464C-9FA1-60788570A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9263" y="2543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6085" name="Rectangle 4">
            <a:extLst>
              <a:ext uri="{FF2B5EF4-FFF2-40B4-BE49-F238E27FC236}">
                <a16:creationId xmlns:a16="http://schemas.microsoft.com/office/drawing/2014/main" xmlns="" id="{F07A72C0-723D-4DAB-AC0C-D1D00F811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2376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1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973CB51-6508-457E-B9D0-5BCFFC7FC2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31" y="260350"/>
            <a:ext cx="8645209" cy="5545138"/>
          </a:xfrm>
          <a:prstGeom prst="rect">
            <a:avLst/>
          </a:prstGeom>
        </p:spPr>
      </p:pic>
      <p:sp>
        <p:nvSpPr>
          <p:cNvPr id="47107" name="Rechteck 5">
            <a:extLst>
              <a:ext uri="{FF2B5EF4-FFF2-40B4-BE49-F238E27FC236}">
                <a16:creationId xmlns:a16="http://schemas.microsoft.com/office/drawing/2014/main" xmlns="" id="{23DF8E4A-19C3-41EF-AA33-E4ABD84CD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836" y="4041068"/>
            <a:ext cx="59404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Bank für Kirche und Diakonie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IBAN: DE10 1006 1006 0500 5005 00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de-DE" altLang="de-DE" sz="2500" b="0" dirty="0">
                <a:solidFill>
                  <a:schemeClr val="accent3"/>
                </a:solidFill>
              </a:rPr>
              <a:t>BIC: GENODED1KDB</a:t>
            </a:r>
          </a:p>
        </p:txBody>
      </p:sp>
      <p:sp>
        <p:nvSpPr>
          <p:cNvPr id="47108" name="Rectangle 8">
            <a:extLst>
              <a:ext uri="{FF2B5EF4-FFF2-40B4-BE49-F238E27FC236}">
                <a16:creationId xmlns:a16="http://schemas.microsoft.com/office/drawing/2014/main" xmlns="" id="{C268FC0F-2711-4F56-B37A-062F90AE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7119" y="3015357"/>
            <a:ext cx="4213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de-DE" altLang="de-DE" sz="4000" dirty="0">
                <a:solidFill>
                  <a:schemeClr val="accent3"/>
                </a:solidFill>
              </a:rPr>
              <a:t>Spendenkonto</a:t>
            </a:r>
          </a:p>
        </p:txBody>
      </p:sp>
    </p:spTree>
    <p:extLst>
      <p:ext uri="{BB962C8B-B14F-4D97-AF65-F5344CB8AC3E}">
        <p14:creationId xmlns:p14="http://schemas.microsoft.com/office/powerpoint/2010/main" val="99967526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hteck 2">
            <a:extLst>
              <a:ext uri="{FF2B5EF4-FFF2-40B4-BE49-F238E27FC236}">
                <a16:creationId xmlns:a16="http://schemas.microsoft.com/office/drawing/2014/main" xmlns="" id="{F7027271-0484-4BB4-846E-32BD90D2C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66143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Auf der Flucht vor Armut und Gewalt begeben sich jährlich etwa 100.000 Menschen aus Honduras auf die gefährliche Reise in Richtung USA.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EA5AA14-2D21-4A84-9CD1-0B4D75528C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3105150"/>
            <a:ext cx="4249738" cy="27003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41A4863-73D6-4F32-9BAD-062B804E52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7" cy="27142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534C4C11-FD4B-481D-989E-0C721FC14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5" y="260350"/>
            <a:ext cx="4249738" cy="27003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4888CFAA-2529-4A42-908E-996BE9A85B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181" y="260350"/>
            <a:ext cx="4248993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2">
            <a:extLst>
              <a:ext uri="{FF2B5EF4-FFF2-40B4-BE49-F238E27FC236}">
                <a16:creationId xmlns:a16="http://schemas.microsoft.com/office/drawing/2014/main" xmlns="" id="{AD997A89-DF0A-4DE5-BD11-16248A52B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5247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Doch die meisten von ihnen kommen nie dort an. Verletzt, misshandelt oder traumatisiert kehren sie zurück. Die Organisation AHS kümmert sich um sie. </a:t>
            </a:r>
            <a:endParaRPr lang="de-DE" altLang="de-DE" b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0BC1BFF-46A5-4EA0-B993-B972F69D7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17" y="260350"/>
            <a:ext cx="4255046" cy="55451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E27463B-085B-4307-90D7-85854C3D01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83"/>
          <a:stretch/>
        </p:blipFill>
        <p:spPr>
          <a:xfrm>
            <a:off x="4649516" y="3019425"/>
            <a:ext cx="4243660" cy="27860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0100FA1E-C04D-4F6A-A779-AE2AA26125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7" cy="27003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">
            <a:extLst>
              <a:ext uri="{FF2B5EF4-FFF2-40B4-BE49-F238E27FC236}">
                <a16:creationId xmlns:a16="http://schemas.microsoft.com/office/drawing/2014/main" xmlns="" id="{242B2A5A-2D11-4DF4-B462-FE070F39A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2375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b="0" dirty="0"/>
              <a:t>Auch Miguel </a:t>
            </a:r>
            <a:r>
              <a:rPr lang="de-DE" b="0" dirty="0" err="1"/>
              <a:t>Elcides</a:t>
            </a:r>
            <a:r>
              <a:rPr lang="de-DE" b="0" dirty="0"/>
              <a:t> hat es versucht. Jetzt ist er wieder zurück in seinem Heimatdorf El </a:t>
            </a:r>
            <a:r>
              <a:rPr lang="de-DE" b="0" dirty="0" err="1"/>
              <a:t>Empalme</a:t>
            </a:r>
            <a:r>
              <a:rPr lang="de-DE" b="0" dirty="0"/>
              <a:t>, nördlich der honduranischen Hauptstadt Tegucigalpa.</a:t>
            </a:r>
            <a:endParaRPr lang="de-DE" altLang="de-DE" b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0EDA9F2-A77A-4C7B-B3AB-563AB6080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3105150"/>
            <a:ext cx="4249738" cy="2700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C5995779-3EFB-4BC1-A580-DC7E6EFE8B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24" y="260350"/>
            <a:ext cx="4249739" cy="55451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5943714-C619-425B-9BD1-600FC187F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438" y="260350"/>
            <a:ext cx="4249738" cy="270723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26D9A71-CF7D-4373-BD10-B284C2171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623" y="260350"/>
            <a:ext cx="8658509" cy="5545138"/>
          </a:xfrm>
          <a:prstGeom prst="rect">
            <a:avLst/>
          </a:prstGeom>
        </p:spPr>
      </p:pic>
      <p:sp>
        <p:nvSpPr>
          <p:cNvPr id="15362" name="Rechteck 2">
            <a:extLst>
              <a:ext uri="{FF2B5EF4-FFF2-40B4-BE49-F238E27FC236}">
                <a16:creationId xmlns:a16="http://schemas.microsoft.com/office/drawing/2014/main" xmlns="" id="{1F1B9265-4FBF-4D78-B232-4B6F5ACD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23741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b="0" dirty="0"/>
              <a:t>Zusammen mit seinen Cousins schaffte er es bis nach Mexiko. In </a:t>
            </a:r>
            <a:r>
              <a:rPr lang="de-DE" altLang="de-DE" b="0" dirty="0" err="1"/>
              <a:t>Coatzacoalcos</a:t>
            </a:r>
            <a:r>
              <a:rPr lang="de-DE" altLang="de-DE" b="0" dirty="0"/>
              <a:t> gelang es ihnen, auf einen Güterzug gen Norden aufzuspringen.</a:t>
            </a:r>
          </a:p>
        </p:txBody>
      </p:sp>
      <p:sp>
        <p:nvSpPr>
          <p:cNvPr id="15363" name="Grafik 3">
            <a:extLst>
              <a:ext uri="{FF2B5EF4-FFF2-40B4-BE49-F238E27FC236}">
                <a16:creationId xmlns:a16="http://schemas.microsoft.com/office/drawing/2014/main" xmlns="" id="{6013A331-3A1F-4F68-8389-3732BDFED732}"/>
              </a:ext>
            </a:extLst>
          </p:cNvPr>
          <p:cNvSpPr>
            <a:spLocks noChangeAspect="1"/>
          </p:cNvSpPr>
          <p:nvPr/>
        </p:nvSpPr>
        <p:spPr bwMode="auto">
          <a:xfrm>
            <a:off x="4643438" y="3105150"/>
            <a:ext cx="42799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  <p:sp>
        <p:nvSpPr>
          <p:cNvPr id="15364" name="Grafik 4">
            <a:extLst>
              <a:ext uri="{FF2B5EF4-FFF2-40B4-BE49-F238E27FC236}">
                <a16:creationId xmlns:a16="http://schemas.microsoft.com/office/drawing/2014/main" xmlns="" id="{CC93F7CA-D3F0-4148-B5B1-6207F3390D62}"/>
              </a:ext>
            </a:extLst>
          </p:cNvPr>
          <p:cNvSpPr>
            <a:spLocks noChangeAspect="1"/>
          </p:cNvSpPr>
          <p:nvPr/>
        </p:nvSpPr>
        <p:spPr bwMode="auto">
          <a:xfrm>
            <a:off x="261938" y="260350"/>
            <a:ext cx="423862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endParaRPr lang="de-DE" altLang="de-DE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3">
            <a:extLst>
              <a:ext uri="{FF2B5EF4-FFF2-40B4-BE49-F238E27FC236}">
                <a16:creationId xmlns:a16="http://schemas.microsoft.com/office/drawing/2014/main" xmlns="" id="{20363B5B-ED0D-4B3B-A755-E926373C0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4" y="5805488"/>
            <a:ext cx="72375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altLang="de-DE" b="0" dirty="0"/>
              <a:t>Doch völlig übermüdet nickte Miguel auf dem Dach des Zuges ein und stürzte in die Tiefe. Er brach sich beide Beine. Letztendlich mussten sie amputiert werden.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8BFA33E1-FFBB-4E6D-8E73-AE01D6836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40" y="260350"/>
            <a:ext cx="8650999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5">
            <a:extLst>
              <a:ext uri="{FF2B5EF4-FFF2-40B4-BE49-F238E27FC236}">
                <a16:creationId xmlns:a16="http://schemas.microsoft.com/office/drawing/2014/main" xmlns="" id="{08D9AFF3-AF21-49F9-A29A-C2D051BD2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de-DE" altLang="de-DE" sz="4400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hteck 2">
            <a:extLst>
              <a:ext uri="{FF2B5EF4-FFF2-40B4-BE49-F238E27FC236}">
                <a16:creationId xmlns:a16="http://schemas.microsoft.com/office/drawing/2014/main" xmlns="" id="{388F461C-DA00-491B-BB60-FD6271D11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62293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„Nach meiner Rückkehr fiel ich in eine schwere Depression“, erinnert sich Miguel. „Doch Karen stand mir vom ersten Tag an zur Seite.“</a:t>
            </a:r>
            <a:endParaRPr lang="de-DE" altLang="de-DE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47B0970-42DB-409F-A6B8-39C8507C5C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056" y="260349"/>
            <a:ext cx="4234119" cy="55451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7B2ACBE-CD91-43BA-B511-03B03B9D4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53" y="260349"/>
            <a:ext cx="4240510" cy="55451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2">
            <a:extLst>
              <a:ext uri="{FF2B5EF4-FFF2-40B4-BE49-F238E27FC236}">
                <a16:creationId xmlns:a16="http://schemas.microsoft.com/office/drawing/2014/main" xmlns="" id="{9A99BB36-6687-455D-A0A2-C8CA582D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805488"/>
            <a:ext cx="70934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>
            <a:lvl1pPr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de-DE" b="0" dirty="0"/>
              <a:t>Karen Núñez koordiniert für die Ordensgemeinschaft der </a:t>
            </a:r>
            <a:r>
              <a:rPr lang="de-DE" b="0" dirty="0" err="1"/>
              <a:t>Scalabrini</a:t>
            </a:r>
            <a:r>
              <a:rPr lang="de-DE" b="0" dirty="0"/>
              <a:t>-Schwestern (AHS) ein Projekt, das zurückgekehrte Migrantinnen und Migranten unterstützt.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F7B0D2E-2EFE-47C9-B607-5353BD7ECD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12" y="260351"/>
            <a:ext cx="8636263" cy="55451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589</Words>
  <Application>Microsoft Office PowerPoint</Application>
  <PresentationFormat>Bildschirmpräsentation (4:3)</PresentationFormat>
  <Paragraphs>89</Paragraphs>
  <Slides>22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PPP - Zurück ins Leben</dc:title>
  <dc:creator>BfdW</dc:creator>
  <cp:lastModifiedBy>thorsten.lichtblau</cp:lastModifiedBy>
  <cp:revision>837</cp:revision>
  <dcterms:created xsi:type="dcterms:W3CDTF">2005-03-02T11:53:12Z</dcterms:created>
  <dcterms:modified xsi:type="dcterms:W3CDTF">2017-07-18T09:23:08Z</dcterms:modified>
</cp:coreProperties>
</file>