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5" r:id="rId2"/>
    <p:sldId id="401" r:id="rId3"/>
    <p:sldId id="392" r:id="rId4"/>
    <p:sldId id="416" r:id="rId5"/>
    <p:sldId id="370" r:id="rId6"/>
    <p:sldId id="334" r:id="rId7"/>
    <p:sldId id="382" r:id="rId8"/>
    <p:sldId id="385" r:id="rId9"/>
    <p:sldId id="354" r:id="rId10"/>
    <p:sldId id="320" r:id="rId11"/>
    <p:sldId id="376" r:id="rId12"/>
    <p:sldId id="386" r:id="rId13"/>
    <p:sldId id="330" r:id="rId14"/>
    <p:sldId id="387" r:id="rId15"/>
    <p:sldId id="384" r:id="rId16"/>
    <p:sldId id="360" r:id="rId17"/>
    <p:sldId id="326" r:id="rId18"/>
    <p:sldId id="411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1542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2835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pos="2653" userDrawn="1">
          <p15:clr>
            <a:srgbClr val="A4A3A4"/>
          </p15:clr>
        </p15:guide>
        <p15:guide id="17" pos="2699" userDrawn="1">
          <p15:clr>
            <a:srgbClr val="A4A3A4"/>
          </p15:clr>
        </p15:guide>
        <p15:guide id="18" orient="horz" pos="2205" userDrawn="1">
          <p15:clr>
            <a:srgbClr val="A4A3A4"/>
          </p15:clr>
        </p15:guide>
        <p15:guide id="19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6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24" d="100"/>
          <a:sy n="124" d="100"/>
        </p:scale>
        <p:origin x="894" y="132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822"/>
        <p:guide pos="158"/>
        <p:guide pos="1542"/>
        <p:guide pos="5602"/>
        <p:guide pos="2925"/>
        <p:guide pos="2835"/>
        <p:guide pos="1451"/>
        <p:guide pos="4218"/>
        <p:guide pos="4309"/>
        <p:guide pos="2653"/>
        <p:guide pos="2699"/>
        <p:guide orient="horz" pos="2205"/>
        <p:guide orient="horz" pos="2251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1845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0277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8140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E8C0DB4-1EE4-4582-8BAB-417979205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070001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Wissen sorgt für sichere Geburten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425590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Haiti</a:t>
            </a:r>
          </a:p>
        </p:txBody>
      </p:sp>
    </p:spTree>
    <p:extLst>
      <p:ext uri="{BB962C8B-B14F-4D97-AF65-F5344CB8AC3E}">
        <p14:creationId xmlns:p14="http://schemas.microsoft.com/office/powerpoint/2010/main" val="3117938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seinem Team arbeiten zehn ehrenamt­liche Hebammen und Gesundheitshelfer. Für eine geringe Aufwandsentschädigung sind sie 24 Stunden am Tag einsatzbereit.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F237BF-6ACB-4660-BECA-A04F0628B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04" y="260350"/>
            <a:ext cx="4226260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422E0F-EB68-4B86-B14A-AEABFF110A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03" y="3105150"/>
            <a:ext cx="4226260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4CC942-2B5A-4FED-82E8-DD68F2CF9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C35C34-173F-46AA-9E26-11DD07954E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1"/>
            <a:ext cx="424973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Sie begleiten die Frauen zu den Vorsorgeuntersuchungen und sind zur Stelle, wenn die Wehen einsetzen. Zur Welt kommen die Babys dann im Gesundheitszentrum.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831553-55B7-4AD7-A6D5-4611A5873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EBB8BA-7C8D-4109-994D-41F01C75C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20" y="260350"/>
            <a:ext cx="4241143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3C4028-5C06-41F3-B604-A19A7AD08E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8" y="3105150"/>
            <a:ext cx="4227985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Einigen Hundert </a:t>
            </a:r>
            <a:r>
              <a:rPr lang="de-DE" b="0" dirty="0"/>
              <a:t>Kindern </a:t>
            </a:r>
            <a:r>
              <a:rPr lang="de-DE" b="0" dirty="0" smtClean="0"/>
              <a:t>hat </a:t>
            </a:r>
            <a:r>
              <a:rPr lang="de-DE" b="0" dirty="0" err="1" smtClean="0"/>
              <a:t>Ismanie</a:t>
            </a:r>
            <a:r>
              <a:rPr lang="de-DE" b="0" dirty="0" smtClean="0"/>
              <a:t> schon auf </a:t>
            </a:r>
            <a:r>
              <a:rPr lang="de-DE" b="0" dirty="0"/>
              <a:t>die Welt </a:t>
            </a:r>
            <a:r>
              <a:rPr lang="de-DE" b="0" dirty="0" smtClean="0"/>
              <a:t>geholfen. Und einige Frauen mit Risikoschwangerschaften konnte sie </a:t>
            </a:r>
            <a:r>
              <a:rPr lang="de-DE" b="0" dirty="0"/>
              <a:t>rechtzeitig ins Krankenhaus </a:t>
            </a:r>
            <a:r>
              <a:rPr lang="de-DE" b="0" dirty="0" smtClean="0"/>
              <a:t>überweisen.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71B4FE-94AE-4412-9FA0-C385A2783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A2EDF1-20D3-40D1-A0EA-28EFE1B2F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3504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Hebammen von CCH informieren die Frauen auch </a:t>
            </a:r>
            <a:r>
              <a:rPr lang="de-DE" b="0" dirty="0" smtClean="0"/>
              <a:t>über </a:t>
            </a:r>
            <a:r>
              <a:rPr lang="de-DE" b="0" dirty="0"/>
              <a:t>Methoden der </a:t>
            </a:r>
            <a:r>
              <a:rPr lang="de-DE" b="0" dirty="0" smtClean="0"/>
              <a:t>Familien- </a:t>
            </a:r>
            <a:r>
              <a:rPr lang="de-DE" b="0" dirty="0" err="1" smtClean="0"/>
              <a:t>planung</a:t>
            </a:r>
            <a:r>
              <a:rPr lang="de-DE" b="0" dirty="0"/>
              <a:t>. </a:t>
            </a:r>
            <a:r>
              <a:rPr lang="de-DE" b="0" dirty="0" err="1"/>
              <a:t>Miseline</a:t>
            </a:r>
            <a:r>
              <a:rPr lang="de-DE" b="0" dirty="0"/>
              <a:t> </a:t>
            </a:r>
            <a:r>
              <a:rPr lang="de-DE" b="0" dirty="0" smtClean="0"/>
              <a:t>hat sich </a:t>
            </a:r>
            <a:r>
              <a:rPr lang="de-DE" b="0" dirty="0"/>
              <a:t>inzwischen ein </a:t>
            </a:r>
            <a:r>
              <a:rPr lang="de-DE" b="0" dirty="0" smtClean="0"/>
              <a:t>Verhütungsstäbchen </a:t>
            </a:r>
            <a:r>
              <a:rPr lang="de-DE" b="0" smtClean="0"/>
              <a:t>einsetzen lassen.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973FD5-08E6-4BCD-ABAF-2DD5B6640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85295CA-84CD-43ED-9F2C-34B486193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D72F5C-92D6-4DB2-A9E6-CD313D0BE2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Durch seine engagierte Arbeit hat das Team von CCH es geschafft, die </a:t>
            </a:r>
            <a:r>
              <a:rPr lang="de-DE" b="0" dirty="0" err="1"/>
              <a:t>Müttersterb-lichkeit</a:t>
            </a:r>
            <a:r>
              <a:rPr lang="de-DE" b="0" dirty="0"/>
              <a:t> zu senken. </a:t>
            </a:r>
            <a:r>
              <a:rPr lang="de-DE" b="0" dirty="0" smtClean="0"/>
              <a:t>Der Schlüssel zum Erfolg </a:t>
            </a:r>
            <a:r>
              <a:rPr lang="de-DE" b="0" dirty="0"/>
              <a:t>ist die Nähe zu den Patientinnen.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A05E07-4F97-4CCF-9FCB-202231B85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b="-866"/>
          <a:stretch/>
        </p:blipFill>
        <p:spPr>
          <a:xfrm>
            <a:off x="180279" y="307975"/>
            <a:ext cx="871226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Team schaut nicht nur nach den Schwangeren und Neugeborenen, sondern berät die Frauen auch zu Themen wie gesunde Ernährung und Hygiene.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19DF86-552B-421C-A357-8FD79B1C1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160"/>
            <a:ext cx="4249737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BE10B0-6938-4D79-B6A3-A83C8ADA1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17713"/>
            <a:ext cx="4249738" cy="26877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468899-7E77-491F-A3FE-CB09F8C346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160"/>
            <a:ext cx="4249738" cy="27005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dem Ausbruch der Corona-Epidemie hat </a:t>
            </a:r>
            <a:r>
              <a:rPr lang="de-DE" b="0" dirty="0" err="1"/>
              <a:t>Ismanie</a:t>
            </a:r>
            <a:r>
              <a:rPr lang="de-DE" b="0" dirty="0"/>
              <a:t> immer zwei Dinge dabei: Seife und ein Bilderbuch, mit dem sie über die Vor­beugung von Krankheiten aufklären kann.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C0A3EA-F22C-4B32-8EB6-CC3C4D13F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8" cy="55405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C6FAE8-94BA-4CBF-BA3C-ED6EEE0A1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4914"/>
            <a:ext cx="4249739" cy="55405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021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hat an vielen Orten von Mare-Rouge mobile Waschbecken mit gechlortem Wasser aufgestellt, an denen man seine Hände desinfizieren kann.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5C9F96-88CC-4A06-86F0-0B7E2999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06" y="260350"/>
            <a:ext cx="863207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dem Megafon fordert das Team von CCH die Bevölkerung zum Abstandhalten auf. Mit Erfolg: Viele Menschen tragen Mundschutz und geben sich nicht mehr die Hand.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0A8B6E-A8FA-4A21-ACDC-DF6F9F301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20" y="260350"/>
            <a:ext cx="863205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9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/>
              <a:t>Child Care Haiti (CCH)</a:t>
            </a:r>
            <a:r>
              <a:rPr lang="en-GB" b="0" dirty="0"/>
              <a:t> </a:t>
            </a:r>
            <a:r>
              <a:rPr lang="de-DE" b="0" dirty="0"/>
              <a:t>aus Haiti.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Wissen sorgt für sichere Geburten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www.brot-fuer-die-welt.de/projekte/haiti-gesundheit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</a:t>
            </a:r>
            <a:r>
              <a:rPr lang="de-DE" altLang="de-DE" b="0" dirty="0" err="1"/>
              <a:t>Knödl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Sandra </a:t>
            </a:r>
            <a:r>
              <a:rPr lang="de-DE" altLang="de-DE" b="0" dirty="0" smtClean="0">
                <a:cs typeface="Times New Roman" panose="02020603050405020304" pitchFamily="18" charset="0"/>
              </a:rPr>
              <a:t>Weiss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mtClean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Florian </a:t>
            </a:r>
            <a:r>
              <a:rPr lang="de-DE" altLang="de-DE" b="0" dirty="0" smtClean="0">
                <a:cs typeface="Times New Roman" panose="02020603050405020304" pitchFamily="18" charset="0"/>
              </a:rPr>
              <a:t>Kopp</a:t>
            </a:r>
            <a:r>
              <a:rPr lang="de-DE" altLang="de-DE" b="0">
                <a:cs typeface="Times New Roman" panose="02020603050405020304" pitchFamily="18" charset="0"/>
              </a:rPr>
              <a:t>, Thomas Lohnes (Folie 3</a:t>
            </a:r>
            <a:r>
              <a:rPr lang="de-DE" altLang="de-DE" b="0" smtClean="0">
                <a:cs typeface="Times New Roman" panose="02020603050405020304" pitchFamily="18" charset="0"/>
              </a:rPr>
              <a:t>)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9" y="258074"/>
            <a:ext cx="4608054" cy="3242364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3" y="363359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Haiti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4" y="543379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Haiti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	</a:t>
            </a:r>
            <a:r>
              <a:rPr lang="de-DE" altLang="de-DE" sz="1200" b="0" dirty="0">
                <a:cs typeface="Arial" panose="020B0604020202020204" pitchFamily="34" charset="0"/>
              </a:rPr>
              <a:t>27.750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	</a:t>
            </a:r>
            <a:r>
              <a:rPr lang="de-DE" altLang="de-DE" sz="1200" b="0" dirty="0">
                <a:cs typeface="Arial" panose="020B0604020202020204" pitchFamily="34" charset="0"/>
              </a:rPr>
              <a:t>11,1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	</a:t>
            </a:r>
            <a:r>
              <a:rPr lang="de-DE" altLang="de-DE" sz="1200" b="0" dirty="0">
                <a:cs typeface="Arial" panose="020B0604020202020204" pitchFamily="34" charset="0"/>
              </a:rPr>
              <a:t>398,8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	</a:t>
            </a:r>
            <a:r>
              <a:rPr lang="de-DE" altLang="de-DE" sz="1200" b="0" dirty="0">
                <a:cs typeface="Arial" panose="020B0604020202020204" pitchFamily="34" charset="0"/>
              </a:rPr>
              <a:t>4,3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62,6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68,0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34,7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41,7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	</a:t>
            </a:r>
            <a:r>
              <a:rPr lang="de-DE" altLang="de-DE" sz="1200" b="0" dirty="0">
                <a:cs typeface="Arial" panose="020B0604020202020204" pitchFamily="34" charset="0"/>
              </a:rPr>
              <a:t>1.800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4356994" y="795407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D17AACC-E10A-4FBD-99A9-478AEC428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78" y="258074"/>
            <a:ext cx="3959658" cy="55474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BE03936-815C-47FC-BEBD-1CBB0E59C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815" y="3573463"/>
            <a:ext cx="4609207" cy="22320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F15CAF8-E141-4DB8-B378-D51D5528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057" y="692697"/>
            <a:ext cx="124585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HAITI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10C3B5E-4245-42F0-B2F1-9883BBCC8966}"/>
              </a:ext>
            </a:extLst>
          </p:cNvPr>
          <p:cNvCxnSpPr>
            <a:cxnSpLocks/>
          </p:cNvCxnSpPr>
          <p:nvPr/>
        </p:nvCxnSpPr>
        <p:spPr>
          <a:xfrm>
            <a:off x="2699792" y="1006637"/>
            <a:ext cx="0" cy="40490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BAE08C8B-22CB-4ECE-955F-6004777C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626" y="4352996"/>
            <a:ext cx="124585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HAITI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E3DD242-58DA-4091-B9A4-9ABD17FC3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614727"/>
            <a:ext cx="1648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DOMINIKANISCHE REPUBLIK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597007A-E94F-4043-8A25-BB1A6759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164" y="4735084"/>
            <a:ext cx="1476164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Port-au-Prince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D1B3F25-BFF8-4407-9AC7-4854FE0EA7BB}"/>
              </a:ext>
            </a:extLst>
          </p:cNvPr>
          <p:cNvGrpSpPr/>
          <p:nvPr/>
        </p:nvGrpSpPr>
        <p:grpSpPr>
          <a:xfrm>
            <a:off x="6245323" y="4886299"/>
            <a:ext cx="90873" cy="90873"/>
            <a:chOff x="7058657" y="1304764"/>
            <a:chExt cx="90873" cy="9087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166078A-4797-4C7B-B989-62F5241E26A0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F8E523C-19E0-4DA8-A65A-B67A06549C8A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F0A3D76C-CD2C-49CF-B7A9-25137A704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886" y="3927835"/>
            <a:ext cx="169087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Mare-Rouge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98D0BE7-E0C1-47C6-B153-726CD2A43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264" y="3652919"/>
            <a:ext cx="1648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KUBA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FAFE1E5-3C7C-45F2-A556-F23BB337E5C7}"/>
              </a:ext>
            </a:extLst>
          </p:cNvPr>
          <p:cNvSpPr/>
          <p:nvPr/>
        </p:nvSpPr>
        <p:spPr>
          <a:xfrm>
            <a:off x="5832140" y="4096572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53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5DA8699-CB83-4141-A571-543EE5CED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1156145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429636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80 Prozent der Menschen in Haiti leben von weniger als zwei US-Dollar pro Tag – auch, weil das Land immer wieder von Naturkatastrophen heimgesucht wird.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9D6D034-05B4-476B-B1B1-BD58170D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109115"/>
            <a:ext cx="4249738" cy="2696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E05213-4EEA-4AEE-A522-86956B0AC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72368"/>
            <a:ext cx="4249712" cy="55331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D6CE1FA-3FC5-4894-B93D-0774744F89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72368"/>
            <a:ext cx="4249738" cy="26883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Die Gesundheitsversorgung </a:t>
            </a:r>
            <a:r>
              <a:rPr lang="de-DE" b="0" spc="-10" dirty="0" smtClean="0"/>
              <a:t>ist in einem maroden Zustand. </a:t>
            </a:r>
            <a:r>
              <a:rPr lang="de-DE" b="0" spc="-10" dirty="0"/>
              <a:t>In keinem Land der </a:t>
            </a:r>
            <a:r>
              <a:rPr lang="de-DE" b="0" spc="-10" dirty="0" smtClean="0"/>
              <a:t>west-</a:t>
            </a:r>
            <a:r>
              <a:rPr lang="de-DE" b="0" spc="-10" dirty="0" err="1" smtClean="0"/>
              <a:t>lichen</a:t>
            </a:r>
            <a:r>
              <a:rPr lang="de-DE" b="0" spc="-10" dirty="0" smtClean="0"/>
              <a:t> </a:t>
            </a:r>
            <a:r>
              <a:rPr lang="de-DE" b="0" spc="-10" dirty="0"/>
              <a:t>Hemisphäre sterben so viele Mütter während oder nach der Geburt wie in Haiti.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440802-A4D8-42C0-A5AC-10A5AF338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0072"/>
            <a:ext cx="4249738" cy="55354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E9EB45-1277-4104-99D0-3DC36273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71795"/>
            <a:ext cx="4249738" cy="55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5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Mare-Rouge hat die Organisation Child Care Haiti (CCH) eine Gesundheits­sta­tion erbaut. Ihre Hebammen machen Hausbesuche bei Schwangeren und Müttern.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53474B-69A4-4FF7-A96E-F235B142B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96" y="260351"/>
            <a:ext cx="4242865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0D328D-1E2A-4825-B062-A8D0D28DE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2865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4F8FBB-0216-47A7-BEC7-9E28D33B52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8622B0-CC6C-459E-B572-8581355201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96" y="3105149"/>
            <a:ext cx="4242865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</a:t>
            </a:r>
            <a:r>
              <a:rPr lang="de-DE" b="0" dirty="0" err="1"/>
              <a:t>Miseline</a:t>
            </a:r>
            <a:r>
              <a:rPr lang="de-DE" b="0" dirty="0"/>
              <a:t> Germain hat davon profitiert. Als 18-Jährige wurde sie ungeplant schwanger. In der Gesundheitsstation rettete man ihr das Leben.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B135A5-7341-4460-9F75-7A223B07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75431"/>
            <a:ext cx="6445251" cy="55300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77944F-4E72-4450-8C3F-85DAC22312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75431"/>
            <a:ext cx="2052637" cy="55300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Eine Woche lang hing </a:t>
            </a:r>
            <a:r>
              <a:rPr lang="de-DE" b="0" dirty="0" err="1" smtClean="0"/>
              <a:t>Miseline</a:t>
            </a:r>
            <a:r>
              <a:rPr lang="de-DE" b="0" dirty="0" smtClean="0"/>
              <a:t> </a:t>
            </a:r>
            <a:r>
              <a:rPr lang="de-DE" b="0" dirty="0"/>
              <a:t>am Tropf. Hebamme </a:t>
            </a:r>
            <a:r>
              <a:rPr lang="de-DE" b="0" dirty="0" err="1"/>
              <a:t>Ismanie</a:t>
            </a:r>
            <a:r>
              <a:rPr lang="de-DE" b="0" dirty="0"/>
              <a:t> Joseph war immer an ihrer </a:t>
            </a:r>
            <a:r>
              <a:rPr lang="de-DE" b="0" dirty="0" smtClean="0"/>
              <a:t>Seite. Und auch bei </a:t>
            </a:r>
            <a:r>
              <a:rPr lang="de-DE" b="0" dirty="0"/>
              <a:t>d</a:t>
            </a:r>
            <a:r>
              <a:rPr lang="de-DE" b="0" dirty="0" smtClean="0"/>
              <a:t>en folgenden drei Schwangerschaften stand sie ihr bei.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92AE15-D018-485D-9367-2FC480C996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"/>
          <a:stretch/>
        </p:blipFill>
        <p:spPr>
          <a:xfrm>
            <a:off x="4643438" y="251585"/>
            <a:ext cx="4249736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E500F1-F22E-4876-88BF-479154CDC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7E06233-8313-47A4-A2CD-E06EEC298A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„Für </a:t>
            </a:r>
            <a:r>
              <a:rPr lang="de-DE" b="0" dirty="0" err="1"/>
              <a:t>Miselines</a:t>
            </a:r>
            <a:r>
              <a:rPr lang="de-DE" b="0" dirty="0"/>
              <a:t> Behandlung hätte ich kein Geld gehabt“, sagt ihr Vater </a:t>
            </a:r>
            <a:r>
              <a:rPr lang="de-DE" b="0" dirty="0" err="1"/>
              <a:t>Dalbert</a:t>
            </a:r>
            <a:r>
              <a:rPr lang="de-DE" b="0" dirty="0"/>
              <a:t>. „Ohne </a:t>
            </a:r>
            <a:r>
              <a:rPr lang="de-DE" b="0" dirty="0" err="1"/>
              <a:t>Ismanie</a:t>
            </a:r>
            <a:r>
              <a:rPr lang="de-DE" b="0" dirty="0"/>
              <a:t> wäre sie wohl verblutet und alle meine Enkel gäbe es nicht.“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AF72D1-2F98-4375-A9C9-CAC649AC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8" y="271772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Behandlung in dem Gesundheitszentrum ist für Mittellose gratis. „Nur wer besser dasteht, muss bezahlen“, sagt Gasmy </a:t>
            </a:r>
            <a:r>
              <a:rPr lang="de-DE" b="0" dirty="0" err="1"/>
              <a:t>Zamor</a:t>
            </a:r>
            <a:r>
              <a:rPr lang="de-DE" b="0" dirty="0"/>
              <a:t>, der Leiter der Organisation.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980914-2028-44F1-875E-C791E1132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2D1839-06CC-42B3-87FD-FC18A7806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E5D069-FF96-4716-BBAF-DC63D0A11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1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Bildschirmpräsentation (4:3)</PresentationFormat>
  <Paragraphs>83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1125</cp:revision>
  <dcterms:created xsi:type="dcterms:W3CDTF">2005-03-02T11:53:12Z</dcterms:created>
  <dcterms:modified xsi:type="dcterms:W3CDTF">2020-06-26T06:19:12Z</dcterms:modified>
</cp:coreProperties>
</file>