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50" r:id="rId2"/>
    <p:sldId id="413" r:id="rId3"/>
    <p:sldId id="429" r:id="rId4"/>
    <p:sldId id="433" r:id="rId5"/>
    <p:sldId id="457" r:id="rId6"/>
    <p:sldId id="442" r:id="rId7"/>
    <p:sldId id="435" r:id="rId8"/>
    <p:sldId id="436" r:id="rId9"/>
    <p:sldId id="438" r:id="rId10"/>
    <p:sldId id="454" r:id="rId11"/>
    <p:sldId id="439" r:id="rId12"/>
    <p:sldId id="440" r:id="rId13"/>
    <p:sldId id="444" r:id="rId14"/>
    <p:sldId id="445" r:id="rId15"/>
    <p:sldId id="447" r:id="rId16"/>
    <p:sldId id="455" r:id="rId17"/>
    <p:sldId id="449" r:id="rId18"/>
    <p:sldId id="458" r:id="rId19"/>
    <p:sldId id="375" r:id="rId20"/>
    <p:sldId id="456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4133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51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7" pos="2449" userDrawn="1">
          <p15:clr>
            <a:srgbClr val="A4A3A4"/>
          </p15:clr>
        </p15:guide>
        <p15:guide id="18" pos="2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19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690F"/>
    <a:srgbClr val="EA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89" autoAdjust="0"/>
    <p:restoredTop sz="93554" autoAdjust="0"/>
  </p:normalViewPr>
  <p:slideViewPr>
    <p:cSldViewPr showGuides="1">
      <p:cViewPr varScale="1">
        <p:scale>
          <a:sx n="103" d="100"/>
          <a:sy n="103" d="100"/>
        </p:scale>
        <p:origin x="1374" y="114"/>
      </p:cViewPr>
      <p:guideLst>
        <p:guide orient="horz" pos="164"/>
        <p:guide orient="horz" pos="4133"/>
        <p:guide orient="horz" pos="1956"/>
        <p:guide orient="horz" pos="3770"/>
        <p:guide orient="horz" pos="1865"/>
        <p:guide orient="horz" pos="3657"/>
        <p:guide orient="horz" pos="2251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49"/>
        <p:guide pos="2494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7-07T11:31:48.106" idx="19">
    <p:pos x="4049" y="2857"/>
    <p:text>Hier bitte Foto DSC_0661 copy-2-2 einfügen!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21398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9520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70693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33080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492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66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CAB070D-E75E-9381-7FFA-445317EB3E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70593"/>
            <a:ext cx="8642350" cy="5545138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2" y="4797152"/>
            <a:ext cx="4680520" cy="4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Sichere Geburten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78" y="656692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Guinea</a:t>
            </a:r>
          </a:p>
        </p:txBody>
      </p:sp>
    </p:spTree>
    <p:extLst>
      <p:ext uri="{BB962C8B-B14F-4D97-AF65-F5344CB8AC3E}">
        <p14:creationId xmlns:p14="http://schemas.microsoft.com/office/powerpoint/2010/main" val="236490870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7694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Bei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der Ultraschalluntersuchung ein paar Tage zuvor hatte der Arzt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Pépé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Bimou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gesehen, dass das Kind falsch herum im Mutterleib liegt.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05599D-A4D1-834B-0D78-0A424B058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49"/>
            <a:ext cx="4249737" cy="55451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E10E43F-B89B-4A71-46E1-9069CCE307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3105149"/>
            <a:ext cx="4249736" cy="270033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4E282DC-BBCF-94F7-2684-286C0046A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48"/>
            <a:ext cx="4249736" cy="27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8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Seit zehn Jahren arbeitet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Bimou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als einziger Arzt in der Klinik. Er hat eigentlich Allgemeinmedizin studiert, doch hauptsächlich ist er mit Geburten beschäftigt.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455FD77-5C30-DBE9-907C-1B94D53A0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648"/>
            <a:ext cx="8642349" cy="554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Fachleute haben die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Krankenschwestern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geburtshilflicher Notfallver­sor­gung weiter-gebildet –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dazu zählen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Herzdruckmassagen oder die Bedienung von Beatmungsgeräten.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4DCDA92-A7DE-133F-CE2D-6B6E326A99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187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014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Bei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Lah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-ne Kolié ist es für einen Kaiserschnitt zu spät. Ein Fuß des Babys ist bereits zu sehen. Beruhigend reden Arzt und Schwestern auf die Frau ein. 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4AE5826-4F7B-6DB9-BB85-A3B696005C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51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D4A5182-4990-CB76-3C8C-CEC2A8CBCD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643438" y="248584"/>
            <a:ext cx="4249736" cy="555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Bimou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tastet vorsichtig nach dem Muttermund.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Dann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greift er nach dem zweiten Bein des Kinds, zerrt. Keine fünf Minuten später ist der Junge auf der Welt. </a:t>
            </a:r>
            <a:endParaRPr lang="de-DE" b="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A721BB-7D07-7EC8-F53D-B4A88794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9787B9F-221F-5150-73A0-E2D6FA02FA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1"/>
            <a:ext cx="4249736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6549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 er bleibt stumm. Eine der Krankenschwestern legt sofort das Beatmungsgerät auf den Mund des Jungen, eine andere massiert das Herz.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0BCCB21-CA1B-564F-6F64-832FB64AA0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Fünf Minuten, nachdem er geboren wurde, weint der Junge zum ersten Mal. Eine Schwester legt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Lah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-ne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Kolié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ihren Sohn in den Arm. Sie legt ihn an die Brust, er trinkt.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3B6356E-CF46-AF3D-03ED-EA2D9D5369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4" y="3105151"/>
            <a:ext cx="4249737" cy="27003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43D44BA-9458-1751-C35F-DB54A47E8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50824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46F754-228B-DC83-FDC1-E6BE4C734C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899" y="260350"/>
            <a:ext cx="42497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82431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Noch im Morgengrauen kehrt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Lah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-ne Kolié nach Hause zurück. Sie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kocht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das Mittagessen für ihre Familie – das Neugeborene auf dem Schoß.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01F296-6B13-4ABE-8749-9B58461658E5}"/>
              </a:ext>
            </a:extLst>
          </p:cNvPr>
          <p:cNvSpPr/>
          <p:nvPr/>
        </p:nvSpPr>
        <p:spPr>
          <a:xfrm>
            <a:off x="431540" y="872168"/>
            <a:ext cx="2988332" cy="2088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6AF5EF-B50A-64BC-8594-67277BD15B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9537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Zur selben Zeit hält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Pépé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Bimou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in seiner Klinik eine Andacht. „Fast hätten wir letzte Nacht einen Jungen verloren“, sagt er. „Lasst uns dankbar sein.“ „Amen“, rufen alle.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D01F296-6B13-4ABE-8749-9B58461658E5}"/>
              </a:ext>
            </a:extLst>
          </p:cNvPr>
          <p:cNvSpPr/>
          <p:nvPr/>
        </p:nvSpPr>
        <p:spPr>
          <a:xfrm>
            <a:off x="431540" y="872168"/>
            <a:ext cx="2988332" cy="2088418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EDD0D4-12DF-0CCA-FF3C-7B1A747BB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815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de-DE" b="0" spc="-20" dirty="0" err="1">
                <a:effectLst/>
                <a:latin typeface="Georgia" panose="020405020504050203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Tinkisso</a:t>
            </a:r>
            <a:r>
              <a:rPr lang="de-DE" b="0" spc="-2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de-DE" b="0" spc="-20" dirty="0" err="1">
                <a:effectLst/>
                <a:latin typeface="Georgia" panose="020405020504050203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Antenna</a:t>
            </a:r>
            <a:r>
              <a:rPr lang="de-DE" b="0" spc="-2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aus Guine</a:t>
            </a:r>
            <a:r>
              <a:rPr lang="de-DE" b="0" spc="-20" dirty="0">
                <a:ea typeface="SimSun" panose="02010600030101010101" pitchFamily="2" charset="-122"/>
              </a:rPr>
              <a:t>a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Sichere Geburten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www.brot-fuer-die-welt.de/projekte/guinea-geburten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altLang="de-DE" b="0" dirty="0">
                <a:cs typeface="Times New Roman" panose="02020603050405020304" pitchFamily="18" charset="0"/>
              </a:rPr>
              <a:t>Veronica Frenzel</a:t>
            </a:r>
            <a:endParaRPr lang="de-DE" b="0" dirty="0">
              <a:effectLst/>
              <a:latin typeface="Georgia" panose="02040502050405020303" pitchFamily="18" charset="0"/>
              <a:ea typeface="GalaxieCopernicus-Book" panose="02000000000000000000" pitchFamily="50" charset="0"/>
              <a:cs typeface="GalaxieCopernicus-Book" panose="02000000000000000000" pitchFamily="50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altLang="de-DE" b="0" dirty="0"/>
              <a:t>Anne Ackermann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2023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  <p:sp>
        <p:nvSpPr>
          <p:cNvPr id="46085" name="Rectangle 4">
            <a:extLst>
              <a:ext uri="{FF2B5EF4-FFF2-40B4-BE49-F238E27FC236}">
                <a16:creationId xmlns:a16="http://schemas.microsoft.com/office/drawing/2014/main" id="{F07A72C0-723D-4DAB-AC0C-D1D00F811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225" y="271684"/>
            <a:ext cx="4933567" cy="3240088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Guinea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Guinea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0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245.857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13,6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</a:t>
            </a:r>
            <a:r>
              <a:rPr lang="de-DE" altLang="de-DE" sz="1200" b="0" dirty="0">
                <a:cs typeface="Arial" panose="020B0604020202020204" pitchFamily="34" charset="0"/>
              </a:rPr>
              <a:t> in Jahren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19,1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ländlicher Bevölkerung </a:t>
            </a:r>
            <a:r>
              <a:rPr lang="de-DE" altLang="de-DE" sz="1200" b="0" dirty="0">
                <a:cs typeface="Arial" panose="020B0604020202020204" pitchFamily="34" charset="0"/>
              </a:rPr>
              <a:t>in %	61,9	22,2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 </a:t>
            </a:r>
            <a:r>
              <a:rPr lang="de-DE" altLang="de-DE" sz="1200" b="0" dirty="0">
                <a:cs typeface="Arial" panose="020B0604020202020204" pitchFamily="34" charset="0"/>
              </a:rPr>
              <a:t>in %</a:t>
            </a:r>
            <a:r>
              <a:rPr lang="de-DE" altLang="de-DE" sz="1200" dirty="0">
                <a:cs typeface="Arial" panose="020B0604020202020204" pitchFamily="34" charset="0"/>
              </a:rPr>
              <a:t> 	</a:t>
            </a:r>
            <a:r>
              <a:rPr lang="de-DE" altLang="de-DE" sz="1200" b="0" dirty="0">
                <a:cs typeface="Arial" panose="020B0604020202020204" pitchFamily="34" charset="0"/>
              </a:rPr>
              <a:t>4,8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 </a:t>
            </a:r>
            <a:r>
              <a:rPr lang="de-DE" altLang="de-DE" sz="1200" b="0" dirty="0">
                <a:cs typeface="Arial" panose="020B0604020202020204" pitchFamily="34" charset="0"/>
              </a:rPr>
              <a:t>in Jahren	64,3	81,7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Kinder pro Frau</a:t>
            </a:r>
            <a:r>
              <a:rPr lang="de-DE" altLang="de-DE" sz="1200" b="0" dirty="0">
                <a:cs typeface="Arial" panose="020B0604020202020204" pitchFamily="34" charset="0"/>
              </a:rPr>
              <a:t> im Durchschnitt 	4,8	1,6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2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	16,3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54,7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2.600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(2023)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4FCC911A-C685-5A39-9490-BB0B65BF5E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208" y="260349"/>
            <a:ext cx="3636580" cy="5545137"/>
          </a:xfrm>
          <a:prstGeom prst="rect">
            <a:avLst/>
          </a:prstGeom>
        </p:spPr>
      </p:pic>
      <p:sp>
        <p:nvSpPr>
          <p:cNvPr id="5" name="Rechteck 16">
            <a:extLst>
              <a:ext uri="{FF2B5EF4-FFF2-40B4-BE49-F238E27FC236}">
                <a16:creationId xmlns:a16="http://schemas.microsoft.com/office/drawing/2014/main" id="{5E7C859F-2CD4-ABD7-7FF7-4BDEEA969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10" y="2750537"/>
            <a:ext cx="16191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GUINEA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30AB9EA7-D8D7-EBB9-D10D-EAE96E9187BE}"/>
              </a:ext>
            </a:extLst>
          </p:cNvPr>
          <p:cNvCxnSpPr>
            <a:cxnSpLocks/>
          </p:cNvCxnSpPr>
          <p:nvPr/>
        </p:nvCxnSpPr>
        <p:spPr>
          <a:xfrm>
            <a:off x="780450" y="2924944"/>
            <a:ext cx="4320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27DFAD6A-6D6C-6FBE-6A15-ED7171E83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8841" y="3573240"/>
            <a:ext cx="4933951" cy="2232024"/>
          </a:xfrm>
          <a:prstGeom prst="rect">
            <a:avLst/>
          </a:prstGeom>
        </p:spPr>
      </p:pic>
      <p:sp>
        <p:nvSpPr>
          <p:cNvPr id="14" name="Rechteck 16">
            <a:extLst>
              <a:ext uri="{FF2B5EF4-FFF2-40B4-BE49-F238E27FC236}">
                <a16:creationId xmlns:a16="http://schemas.microsoft.com/office/drawing/2014/main" id="{42ADB429-426C-5072-727D-4D0EC6539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4190887"/>
            <a:ext cx="1513621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GUINEA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3AACB1A-F292-1672-7E01-02E1B0DC5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292" y="4644417"/>
            <a:ext cx="129001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Conakry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BB338DD-2F4E-3176-5F52-FF4D6CBAAD03}"/>
              </a:ext>
            </a:extLst>
          </p:cNvPr>
          <p:cNvGrpSpPr/>
          <p:nvPr/>
        </p:nvGrpSpPr>
        <p:grpSpPr>
          <a:xfrm>
            <a:off x="5099846" y="4784374"/>
            <a:ext cx="90873" cy="90873"/>
            <a:chOff x="7058657" y="1304764"/>
            <a:chExt cx="90873" cy="90873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7E0F097-8C6A-6944-CF61-D7F3F46F4577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C860318B-81AD-73D0-BD11-D0D6733B2B5F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1" name="Rechteck 30">
            <a:extLst>
              <a:ext uri="{FF2B5EF4-FFF2-40B4-BE49-F238E27FC236}">
                <a16:creationId xmlns:a16="http://schemas.microsoft.com/office/drawing/2014/main" id="{84F6F36D-E932-6534-B0CF-37F491FB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321" y="3609020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SENEGAL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4D19B9D-BC34-D5CA-D26B-03BC3DD8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8176" y="3722003"/>
            <a:ext cx="1010796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MALI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1D4111B-5600-A7E8-FA19-E81CD40E4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1857" y="4875547"/>
            <a:ext cx="1743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ELFENBEIN-</a:t>
            </a:r>
          </a:p>
          <a:p>
            <a:pPr eaLnBrk="1" hangingPunct="1"/>
            <a:r>
              <a:rPr lang="de-DE" altLang="de-DE" sz="1200" b="0" dirty="0"/>
              <a:t>KÜSTE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5901118-7C1F-82AC-6452-655F5A55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5484920"/>
            <a:ext cx="1743179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LIBERIA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CE1232D9-4688-03FE-DF6D-8AE57D795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053" y="4950499"/>
            <a:ext cx="1052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SIERRA </a:t>
            </a:r>
          </a:p>
          <a:p>
            <a:pPr eaLnBrk="1" hangingPunct="1"/>
            <a:r>
              <a:rPr lang="de-DE" altLang="de-DE" sz="1200" b="0" dirty="0"/>
              <a:t>LEONE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75787AA-F258-5180-353C-900ED72E6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941" y="3975447"/>
            <a:ext cx="1010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1200" b="0" dirty="0"/>
              <a:t>GUINEA-BISSAU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7DF51C3-BBBC-9B75-6ACC-B310DD4AFF90}"/>
              </a:ext>
            </a:extLst>
          </p:cNvPr>
          <p:cNvSpPr/>
          <p:nvPr/>
        </p:nvSpPr>
        <p:spPr>
          <a:xfrm>
            <a:off x="6264188" y="5429388"/>
            <a:ext cx="51840" cy="50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3F35F9F-21A9-CAC5-7173-B5CE8CA7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9722" y="5245650"/>
            <a:ext cx="121328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Diécké</a:t>
            </a:r>
            <a:r>
              <a:rPr lang="de-DE" sz="18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de-DE" altLang="de-DE" sz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86739DE-C35D-2B76-79A6-B81887D728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33" y="4432509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34" y="3663429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131747225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5897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Trotz reicher Bodenschätze zählt Guinea zu den ärmsten Ländern der Welt. Im Index der menschli­chen Entwicklung belegt es Platz 182 von 191.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C4678FF-C15A-96A8-552F-6A1370851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2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Gesundheitswesen ist sehr schwach. In kaum einem anderen Land der Welt sterben so viele Mütter und Kinder bei der Geburt wie in Guinea.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5849005-3869-C713-DDDE-4B145092DE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9737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9B62A39-C57E-AC35-5CC6-21FEA6B121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658971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Eine der Ursachen: Viele Frauen bringen ihre Kinder zu Hause zur Welt – ohne die Unterstützung einer ausgebildeten Hebamme.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5AEA6C0-F862-BC6C-AF55-8E891533AD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60" y="260350"/>
            <a:ext cx="8632715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380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654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Geht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dann bei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eburt etwas schief, kommt Hilfe meist zu spät.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Besonders gilt dies für die abgelegene Waldregion ganz im Süden des Landes.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3BD0FE4-0F21-7029-61A2-D6171ED9C5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939" y="260350"/>
            <a:ext cx="8634235" cy="555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Organi­sation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Tinkisso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möchte dies ändern. Sie informiert über die Risiken von Hausgeburten und bildet das Personal von Gesundheitsstationen und Kliniken weiter.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7D18EF-3D50-2AF2-D631-1AA72E1481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47219" cy="55451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99FC05C-E5FD-7F94-893D-9B52399991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EE2048D-381A-1329-8B73-3EC1BFA3E2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44" y="3105150"/>
            <a:ext cx="4247219" cy="27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34551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Dank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Tinkisso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ist auch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das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evangelische Krankenhaus von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Diécké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gut ausgestattet. Es ist das Einzige in der Gegend, in dem Kaiserschnitte durch­geführt werden können.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64E2AE-D820-BB70-4F5E-9D76E47E2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972" y="260350"/>
            <a:ext cx="4247203" cy="55451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68BDAA9-C30C-1D49-49AE-CA2C6A12A8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60" y="260351"/>
            <a:ext cx="4247203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37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Lah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-ne Kolié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ist zur Entbindung in das Krankenhaus von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Diécké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gekommen. Es ist bereits die achte Geburt der 40-Jährigen. Drei Kinder sind an Malaria gestorben.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6BFB20-8EDE-B792-69DE-2B44AFF2EA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09" y="260349"/>
            <a:ext cx="8642348" cy="55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669</Words>
  <Application>Microsoft Office PowerPoint</Application>
  <PresentationFormat>Bildschirmpräsentation (4:3)</PresentationFormat>
  <Paragraphs>89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Una Hombrecher</cp:lastModifiedBy>
  <cp:revision>1364</cp:revision>
  <dcterms:created xsi:type="dcterms:W3CDTF">2005-03-02T11:53:12Z</dcterms:created>
  <dcterms:modified xsi:type="dcterms:W3CDTF">2023-07-12T07:55:54Z</dcterms:modified>
</cp:coreProperties>
</file>