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62" r:id="rId2"/>
    <p:sldId id="413" r:id="rId3"/>
    <p:sldId id="466" r:id="rId4"/>
    <p:sldId id="460" r:id="rId5"/>
    <p:sldId id="433" r:id="rId6"/>
    <p:sldId id="442" r:id="rId7"/>
    <p:sldId id="467" r:id="rId8"/>
    <p:sldId id="435" r:id="rId9"/>
    <p:sldId id="436" r:id="rId10"/>
    <p:sldId id="438" r:id="rId11"/>
    <p:sldId id="454" r:id="rId12"/>
    <p:sldId id="439" r:id="rId13"/>
    <p:sldId id="440" r:id="rId14"/>
    <p:sldId id="443" r:id="rId15"/>
    <p:sldId id="448" r:id="rId16"/>
    <p:sldId id="445" r:id="rId17"/>
    <p:sldId id="446" r:id="rId18"/>
    <p:sldId id="444" r:id="rId19"/>
    <p:sldId id="375" r:id="rId20"/>
    <p:sldId id="465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4042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29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8" pos="2494" userDrawn="1">
          <p15:clr>
            <a:srgbClr val="A4A3A4"/>
          </p15:clr>
        </p15:guide>
        <p15:guide id="19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7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F"/>
    <a:srgbClr val="EB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554" autoAdjust="0"/>
  </p:normalViewPr>
  <p:slideViewPr>
    <p:cSldViewPr showGuides="1">
      <p:cViewPr varScale="1">
        <p:scale>
          <a:sx n="104" d="100"/>
          <a:sy n="104" d="100"/>
        </p:scale>
        <p:origin x="1704" y="108"/>
      </p:cViewPr>
      <p:guideLst>
        <p:guide orient="horz" pos="164"/>
        <p:guide orient="horz" pos="4042"/>
        <p:guide orient="horz" pos="1956"/>
        <p:guide orient="horz" pos="3793"/>
        <p:guide orient="horz" pos="1865"/>
        <p:guide orient="horz" pos="3657"/>
        <p:guide orient="horz" pos="2251"/>
        <p:guide pos="158"/>
        <p:guide pos="2835"/>
        <p:guide pos="5602"/>
        <p:guide pos="2925"/>
        <p:guide pos="1542"/>
        <p:guide pos="1429"/>
        <p:guide pos="4218"/>
        <p:guide pos="4309"/>
        <p:guide orient="horz" pos="2205"/>
        <p:guide pos="2494"/>
        <p:guide pos="244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30431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B7B4891A-BD52-0514-CC0F-80937CFD7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09E6C016-C9A9-D46E-A644-EE20F4FEB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8703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71435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449E97EB-B148-6C57-0B3A-34371CE81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51132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F4E4326F-F87C-2156-7D6A-6784F63D7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83" y="260647"/>
            <a:ext cx="8640191" cy="5543887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85648"/>
            <a:ext cx="467905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sz="2500" dirty="0">
                <a:solidFill>
                  <a:schemeClr val="bg1"/>
                </a:solidFill>
              </a:rPr>
              <a:t>Sicher vor dem Sturm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64" y="2028631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Fidschi</a:t>
            </a:r>
          </a:p>
        </p:txBody>
      </p:sp>
    </p:spTree>
    <p:extLst>
      <p:ext uri="{BB962C8B-B14F-4D97-AF65-F5344CB8AC3E}">
        <p14:creationId xmlns:p14="http://schemas.microsoft.com/office/powerpoint/2010/main" val="37394329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Bewohner*innen von </a:t>
            </a:r>
            <a:r>
              <a:rPr lang="de-DE" b="0" dirty="0" err="1"/>
              <a:t>Cogea</a:t>
            </a:r>
            <a:r>
              <a:rPr lang="de-DE" b="0" dirty="0"/>
              <a:t> sind alle Angehörige der </a:t>
            </a:r>
            <a:r>
              <a:rPr lang="de-DE" b="0" dirty="0" err="1"/>
              <a:t>iTaukei</a:t>
            </a:r>
            <a:r>
              <a:rPr lang="de-DE" b="0" dirty="0"/>
              <a:t>, der indigenen Bevölkerung Fidschis. Von Anfang an waren sie in alle Projektphasen einbezogen.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4963"/>
            <a:ext cx="4249737" cy="27102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648"/>
            <a:ext cx="4249737" cy="27003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89" y="260648"/>
            <a:ext cx="4248974" cy="55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Toganivalu</a:t>
            </a:r>
            <a:r>
              <a:rPr lang="de-DE" b="0" dirty="0"/>
              <a:t> hat dafür gesorgt, dass auch die Frauen an der Planung beteiligt waren. Luisa </a:t>
            </a:r>
            <a:r>
              <a:rPr lang="de-DE" b="0" dirty="0" err="1"/>
              <a:t>Curuki</a:t>
            </a:r>
            <a:r>
              <a:rPr lang="de-DE" b="0" dirty="0"/>
              <a:t> leitet die lokale Frauengruppe: „Endlich hören uns die Männer zu.“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2349" cy="55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Bauprojekt liegt zwei Kilometer vom alten Dorf entfernt an der höhergelegenen Hauptstraße, an der auch Busse halten. Bis dorthin wird der </a:t>
            </a:r>
            <a:r>
              <a:rPr lang="de-DE" b="0" dirty="0" err="1"/>
              <a:t>Wainunu</a:t>
            </a:r>
            <a:r>
              <a:rPr lang="de-DE" b="0" dirty="0"/>
              <a:t> nicht ansteigen.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57" y="260648"/>
            <a:ext cx="8634817" cy="55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Geologen haben das neue Siedlungsgebiet geprüft. Eine Tiefbaufirma hat den Bau-grund erschlossen, befestigt und ein Drainagesystem gegen Erdrutsche angelegt.</a:t>
            </a:r>
          </a:p>
          <a:p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648"/>
            <a:ext cx="4249737" cy="55448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04964"/>
            <a:ext cx="4249737" cy="27005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648"/>
            <a:ext cx="4252257" cy="27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32" y="5798005"/>
            <a:ext cx="75038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Zehn angelernte Dorfbewohner und fünf Fachkräfte errichten gerade die ersten beiden Häuser von </a:t>
            </a:r>
            <a:r>
              <a:rPr lang="de-DE" b="0" dirty="0" err="1"/>
              <a:t>Cogea</a:t>
            </a:r>
            <a:r>
              <a:rPr lang="de-DE" b="0" dirty="0"/>
              <a:t> 2. Der Vorarbeiter verstärkt die Dachbalken mit Stahlplatten.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648"/>
            <a:ext cx="4252968" cy="554773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49" y="3105151"/>
            <a:ext cx="4248514" cy="270011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248" y="260648"/>
            <a:ext cx="4251315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„Das Besondere an diesen Häusern ist ihre Standfestigkeit“, erklärt </a:t>
            </a:r>
            <a:r>
              <a:rPr lang="de-DE" b="0" dirty="0" err="1"/>
              <a:t>Selai</a:t>
            </a:r>
            <a:r>
              <a:rPr lang="de-DE" b="0" dirty="0"/>
              <a:t> </a:t>
            </a:r>
            <a:r>
              <a:rPr lang="de-DE" b="0" dirty="0" err="1"/>
              <a:t>Toganivalu</a:t>
            </a:r>
            <a:r>
              <a:rPr lang="de-DE" b="0" dirty="0"/>
              <a:t>. „Sie können Wirbelstürmen der höchsten Kategorie 5 standhalten.“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764" y="260350"/>
            <a:ext cx="6444716" cy="55449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/>
          <a:stretch/>
        </p:blipFill>
        <p:spPr>
          <a:xfrm>
            <a:off x="251520" y="260350"/>
            <a:ext cx="2016224" cy="55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Zum Schutz vor Erosion pflanzt Luisa </a:t>
            </a:r>
            <a:r>
              <a:rPr lang="de-DE" b="0" dirty="0" err="1"/>
              <a:t>Curuki</a:t>
            </a:r>
            <a:r>
              <a:rPr lang="de-DE" b="0" dirty="0"/>
              <a:t> mit den anderen Frauen Büsche. Später sollen Blumen und Obstbäume folgen. „Damit unser Dorf schön wird“, sagt sie.</a:t>
            </a:r>
          </a:p>
          <a:p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63" y="260350"/>
            <a:ext cx="4246200" cy="270033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246654"/>
            <a:ext cx="4248472" cy="555883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085" y="3107103"/>
            <a:ext cx="4243477" cy="27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„Ich freue mich sehr auf unser neues Haus“, sagt Luisa </a:t>
            </a:r>
            <a:r>
              <a:rPr lang="de-DE" b="0" dirty="0" err="1"/>
              <a:t>Curiki</a:t>
            </a:r>
            <a:r>
              <a:rPr lang="de-DE" b="0" dirty="0"/>
              <a:t>. „Hier sind wir sicher und die Kinder haben kürzere Schulwege. Sie werden keinen Tag mehr verpassen.“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60350"/>
            <a:ext cx="4248472" cy="55451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4964"/>
            <a:ext cx="4249737" cy="270052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648"/>
            <a:ext cx="4249737" cy="27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/>
              <a:t>Die 15-jährige </a:t>
            </a:r>
            <a:r>
              <a:rPr lang="de-DE" b="0" spc="-20" dirty="0" err="1"/>
              <a:t>Sereima</a:t>
            </a:r>
            <a:r>
              <a:rPr lang="de-DE" b="0" spc="-20" dirty="0"/>
              <a:t> möchte Krankenschwester werden. Ein Wunsch, den ihre Mutter ihr ermöglichen will. „Ich bete jeden Tag, dass wir das Projekt bald abschließen können.“</a:t>
            </a:r>
            <a:endParaRPr lang="de-DE" b="0" spc="-2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648"/>
            <a:ext cx="8642349" cy="55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spc="-2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Fiji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Council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de-DE" b="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Services (FCOSS)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solidFill>
                  <a:schemeClr val="bg1"/>
                </a:solidFill>
                <a:cs typeface="Tahoma" panose="020B0604030504040204" pitchFamily="34" charset="0"/>
              </a:rPr>
              <a:t>Sicher vor dem Sturm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www.brot-fuer-die-welt.de/projekte/fidschi-klimawandel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ea typeface="GalaxieCopernicus-Book" panose="02000000000000000000" pitchFamily="50" charset="0"/>
                <a:cs typeface="Times New Roman" panose="02020603050405020304" pitchFamily="18" charset="0"/>
              </a:rPr>
              <a:t>Constanze Bandowski</a:t>
            </a:r>
            <a:endParaRPr lang="de-DE" b="0" dirty="0">
              <a:effectLst/>
              <a:latin typeface="Georgia" panose="02040502050405020303" pitchFamily="18" charset="0"/>
              <a:ea typeface="GalaxieCopernicus-Book" panose="02000000000000000000" pitchFamily="50" charset="0"/>
              <a:cs typeface="GalaxieCopernicus-Book" panose="02000000000000000000" pitchFamily="50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Kathrin Harms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2025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ECD1AA1-B1F8-B83A-D5DA-C2CFA4D000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8" y="3573462"/>
            <a:ext cx="4933568" cy="223202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Fidschi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Fidschi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	 18.274 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1,0	84,1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 </a:t>
            </a:r>
            <a:r>
              <a:rPr lang="de-DE" altLang="de-DE" sz="1200" b="0" dirty="0">
                <a:cs typeface="Arial" panose="020B0604020202020204" pitchFamily="34" charset="0"/>
              </a:rPr>
              <a:t>in Einwohner/km²	52,0	235,6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 </a:t>
            </a:r>
            <a:r>
              <a:rPr lang="de-DE" altLang="de-DE" sz="1200" b="0" dirty="0">
                <a:cs typeface="Arial" panose="020B0604020202020204" pitchFamily="34" charset="0"/>
              </a:rPr>
              <a:t>in Jahren	31,6	46,8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41,3	22,2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1,0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 </a:t>
            </a:r>
            <a:r>
              <a:rPr lang="de-DE" altLang="de-DE" sz="1200" b="0" dirty="0">
                <a:cs typeface="Arial" panose="020B0604020202020204" pitchFamily="34" charset="0"/>
              </a:rPr>
              <a:t>im Durchschnitt 	2,2	1,6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8	45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</a:t>
            </a:r>
            <a:r>
              <a:rPr lang="de-DE" altLang="de-DE" sz="1200" b="0" dirty="0">
                <a:cs typeface="Arial" panose="020B0604020202020204" pitchFamily="34" charset="0"/>
              </a:rPr>
              <a:t> in %	4,6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Jugendarbeitslosigkeit</a:t>
            </a:r>
            <a:r>
              <a:rPr lang="de-DE" altLang="de-DE" sz="1200" b="0" dirty="0">
                <a:cs typeface="Arial" panose="020B0604020202020204" pitchFamily="34" charset="0"/>
              </a:rPr>
              <a:t> in %	15,2	6,0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12.617	63.600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(2025)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hteck 16">
            <a:extLst>
              <a:ext uri="{FF2B5EF4-FFF2-40B4-BE49-F238E27FC236}">
                <a16:creationId xmlns:a16="http://schemas.microsoft.com/office/drawing/2014/main" id="{7EDB78B3-096C-38B4-E0E6-6F85AD5F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207" y="4867840"/>
            <a:ext cx="165387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FIDSCHI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DEE9051-8F13-D69B-CC00-C489211E44F5}"/>
              </a:ext>
            </a:extLst>
          </p:cNvPr>
          <p:cNvCxnSpPr>
            <a:cxnSpLocks/>
          </p:cNvCxnSpPr>
          <p:nvPr/>
        </p:nvCxnSpPr>
        <p:spPr>
          <a:xfrm>
            <a:off x="8230235" y="5013176"/>
            <a:ext cx="288193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DA8D2299-22EE-E30C-B5BE-3B7F6FF987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3636963" cy="5545138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01918671-CFA2-E5F1-47C8-16996130D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81" y="2872747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VITI LEVU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F9622D1-E3FE-45C1-0030-0CB585F2A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708" y="1926738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VANUA LEVU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14" name="Rechteck 16">
            <a:extLst>
              <a:ext uri="{FF2B5EF4-FFF2-40B4-BE49-F238E27FC236}">
                <a16:creationId xmlns:a16="http://schemas.microsoft.com/office/drawing/2014/main" id="{C9E967E1-D6F3-156A-850D-7E8DF2B30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2756151"/>
            <a:ext cx="165387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FIDSCHI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59D9C6C-E64D-68AC-96D4-EE2CADDC95A9}"/>
              </a:ext>
            </a:extLst>
          </p:cNvPr>
          <p:cNvGrpSpPr/>
          <p:nvPr/>
        </p:nvGrpSpPr>
        <p:grpSpPr>
          <a:xfrm>
            <a:off x="1545274" y="3207830"/>
            <a:ext cx="90873" cy="90873"/>
            <a:chOff x="7058657" y="1304764"/>
            <a:chExt cx="90873" cy="90873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6D17CB0-6024-D5C7-0322-EB0735F93BBF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41702AC-46DE-926D-28A9-735F4734E7E7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5F1D274F-A85C-F691-6631-2C9ADAA6D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81" y="3077157"/>
            <a:ext cx="82125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Suva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ACECD5C-8A34-5553-9955-7D48EA4C6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820" y="5216653"/>
            <a:ext cx="1250447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AUSTRALIEN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20B73E5-9C6C-E250-1043-6063430A0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156" y="3975447"/>
            <a:ext cx="125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PAPUA NEUGUINEA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5C5980C-288E-47E6-78F5-813C0DEC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221" y="3791579"/>
            <a:ext cx="12504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INDONESIEN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32EE294-C1E1-D478-C839-1F7444C1818E}"/>
              </a:ext>
            </a:extLst>
          </p:cNvPr>
          <p:cNvSpPr/>
          <p:nvPr/>
        </p:nvSpPr>
        <p:spPr>
          <a:xfrm>
            <a:off x="2016953" y="2333426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2EDF1C8-1A18-A158-B952-CCF8DF9A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542" y="2165776"/>
            <a:ext cx="82125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Cogea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649"/>
            <a:ext cx="8642350" cy="5550914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1304764"/>
            <a:ext cx="594042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/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/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445" y="47667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/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66151048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Aufgrund des Klimawandels treten tropische Wirbelstürme immer häufiger auf. Ende 2020 hinterließ der Zyklon </a:t>
            </a:r>
            <a:r>
              <a:rPr lang="de-DE" b="0" dirty="0" err="1"/>
              <a:t>Yasa</a:t>
            </a:r>
            <a:r>
              <a:rPr lang="de-DE" b="0" dirty="0"/>
              <a:t> auf </a:t>
            </a:r>
            <a:r>
              <a:rPr lang="de-DE" b="0" dirty="0" err="1"/>
              <a:t>Vanua</a:t>
            </a:r>
            <a:r>
              <a:rPr lang="de-DE" b="0" dirty="0"/>
              <a:t> </a:t>
            </a:r>
            <a:r>
              <a:rPr lang="de-DE" b="0" dirty="0" err="1"/>
              <a:t>Levu</a:t>
            </a:r>
            <a:r>
              <a:rPr lang="de-DE" b="0" dirty="0"/>
              <a:t> eine Schneise der Verwüstung.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/>
          <a:stretch/>
        </p:blipFill>
        <p:spPr>
          <a:xfrm>
            <a:off x="250826" y="260649"/>
            <a:ext cx="864257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6916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Besonders stark betroffen war das Dorf </a:t>
            </a:r>
            <a:r>
              <a:rPr lang="de-DE" b="0" dirty="0" err="1"/>
              <a:t>Cogea</a:t>
            </a:r>
            <a:r>
              <a:rPr lang="de-DE" b="0" dirty="0"/>
              <a:t>. Der anschwellende </a:t>
            </a:r>
            <a:r>
              <a:rPr lang="de-DE" b="0" dirty="0" err="1"/>
              <a:t>Wainunu</a:t>
            </a:r>
            <a:r>
              <a:rPr lang="de-DE" b="0" dirty="0"/>
              <a:t>-Fluss schwemmte die Häuser und die Lebensgrundlage der meisten Menschen weg.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2349" cy="55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756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„Diese Nacht werde ich nie vergessen“, erzählt Luisa </a:t>
            </a:r>
            <a:r>
              <a:rPr lang="de-DE" b="0" dirty="0" err="1"/>
              <a:t>Curuki</a:t>
            </a:r>
            <a:r>
              <a:rPr lang="de-DE" b="0" dirty="0"/>
              <a:t>. „Das Wasser stand bis unters Dach.“ Küchenhäuschen, Kleidung und Geschirr rissen die Fluten mit sich. 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008" y="260648"/>
            <a:ext cx="4249737" cy="55448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703" y="260350"/>
            <a:ext cx="4248472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Jahre später ist ihr Haus notdürftig mit etwas Wellblech und Nägeln repariert. An den Wänden kriecht Schimmel empor. Ihre Notdurft verrichtet die Familie im Busch.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4964"/>
            <a:ext cx="4249042" cy="27005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2215"/>
            <a:ext cx="4249042" cy="26627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9" y="262214"/>
            <a:ext cx="4248473" cy="55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Eigentlich gibt es hier alles, was die Menschen brauchen: Üppige Gärten, ein Fluss mit Fischen und eine heiße Quelle. Und doch sagt Luisa </a:t>
            </a:r>
            <a:r>
              <a:rPr lang="de-DE" b="0" dirty="0" err="1"/>
              <a:t>Curuki</a:t>
            </a:r>
            <a:r>
              <a:rPr lang="de-DE" b="0" dirty="0"/>
              <a:t>: „Wir müssen hier weg.“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398" y="267018"/>
            <a:ext cx="4255697" cy="26936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7113" y="3105150"/>
            <a:ext cx="4249737" cy="27204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085" y="3105150"/>
            <a:ext cx="4249738" cy="271022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53997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2464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Bei jedem starken Regen haben die Menschen Angst. Deshalb suchten sie Unter-stützung bei FCOSS, einer lokalen Partnerorganisation von Brot für die Welt.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2"/>
          <a:stretch/>
        </p:blipFill>
        <p:spPr>
          <a:xfrm>
            <a:off x="4644008" y="260350"/>
            <a:ext cx="4248472" cy="554513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t="-1"/>
          <a:stretch/>
        </p:blipFill>
        <p:spPr>
          <a:xfrm>
            <a:off x="250825" y="260647"/>
            <a:ext cx="4249738" cy="27000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270" y="3105150"/>
            <a:ext cx="4247293" cy="27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255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initiierte ein Umsiedlungsprojekt. „Vielleicht das Erste weltweit, an dem eine indigene Gemeinde beteiligt ist“, sagt Projektleiterin Selai Toganivalu.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648"/>
            <a:ext cx="8642350" cy="55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657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Thomas Knödl</cp:lastModifiedBy>
  <cp:revision>1497</cp:revision>
  <dcterms:created xsi:type="dcterms:W3CDTF">2005-03-02T11:53:12Z</dcterms:created>
  <dcterms:modified xsi:type="dcterms:W3CDTF">2025-05-30T11:35:40Z</dcterms:modified>
</cp:coreProperties>
</file>