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79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96" r:id="rId20"/>
    <p:sldId id="397" r:id="rId21"/>
    <p:sldId id="375" r:id="rId22"/>
    <p:sldId id="399" r:id="rId23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768" y="0"/>
      </p:cViewPr>
      <p:guideLst>
        <p:guide orient="horz" pos="164"/>
        <p:guide orient="horz" pos="4156"/>
        <p:guide orient="horz" pos="3657"/>
        <p:guide orient="horz" pos="3793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CCE04AF7-D753-4492-92AF-4DEBED49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99EB3-AC6E-449C-BBD2-53C664AA671C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5F46737F-B3B3-4ECE-815E-62A7788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45CD3F72-CF36-4E7D-B582-9B7BD8DC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B5CF3-B177-46D5-AB86-F6AD38DBF40E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0E29B0C6-A0E4-4C6D-9335-154774E0B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5618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/22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761389DF-BE43-47A0-80C6-61C091D0D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748" y="3702050"/>
            <a:ext cx="4211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Die Umweltrebellen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948" y="3105150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Ecuador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dann häuften sich die Lecks. Die </a:t>
            </a:r>
            <a:r>
              <a:rPr lang="de-DE" b="0" dirty="0" smtClean="0"/>
              <a:t>Menschen, die </a:t>
            </a:r>
            <a:r>
              <a:rPr lang="de-DE" b="0" dirty="0"/>
              <a:t>nahe der </a:t>
            </a:r>
            <a:r>
              <a:rPr lang="de-DE" b="0" dirty="0" smtClean="0"/>
              <a:t>Bohrtürme </a:t>
            </a:r>
            <a:r>
              <a:rPr lang="de-DE" b="0" dirty="0"/>
              <a:t>wohnten, bekamen Ausschlag. Die Flüsse für das Trinkwasser verschmutzten.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44441A8-3DBF-423B-A5B5-0D4003A76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49"/>
            <a:ext cx="4249740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40C5D35-E13A-49A7-A829-8D8FCFDBA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723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312D663D-73EE-4FB1-A5EE-18B5F7B45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49"/>
            <a:ext cx="4249737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Belia</a:t>
            </a:r>
            <a:r>
              <a:rPr lang="de-DE" b="0" dirty="0"/>
              <a:t> besuchte inzwischen die „Umweltklinik“ von AE. Dort erfuhr sie von organischer Landwirtschaft, aber auch von den Gefahren der Erdölförderung für Mensch und Natur.</a:t>
            </a:r>
            <a:endParaRPr lang="de-DE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2C7AEEB-5269-4E8E-A2E4-DF9F4228C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179" y="260349"/>
            <a:ext cx="4241995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6912E01-A9A7-475B-A588-AAC8B7AA39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C3D6A94-F65B-4C3C-B737-3FC8E9C2C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Später </a:t>
            </a:r>
            <a:r>
              <a:rPr lang="de-DE" b="0" dirty="0" smtClean="0"/>
              <a:t>schloss sie </a:t>
            </a:r>
            <a:r>
              <a:rPr lang="de-DE" b="0" dirty="0"/>
              <a:t>sich </a:t>
            </a:r>
            <a:r>
              <a:rPr lang="de-DE" b="0" dirty="0" smtClean="0"/>
              <a:t>der </a:t>
            </a:r>
            <a:r>
              <a:rPr lang="de-DE" b="0" dirty="0"/>
              <a:t>Widerstandsbewegung an, die </a:t>
            </a:r>
            <a:r>
              <a:rPr lang="de-DE" b="0" dirty="0" smtClean="0"/>
              <a:t>Texaco </a:t>
            </a:r>
            <a:r>
              <a:rPr lang="de-DE" b="0" dirty="0"/>
              <a:t>wegen Umwelt-verschmutzungen im </a:t>
            </a:r>
            <a:r>
              <a:rPr lang="de-DE" b="0" dirty="0" smtClean="0"/>
              <a:t>Amazonasregenwald </a:t>
            </a:r>
            <a:r>
              <a:rPr lang="de-DE" b="0" dirty="0"/>
              <a:t>verklagt hatte. Der Prozess läuft bis heute.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B176090-D241-4F87-AF06-3A1B6777B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Doch das </a:t>
            </a:r>
            <a:r>
              <a:rPr lang="de-DE" b="0" dirty="0"/>
              <a:t>streitbare Ehepaar setzt der Erdölförderung </a:t>
            </a:r>
            <a:r>
              <a:rPr lang="de-DE" b="0" dirty="0" smtClean="0"/>
              <a:t>auch Alternativen </a:t>
            </a:r>
            <a:r>
              <a:rPr lang="de-DE" b="0" dirty="0"/>
              <a:t>entgegen. Auf einem nicht betroffenen Teilstück der ehemaligen Weide wachsen jetzt Kaffeestauden.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AA78916-B084-4878-9C34-1CD0B8D3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49"/>
            <a:ext cx="4249738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4ADA332-83E9-42B4-8EDA-5FD4C52DA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8B4F818-3BB0-42D4-BBFB-07BF69469D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3435" y="260350"/>
            <a:ext cx="4249739" cy="5554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Besonders stolz sind die </a:t>
            </a:r>
            <a:r>
              <a:rPr lang="de-DE" b="0" dirty="0" smtClean="0"/>
              <a:t>beiden aber auf </a:t>
            </a:r>
            <a:r>
              <a:rPr lang="de-DE" b="0" dirty="0"/>
              <a:t>ihren essbaren Wald, den sie auf einer nahen Insel angelegt haben. Hier wachsen unter anderem Feigen, Bananen und Kakao.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4D0A06D-91DB-48EE-81DE-27A795BD0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8188"/>
            <a:ext cx="4249738" cy="2692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80A62D0-9426-4C55-8CEF-1D78FD029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8188"/>
            <a:ext cx="4249737" cy="2692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887D67E-FAEA-40DB-9F79-6B815E4585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848E06F4-DDBB-4EFE-9660-62B060F20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283" y="3105150"/>
            <a:ext cx="4248891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3013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 smtClean="0"/>
              <a:t>Galo</a:t>
            </a:r>
            <a:r>
              <a:rPr lang="de-DE" b="0" dirty="0" smtClean="0"/>
              <a:t> Rodríguez kehrt mit </a:t>
            </a:r>
            <a:r>
              <a:rPr lang="de-DE" b="0" dirty="0"/>
              <a:t>einer Staude Kochbananen </a:t>
            </a:r>
            <a:r>
              <a:rPr lang="de-DE" b="0" dirty="0" smtClean="0"/>
              <a:t>nach Hause zurück. </a:t>
            </a:r>
            <a:r>
              <a:rPr lang="de-DE" b="0" dirty="0"/>
              <a:t>„Wir essen fast nur noch Produkte unserer Finca“, erzählt </a:t>
            </a:r>
            <a:r>
              <a:rPr lang="de-DE" b="0" dirty="0" smtClean="0"/>
              <a:t>er.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CA2B42F-70DC-4E50-B7B2-4938653A2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„Die Umweltklinik ist für mich wie eine große Familie“, sagt Jesús </a:t>
            </a:r>
            <a:r>
              <a:rPr lang="de-DE" b="0" dirty="0" err="1"/>
              <a:t>Placencia</a:t>
            </a:r>
            <a:r>
              <a:rPr lang="de-DE" b="0" dirty="0"/>
              <a:t>. Auch er hat auf organischen Anbau umgestellt und so seine vergifteten Böden regeneriert.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C1057EC-F3A3-41E6-A7DF-754335AAB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Jetzt </a:t>
            </a:r>
            <a:r>
              <a:rPr lang="de-DE" b="0" dirty="0"/>
              <a:t>ernährt sich </a:t>
            </a:r>
            <a:r>
              <a:rPr lang="de-DE" b="0" dirty="0" smtClean="0"/>
              <a:t>seine </a:t>
            </a:r>
            <a:r>
              <a:rPr lang="de-DE" b="0" dirty="0"/>
              <a:t>14-köpfige Großfamilie fast komplett von d</a:t>
            </a:r>
            <a:r>
              <a:rPr lang="de-DE" b="0" dirty="0" smtClean="0"/>
              <a:t>en </a:t>
            </a:r>
            <a:r>
              <a:rPr lang="de-DE" b="0" dirty="0"/>
              <a:t>eigenen fünf </a:t>
            </a:r>
            <a:r>
              <a:rPr lang="de-DE" b="0" dirty="0" smtClean="0"/>
              <a:t>Hektar. </a:t>
            </a:r>
            <a:r>
              <a:rPr lang="de-DE" b="0" dirty="0"/>
              <a:t>„</a:t>
            </a:r>
            <a:r>
              <a:rPr lang="de-DE" b="0" dirty="0" smtClean="0"/>
              <a:t>Unsere </a:t>
            </a:r>
            <a:r>
              <a:rPr lang="de-DE" b="0" dirty="0"/>
              <a:t>Kinder wachsen hier gesund und frei </a:t>
            </a:r>
            <a:r>
              <a:rPr lang="de-DE" b="0" dirty="0" smtClean="0"/>
              <a:t>auf“, sagt </a:t>
            </a:r>
            <a:r>
              <a:rPr lang="de-DE" b="0" dirty="0" err="1" smtClean="0"/>
              <a:t>Placencia</a:t>
            </a:r>
            <a:r>
              <a:rPr lang="de-DE" b="0" dirty="0" smtClean="0"/>
              <a:t>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E63307D-74DD-4C6A-8D16-5E42B241D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0597D9E-F4D8-41D2-8782-2A8C5785E9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1F2697F-53F5-4C49-A094-74A10D933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regenerieren das Ökosystem und das soziale Netz auf eine ganzheitliche Art “, erklärt Maldonado. „So sehen die Menschen wieder eine Alternative.“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FC2A3D6-B6FD-4562-B052-EACB42289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>
            <a:extLst>
              <a:ext uri="{FF2B5EF4-FFF2-40B4-BE49-F238E27FC236}">
                <a16:creationId xmlns="" xmlns:a16="http://schemas.microsoft.com/office/drawing/2014/main" id="{7C5C16A1-1E2E-4742-828D-EEE823C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 err="1"/>
              <a:t>Belia</a:t>
            </a:r>
            <a:r>
              <a:rPr lang="de-DE" b="0" dirty="0"/>
              <a:t> </a:t>
            </a:r>
            <a:r>
              <a:rPr lang="de-DE" b="0" dirty="0" err="1"/>
              <a:t>Vaca</a:t>
            </a:r>
            <a:r>
              <a:rPr lang="de-DE" b="0" dirty="0"/>
              <a:t> und ihr Mann </a:t>
            </a:r>
            <a:r>
              <a:rPr lang="de-DE" b="0" dirty="0" smtClean="0"/>
              <a:t>sind das beste Beispiel dafür: </a:t>
            </a:r>
            <a:r>
              <a:rPr lang="de-DE" b="0" dirty="0"/>
              <a:t>Kaffee und Früchte </a:t>
            </a:r>
            <a:r>
              <a:rPr lang="de-DE" b="0" dirty="0" smtClean="0"/>
              <a:t>stammen von ihrer Insel</a:t>
            </a:r>
            <a:r>
              <a:rPr lang="de-DE" b="0" dirty="0"/>
              <a:t>, </a:t>
            </a:r>
            <a:r>
              <a:rPr lang="de-DE" b="0" dirty="0" smtClean="0"/>
              <a:t>die Kräuter aus </a:t>
            </a:r>
            <a:r>
              <a:rPr lang="de-DE" b="0" dirty="0"/>
              <a:t>dem </a:t>
            </a:r>
            <a:r>
              <a:rPr lang="de-DE" b="0" dirty="0" smtClean="0"/>
              <a:t>Garten, Dünger aus eigenem Kompost…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F691A6D-2DD3-4592-AA40-A6C999DD8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2A459EA-9DBC-4513-86A9-01B6AD7BFF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853" y="260350"/>
            <a:ext cx="4246322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6AD0AFC-5E90-40B4-8B21-527BE2E84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F7C7B6E-02FF-4A6A-BF29-DE8B722488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134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Ecuador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="" xmlns:a16="http://schemas.microsoft.com/office/drawing/2014/main" id="{98E24775-7B55-4D25-A15B-096EC9E47AD4}"/>
              </a:ext>
            </a:extLst>
          </p:cNvPr>
          <p:cNvSpPr/>
          <p:nvPr/>
        </p:nvSpPr>
        <p:spPr>
          <a:xfrm>
            <a:off x="5116513" y="3319463"/>
            <a:ext cx="196850" cy="244475"/>
          </a:xfrm>
          <a:custGeom>
            <a:avLst/>
            <a:gdLst>
              <a:gd name="connsiteX0" fmla="*/ 4763 w 195263"/>
              <a:gd name="connsiteY0" fmla="*/ 7143 h 245268"/>
              <a:gd name="connsiteX1" fmla="*/ 64294 w 195263"/>
              <a:gd name="connsiteY1" fmla="*/ 0 h 245268"/>
              <a:gd name="connsiteX2" fmla="*/ 88107 w 195263"/>
              <a:gd name="connsiteY2" fmla="*/ 11906 h 245268"/>
              <a:gd name="connsiteX3" fmla="*/ 109538 w 195263"/>
              <a:gd name="connsiteY3" fmla="*/ 23812 h 245268"/>
              <a:gd name="connsiteX4" fmla="*/ 138113 w 195263"/>
              <a:gd name="connsiteY4" fmla="*/ 26193 h 245268"/>
              <a:gd name="connsiteX5" fmla="*/ 166688 w 195263"/>
              <a:gd name="connsiteY5" fmla="*/ 7143 h 245268"/>
              <a:gd name="connsiteX6" fmla="*/ 195263 w 195263"/>
              <a:gd name="connsiteY6" fmla="*/ 14287 h 245268"/>
              <a:gd name="connsiteX7" fmla="*/ 173832 w 195263"/>
              <a:gd name="connsiteY7" fmla="*/ 47625 h 245268"/>
              <a:gd name="connsiteX8" fmla="*/ 176213 w 195263"/>
              <a:gd name="connsiteY8" fmla="*/ 138112 h 245268"/>
              <a:gd name="connsiteX9" fmla="*/ 188119 w 195263"/>
              <a:gd name="connsiteY9" fmla="*/ 161925 h 245268"/>
              <a:gd name="connsiteX10" fmla="*/ 166688 w 195263"/>
              <a:gd name="connsiteY10" fmla="*/ 183356 h 245268"/>
              <a:gd name="connsiteX11" fmla="*/ 147638 w 195263"/>
              <a:gd name="connsiteY11" fmla="*/ 209550 h 245268"/>
              <a:gd name="connsiteX12" fmla="*/ 133350 w 195263"/>
              <a:gd name="connsiteY12" fmla="*/ 245268 h 245268"/>
              <a:gd name="connsiteX13" fmla="*/ 88107 w 195263"/>
              <a:gd name="connsiteY13" fmla="*/ 209550 h 245268"/>
              <a:gd name="connsiteX14" fmla="*/ 92869 w 195263"/>
              <a:gd name="connsiteY14" fmla="*/ 200025 h 245268"/>
              <a:gd name="connsiteX15" fmla="*/ 0 w 195263"/>
              <a:gd name="connsiteY15" fmla="*/ 147637 h 245268"/>
              <a:gd name="connsiteX16" fmla="*/ 11907 w 195263"/>
              <a:gd name="connsiteY16" fmla="*/ 121443 h 245268"/>
              <a:gd name="connsiteX17" fmla="*/ 9525 w 195263"/>
              <a:gd name="connsiteY17" fmla="*/ 107156 h 245268"/>
              <a:gd name="connsiteX18" fmla="*/ 21432 w 195263"/>
              <a:gd name="connsiteY18" fmla="*/ 88106 h 245268"/>
              <a:gd name="connsiteX19" fmla="*/ 30957 w 195263"/>
              <a:gd name="connsiteY19" fmla="*/ 64293 h 245268"/>
              <a:gd name="connsiteX20" fmla="*/ 4763 w 195263"/>
              <a:gd name="connsiteY20" fmla="*/ 7143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263" h="245268">
                <a:moveTo>
                  <a:pt x="4763" y="7143"/>
                </a:moveTo>
                <a:lnTo>
                  <a:pt x="64294" y="0"/>
                </a:lnTo>
                <a:lnTo>
                  <a:pt x="88107" y="11906"/>
                </a:lnTo>
                <a:lnTo>
                  <a:pt x="109538" y="23812"/>
                </a:lnTo>
                <a:lnTo>
                  <a:pt x="138113" y="26193"/>
                </a:lnTo>
                <a:lnTo>
                  <a:pt x="166688" y="7143"/>
                </a:lnTo>
                <a:lnTo>
                  <a:pt x="195263" y="14287"/>
                </a:lnTo>
                <a:lnTo>
                  <a:pt x="173832" y="47625"/>
                </a:lnTo>
                <a:cubicBezTo>
                  <a:pt x="174626" y="77787"/>
                  <a:pt x="175419" y="107950"/>
                  <a:pt x="176213" y="138112"/>
                </a:cubicBezTo>
                <a:lnTo>
                  <a:pt x="188119" y="161925"/>
                </a:lnTo>
                <a:lnTo>
                  <a:pt x="166688" y="183356"/>
                </a:lnTo>
                <a:lnTo>
                  <a:pt x="147638" y="209550"/>
                </a:lnTo>
                <a:lnTo>
                  <a:pt x="133350" y="245268"/>
                </a:lnTo>
                <a:lnTo>
                  <a:pt x="88107" y="209550"/>
                </a:lnTo>
                <a:lnTo>
                  <a:pt x="92869" y="200025"/>
                </a:lnTo>
                <a:lnTo>
                  <a:pt x="0" y="147637"/>
                </a:lnTo>
                <a:lnTo>
                  <a:pt x="11907" y="121443"/>
                </a:lnTo>
                <a:lnTo>
                  <a:pt x="9525" y="107156"/>
                </a:lnTo>
                <a:lnTo>
                  <a:pt x="21432" y="88106"/>
                </a:lnTo>
                <a:lnTo>
                  <a:pt x="30957" y="64293"/>
                </a:lnTo>
                <a:lnTo>
                  <a:pt x="4763" y="7143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172" name="Grafik 4">
            <a:extLst>
              <a:ext uri="{FF2B5EF4-FFF2-40B4-BE49-F238E27FC236}">
                <a16:creationId xmlns="" xmlns:a16="http://schemas.microsoft.com/office/drawing/2014/main" id="{D9D5F1AA-86AE-42CF-83ED-49322CF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3877CC5-4267-4E04-A2BB-B9440A10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380" y="3349256"/>
            <a:ext cx="853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Ecuador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83" y="1268413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Ecuador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283.561	357.121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56,8	80,7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134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1,7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74	78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80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4,6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6,5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11.000	48.200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(2017)</a:t>
            </a:r>
            <a:r>
              <a:rPr lang="de-DE" altLang="de-DE" sz="800" dirty="0"/>
              <a:t> 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="" xmlns:a16="http://schemas.microsoft.com/office/drawing/2014/main" id="{F1CD63BB-CABE-4561-AB2E-A732CA19B2E3}"/>
              </a:ext>
            </a:extLst>
          </p:cNvPr>
          <p:cNvSpPr/>
          <p:nvPr/>
        </p:nvSpPr>
        <p:spPr>
          <a:xfrm>
            <a:off x="2409825" y="3419475"/>
            <a:ext cx="130969" cy="171450"/>
          </a:xfrm>
          <a:custGeom>
            <a:avLst/>
            <a:gdLst>
              <a:gd name="connsiteX0" fmla="*/ 42863 w 130969"/>
              <a:gd name="connsiteY0" fmla="*/ 0 h 171450"/>
              <a:gd name="connsiteX1" fmla="*/ 2381 w 130969"/>
              <a:gd name="connsiteY1" fmla="*/ 59531 h 171450"/>
              <a:gd name="connsiteX2" fmla="*/ 2381 w 130969"/>
              <a:gd name="connsiteY2" fmla="*/ 71438 h 171450"/>
              <a:gd name="connsiteX3" fmla="*/ 0 w 130969"/>
              <a:gd name="connsiteY3" fmla="*/ 85725 h 171450"/>
              <a:gd name="connsiteX4" fmla="*/ 0 w 130969"/>
              <a:gd name="connsiteY4" fmla="*/ 107156 h 171450"/>
              <a:gd name="connsiteX5" fmla="*/ 26194 w 130969"/>
              <a:gd name="connsiteY5" fmla="*/ 119063 h 171450"/>
              <a:gd name="connsiteX6" fmla="*/ 9525 w 130969"/>
              <a:gd name="connsiteY6" fmla="*/ 140494 h 171450"/>
              <a:gd name="connsiteX7" fmla="*/ 11906 w 130969"/>
              <a:gd name="connsiteY7" fmla="*/ 166688 h 171450"/>
              <a:gd name="connsiteX8" fmla="*/ 30956 w 130969"/>
              <a:gd name="connsiteY8" fmla="*/ 159544 h 171450"/>
              <a:gd name="connsiteX9" fmla="*/ 47625 w 130969"/>
              <a:gd name="connsiteY9" fmla="*/ 171450 h 171450"/>
              <a:gd name="connsiteX10" fmla="*/ 54769 w 130969"/>
              <a:gd name="connsiteY10" fmla="*/ 138113 h 171450"/>
              <a:gd name="connsiteX11" fmla="*/ 73819 w 130969"/>
              <a:gd name="connsiteY11" fmla="*/ 121444 h 171450"/>
              <a:gd name="connsiteX12" fmla="*/ 100013 w 130969"/>
              <a:gd name="connsiteY12" fmla="*/ 114300 h 171450"/>
              <a:gd name="connsiteX13" fmla="*/ 116681 w 130969"/>
              <a:gd name="connsiteY13" fmla="*/ 92869 h 171450"/>
              <a:gd name="connsiteX14" fmla="*/ 130969 w 130969"/>
              <a:gd name="connsiteY14" fmla="*/ 71438 h 171450"/>
              <a:gd name="connsiteX15" fmla="*/ 130969 w 130969"/>
              <a:gd name="connsiteY15" fmla="*/ 35719 h 171450"/>
              <a:gd name="connsiteX16" fmla="*/ 109538 w 130969"/>
              <a:gd name="connsiteY16" fmla="*/ 26194 h 171450"/>
              <a:gd name="connsiteX17" fmla="*/ 95250 w 130969"/>
              <a:gd name="connsiteY17" fmla="*/ 33338 h 171450"/>
              <a:gd name="connsiteX18" fmla="*/ 42863 w 130969"/>
              <a:gd name="connsiteY18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969" h="171450">
                <a:moveTo>
                  <a:pt x="42863" y="0"/>
                </a:moveTo>
                <a:lnTo>
                  <a:pt x="2381" y="59531"/>
                </a:lnTo>
                <a:lnTo>
                  <a:pt x="2381" y="71438"/>
                </a:lnTo>
                <a:lnTo>
                  <a:pt x="0" y="85725"/>
                </a:lnTo>
                <a:lnTo>
                  <a:pt x="0" y="107156"/>
                </a:lnTo>
                <a:lnTo>
                  <a:pt x="26194" y="119063"/>
                </a:lnTo>
                <a:lnTo>
                  <a:pt x="9525" y="140494"/>
                </a:lnTo>
                <a:lnTo>
                  <a:pt x="11906" y="166688"/>
                </a:lnTo>
                <a:lnTo>
                  <a:pt x="30956" y="159544"/>
                </a:lnTo>
                <a:lnTo>
                  <a:pt x="47625" y="171450"/>
                </a:lnTo>
                <a:lnTo>
                  <a:pt x="54769" y="138113"/>
                </a:lnTo>
                <a:lnTo>
                  <a:pt x="73819" y="121444"/>
                </a:lnTo>
                <a:lnTo>
                  <a:pt x="100013" y="114300"/>
                </a:lnTo>
                <a:lnTo>
                  <a:pt x="116681" y="92869"/>
                </a:lnTo>
                <a:lnTo>
                  <a:pt x="130969" y="71438"/>
                </a:lnTo>
                <a:lnTo>
                  <a:pt x="130969" y="35719"/>
                </a:lnTo>
                <a:lnTo>
                  <a:pt x="109538" y="26194"/>
                </a:lnTo>
                <a:lnTo>
                  <a:pt x="95250" y="33338"/>
                </a:lnTo>
                <a:lnTo>
                  <a:pt x="42863" y="0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15964" y="350100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2">
            <a:extLst>
              <a:ext uri="{FF2B5EF4-FFF2-40B4-BE49-F238E27FC236}">
                <a16:creationId xmlns="" xmlns:a16="http://schemas.microsoft.com/office/drawing/2014/main" id="{76D81EC4-B170-42A5-968E-154CAD6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58971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…ein perfekter Kreislauf. „Denn bei genü­gend Rücksichtnahme aufeinander gibt der Urwald jedem genug zum Leben“, </a:t>
            </a:r>
            <a:r>
              <a:rPr lang="de-DE" b="0" dirty="0" smtClean="0"/>
              <a:t>sind die beiden überzeugt.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02AC577-B22B-440F-9916-E68B5543C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09" y="260350"/>
            <a:ext cx="8641065" cy="55488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 err="1"/>
              <a:t>Acción</a:t>
            </a:r>
            <a:r>
              <a:rPr lang="de-DE" altLang="de-DE" b="0" dirty="0"/>
              <a:t> </a:t>
            </a:r>
            <a:r>
              <a:rPr lang="de-DE" altLang="de-DE" b="0" dirty="0" err="1"/>
              <a:t>Ecológica</a:t>
            </a:r>
            <a:r>
              <a:rPr lang="de-DE" altLang="de-DE" b="0" dirty="0"/>
              <a:t> (AE) aus Ecuador.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Die Umweltrebellen 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2017/18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– Evangelischer Entwicklungsdienst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www.brot-fuer-die-welt.de/projekte/ecuador-umweltschutz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Sandra </a:t>
            </a:r>
            <a:r>
              <a:rPr lang="de-DE" altLang="de-DE" b="0" dirty="0" err="1">
                <a:cs typeface="Times New Roman" panose="02020603050405020304" pitchFamily="18" charset="0"/>
              </a:rPr>
              <a:t>Weiss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Florian Kopp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August 2017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D6F26F0-587A-4131-9CF5-8E62FFFC1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19" y="260349"/>
            <a:ext cx="8626055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9" y="3845917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10496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07730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Ecuador ist der viertgrößte Erdölproduzent Südamer­i­kas. Die F</a:t>
            </a:r>
            <a:r>
              <a:rPr lang="de-DE" b="0" dirty="0" smtClean="0"/>
              <a:t>örderung </a:t>
            </a:r>
            <a:r>
              <a:rPr lang="de-DE" b="0" dirty="0"/>
              <a:t>birgt jedoch große Gefahren für </a:t>
            </a:r>
            <a:r>
              <a:rPr lang="de-DE" b="0" dirty="0" smtClean="0"/>
              <a:t>Mensch und Natur im </a:t>
            </a:r>
            <a:r>
              <a:rPr lang="de-DE" b="0" dirty="0"/>
              <a:t>nördlichen Amazonasgebiet.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6C05B30-00D9-404C-ADC5-EB9BA4A01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557" y="260348"/>
            <a:ext cx="4243618" cy="55451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71E4B9A7-AB19-43AD-9095-ABD1B2F3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03" y="260349"/>
            <a:ext cx="4236959" cy="26951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C307B74-CF82-4A92-AF4C-EB0FA721A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03" y="3105150"/>
            <a:ext cx="4236960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Acción Ecológica (AE) klärt die Betroffenen über ihre Rechte auf und zeigt </a:t>
            </a:r>
            <a:r>
              <a:rPr lang="de-DE" b="0" dirty="0" smtClean="0"/>
              <a:t>ihnen nachhaltige </a:t>
            </a:r>
            <a:r>
              <a:rPr lang="de-DE" b="0" dirty="0"/>
              <a:t>Alternativen, ihren Lebensunterhalt zu sichern.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123E490C-3C2A-49B2-B48D-F854EE9A6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22" y="260350"/>
            <a:ext cx="4233342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6713D91-5FEB-4B9E-95D3-82691F8F2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72D72AF-3120-41D4-964F-5C845E665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FAE1790F-E9E6-49CA-8AB6-E8658FA444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21" y="3105150"/>
            <a:ext cx="4233342" cy="2704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Belia</a:t>
            </a:r>
            <a:r>
              <a:rPr lang="de-DE" b="0" dirty="0"/>
              <a:t> </a:t>
            </a:r>
            <a:r>
              <a:rPr lang="de-DE" b="0" dirty="0" err="1"/>
              <a:t>Vaca</a:t>
            </a:r>
            <a:r>
              <a:rPr lang="de-DE" b="0" dirty="0"/>
              <a:t> steht vor ihrer ehemaligen Rinderweide, die sich 2006 durch ein Erdölleck in ein klebriges Moor verwandelt hat. „Nichts ist seitdem passiert“, schimpft die Frau.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21131D7-FA94-4D50-8E4E-14C2225E0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05" y="260350"/>
            <a:ext cx="862947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 smtClean="0"/>
              <a:t>Tausende </a:t>
            </a:r>
            <a:r>
              <a:rPr lang="de-DE" b="0" dirty="0"/>
              <a:t>Liter Rohöl </a:t>
            </a:r>
            <a:r>
              <a:rPr lang="de-DE" b="0" dirty="0" smtClean="0"/>
              <a:t>flossen damals auf das Grundstück der </a:t>
            </a:r>
            <a:r>
              <a:rPr lang="de-DE" b="0" dirty="0"/>
              <a:t>Familie. Die Rinder drohten zu verdursten und mussten zu einem geringen </a:t>
            </a:r>
            <a:r>
              <a:rPr lang="de-DE" b="0" dirty="0" smtClean="0"/>
              <a:t>Preis verkauft </a:t>
            </a:r>
            <a:r>
              <a:rPr lang="de-DE" b="0" dirty="0"/>
              <a:t>werden.</a:t>
            </a:r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D217EDB-D6FF-4585-BDBD-F688D6C99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121" y="3105149"/>
            <a:ext cx="4239054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3C520644-6699-4E9E-B065-56B4D7C4A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6" y="3105150"/>
            <a:ext cx="4238625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D1E9E8E-FC14-475D-B357-4858265F2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121" y="260348"/>
            <a:ext cx="4239054" cy="27003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E6F72C3B-D2C8-45CD-83A8-19C684823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Bislang wurden erst 50 cm des verseuchten </a:t>
            </a:r>
            <a:r>
              <a:rPr lang="de-DE" b="0" dirty="0"/>
              <a:t>Schlammes </a:t>
            </a:r>
            <a:r>
              <a:rPr lang="de-DE" b="0" dirty="0" smtClean="0"/>
              <a:t>abgetragen. </a:t>
            </a:r>
            <a:r>
              <a:rPr lang="de-DE" b="0" dirty="0"/>
              <a:t>Die beauftragte Firma </a:t>
            </a:r>
            <a:r>
              <a:rPr lang="de-DE" b="0" dirty="0" smtClean="0"/>
              <a:t>fordert </a:t>
            </a:r>
            <a:r>
              <a:rPr lang="de-DE" b="0" dirty="0"/>
              <a:t>mehr Geld, aber </a:t>
            </a:r>
            <a:r>
              <a:rPr lang="de-DE" b="0" dirty="0" smtClean="0"/>
              <a:t>die Erdölgesellschaft ist </a:t>
            </a:r>
            <a:r>
              <a:rPr lang="de-DE" b="0" dirty="0"/>
              <a:t>nicht bereit, mehr zu zahlen. </a:t>
            </a:r>
            <a:endParaRPr lang="de-DE" alt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90D35028-DB82-45A5-86CF-CC018CB9D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Erdölschäden im Amazonasregenwald sind leider an der Tagesordnung. „Wir haben bislang rund 3.000 Lecks registriert “, erzählt Adolfo Maldonado von </a:t>
            </a:r>
            <a:r>
              <a:rPr lang="de-DE" b="0" dirty="0" smtClean="0"/>
              <a:t>Acción Ecológica. </a:t>
            </a:r>
            <a:endParaRPr lang="de-DE" altLang="de-DE" b="0" dirty="0"/>
          </a:p>
          <a:p>
            <a:endParaRPr lang="de-DE" b="0" dirty="0"/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0615FF2-7A1B-4C72-9EBA-DD9C437BA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5545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061DB7B8-89E1-4AD6-803A-EF7721A6E3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48"/>
            <a:ext cx="4249738" cy="55445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Belias</a:t>
            </a:r>
            <a:r>
              <a:rPr lang="de-DE" b="0" dirty="0"/>
              <a:t> Mann </a:t>
            </a:r>
            <a:r>
              <a:rPr lang="de-DE" b="0" dirty="0" err="1"/>
              <a:t>Galo</a:t>
            </a:r>
            <a:r>
              <a:rPr lang="de-DE" b="0" dirty="0"/>
              <a:t> Rodríguez arbeitete für eine </a:t>
            </a:r>
            <a:r>
              <a:rPr lang="de-DE" b="0" dirty="0" smtClean="0"/>
              <a:t>Firma, die die Fundamente </a:t>
            </a:r>
            <a:r>
              <a:rPr lang="de-DE" b="0" dirty="0"/>
              <a:t>der </a:t>
            </a:r>
            <a:r>
              <a:rPr lang="de-DE" b="0" dirty="0" smtClean="0"/>
              <a:t>Bohr-stationen goss. </a:t>
            </a:r>
            <a:r>
              <a:rPr lang="de-DE" b="0" dirty="0"/>
              <a:t>Er </a:t>
            </a:r>
            <a:r>
              <a:rPr lang="de-DE" b="0" dirty="0" smtClean="0"/>
              <a:t>glaubte der Beteuerung, dass die </a:t>
            </a:r>
            <a:r>
              <a:rPr lang="de-DE" b="0" dirty="0"/>
              <a:t>Erdölförderung </a:t>
            </a:r>
            <a:r>
              <a:rPr lang="de-DE" b="0" dirty="0" smtClean="0"/>
              <a:t>sicher sei.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6C443F8-3616-4DB1-BA4F-0AF53087A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95C83DE-7807-4ADF-950C-06FCF1060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571</Words>
  <Application>Microsoft Office PowerPoint</Application>
  <PresentationFormat>Bildschirmpräsentation (4:3)</PresentationFormat>
  <Paragraphs>90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Die Umweltrebellen</dc:title>
  <dc:creator>BfdW</dc:creator>
  <cp:lastModifiedBy>thorsten.lichtblau</cp:lastModifiedBy>
  <cp:revision>831</cp:revision>
  <dcterms:created xsi:type="dcterms:W3CDTF">2005-03-02T11:53:12Z</dcterms:created>
  <dcterms:modified xsi:type="dcterms:W3CDTF">2017-08-15T11:38:35Z</dcterms:modified>
</cp:coreProperties>
</file>