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26" r:id="rId2"/>
    <p:sldId id="413" r:id="rId3"/>
    <p:sldId id="429" r:id="rId4"/>
    <p:sldId id="433" r:id="rId5"/>
    <p:sldId id="435" r:id="rId6"/>
    <p:sldId id="436" r:id="rId7"/>
    <p:sldId id="440" r:id="rId8"/>
    <p:sldId id="441" r:id="rId9"/>
    <p:sldId id="442" r:id="rId10"/>
    <p:sldId id="443" r:id="rId11"/>
    <p:sldId id="444" r:id="rId12"/>
    <p:sldId id="445" r:id="rId13"/>
    <p:sldId id="448" r:id="rId14"/>
    <p:sldId id="447" r:id="rId15"/>
    <p:sldId id="449" r:id="rId16"/>
    <p:sldId id="446" r:id="rId17"/>
    <p:sldId id="439" r:id="rId18"/>
    <p:sldId id="438" r:id="rId19"/>
    <p:sldId id="375" r:id="rId20"/>
    <p:sldId id="455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  <p15:guide id="19" orient="horz" pos="2205" userDrawn="1">
          <p15:clr>
            <a:srgbClr val="A4A3A4"/>
          </p15:clr>
        </p15:guide>
        <p15:guide id="20" orient="horz" pos="22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3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3554" autoAdjust="0"/>
  </p:normalViewPr>
  <p:slideViewPr>
    <p:cSldViewPr showGuides="1">
      <p:cViewPr varScale="1">
        <p:scale>
          <a:sx n="102" d="100"/>
          <a:sy n="102" d="100"/>
        </p:scale>
        <p:origin x="1056" y="96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pos="158"/>
        <p:guide pos="2835"/>
        <p:guide pos="5602"/>
        <p:guide pos="2925"/>
        <p:guide pos="1542"/>
        <p:guide pos="1451"/>
        <p:guide pos="4218"/>
        <p:guide pos="4309"/>
        <p:guide pos="2449"/>
        <p:guide pos="2494"/>
        <p:guide orient="horz" pos="2205"/>
        <p:guide orient="horz" pos="2273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4303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490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70693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7D8CA7DB-1472-F214-6860-81E89F4A2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4E0FF38D-54F1-28EE-7A19-F01D47581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4897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0862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FA097EB9-F6C1-93EA-8888-B2D6D39CE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4837690-7A6A-43CD-E622-0360B64324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9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325" y="1183355"/>
            <a:ext cx="3978727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Frauen fördern den ökologischen Wandel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85" y="548680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Ecuador</a:t>
            </a:r>
          </a:p>
        </p:txBody>
      </p:sp>
    </p:spTree>
    <p:extLst>
      <p:ext uri="{BB962C8B-B14F-4D97-AF65-F5344CB8AC3E}">
        <p14:creationId xmlns:p14="http://schemas.microsoft.com/office/powerpoint/2010/main" val="2816285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97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Erlinda ist Präsidentin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der Erzeugerinnengemeinschaft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Biovida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Die Mitglieder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verpflich-ten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sich der ökologischen Landwirtschaft und verbreiten ihr Wissen in der Region.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AB5FF4-1856-97E9-9E5B-DFFF194E88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217" y="3105150"/>
            <a:ext cx="4236958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8C8572-49B3-35EE-53E5-B1448994F6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105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3739E3-DE2A-33EE-5FA8-B5CE263856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</a:rPr>
              <a:t>Auch das Wissen um ihre Rechte: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Denn seit die internationale Blumenindustrie die Hänge nutzt, wird Land knapp. Die Armutsrate zählt zu den höchsten des Landes.</a:t>
            </a:r>
            <a:endParaRPr lang="de-DE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0D28E5-2186-1136-176E-581EB191DA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5320"/>
            <a:ext cx="6445249" cy="55401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07CE5EC-40E7-91E4-E5E2-1FCA4F4D32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5320"/>
            <a:ext cx="2052637" cy="55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„Die Blumenindustrie zerstört die indigene Kultur und die Ernährungssouveränität in der Region“, sagt Patricia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Yaselga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. Die Betriebswirtin aus Quito gründete 2001 SEDAL.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EE0F38-3BE3-C5A8-6313-41AB5DA8C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47" y="260350"/>
            <a:ext cx="4262415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9A37A3E-98C1-C10D-23C8-A9FB4524E8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62414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SEDAL arbeitet eng mit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Erzeugerinnengemeinschaften</a:t>
            </a:r>
            <a:r>
              <a:rPr lang="de-DE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wie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Biovida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 zusammen. In deren Seminaren lernte </a:t>
            </a:r>
            <a:r>
              <a:rPr lang="de-DE" b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auch Erlinda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Pillajo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 die Grundlagen ökologischen Feldbaus.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3C221B-DC75-6B76-F608-257540CD9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03832"/>
            <a:ext cx="4249737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61A2A18-CD42-4016-A5B4-2702F1DB8D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5A9FC11-2C0D-32D9-9720-A1C52D8884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solidFill>
                  <a:srgbClr val="000000"/>
                </a:solidFill>
                <a:ea typeface="Arial Unicode MS"/>
                <a:cs typeface="Arial Unicode MS"/>
              </a:rPr>
              <a:t>SEDAL</a:t>
            </a:r>
            <a:r>
              <a:rPr lang="de-DE" b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 gibt den Frauen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auch das </a:t>
            </a:r>
            <a:r>
              <a:rPr lang="de-DE" b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nötige Selbstbewusstsein,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ihre Rechte einzufordern. Erlinda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Pillajo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 verhandelt inzwischen ohne Scheu mit Bürgermeistern und Ministern.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17B620-1756-5E0B-C63D-D33363A9B7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4204"/>
            <a:ext cx="8642348" cy="55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Das Landwirtschaftsministerium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hat sie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sogar zur „Hüterin des andinen Saatguts“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ernannt. Als solche reist sie zu internationalen Tagungen und Events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D01F296-6B13-4ABE-8749-9B58461658E5}"/>
              </a:ext>
            </a:extLst>
          </p:cNvPr>
          <p:cNvSpPr/>
          <p:nvPr/>
        </p:nvSpPr>
        <p:spPr>
          <a:xfrm>
            <a:off x="431540" y="872168"/>
            <a:ext cx="2988332" cy="208841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52EF90-E8A1-A323-CE65-948DE2171B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142" y="260351"/>
            <a:ext cx="4241421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4AE625-87A9-E34A-E847-E1115FE4E4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47"/>
            <a:ext cx="4249736" cy="55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5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im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Lokalradio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moderiert sie ihre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eigene Sendung. Einmal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Woche spricht sie mit Gästen über gesunde Ernährung, Ernährungssouveränität oder häusliche Gewalt.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05E8DD-DEB2-61AF-1100-21DEAD5E3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72420"/>
            <a:ext cx="2052636" cy="55451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CE68CC5-398B-3658-3969-31E23C58B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56" y="272419"/>
            <a:ext cx="643601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Die Aktivistin ist immer vorne dabei. Gemeinsam mit 350 Demonstrantinnen fordert sie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am internationalen Tag gegen Gewalt an Frauen: „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Nieder mit der Unterdrückung!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“ 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B907D2-C785-1BFD-7BB2-053744AEF0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985" y="260351"/>
            <a:ext cx="4268144" cy="55451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FF9853-E948-BFD0-B115-5053B96CCE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733" y="3105150"/>
            <a:ext cx="4234830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8ABB34-BBDC-17B6-464D-D927212EE2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279" y="260351"/>
            <a:ext cx="4249738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A4C171C-1034-0A78-0F53-996BEF2E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4452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„Wir Frauen müssen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aufstehen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sagt Erlinda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Pillajo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„Allein bist du nichts, gemeinsam kannst du alles schaffen.“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527D453-1EB4-097F-C938-D652E66C85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9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s-ES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Servicio para el Desarrollo Alternativo (SEDAL) </a:t>
            </a:r>
            <a:r>
              <a:rPr lang="en-US" b="0" kern="100" spc="-20" dirty="0" err="1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aus</a:t>
            </a:r>
            <a:r>
              <a:rPr lang="en-US" b="0" kern="100" spc="-20" dirty="0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Ecuador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 smtClean="0">
                <a:solidFill>
                  <a:schemeClr val="bg1"/>
                </a:solidFill>
                <a:cs typeface="Tahoma" panose="020B0604030504040204" pitchFamily="34" charset="0"/>
              </a:rPr>
              <a:t>Frauen fördern den ökologischen Wandel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www.brot-fuer-die-welt.de/projekte/ecuador-frauen</a:t>
            </a:r>
            <a:endParaRPr lang="de-DE" altLang="de-DE" b="0" dirty="0">
              <a:solidFill>
                <a:srgbClr val="FFFF00"/>
              </a:solidFill>
            </a:endParaRP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Constanze Bandowski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Kathrin Harms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2022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6" y="260350"/>
            <a:ext cx="4933950" cy="3251422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Ecuador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82472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Ecuador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283.561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17,3	79,9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28,8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</a:t>
            </a:r>
            <a:r>
              <a:rPr lang="de-DE" altLang="de-DE" sz="1200" b="0" dirty="0">
                <a:cs typeface="Arial" panose="020B0604020202020204" pitchFamily="34" charset="0"/>
              </a:rPr>
              <a:t> im Durchschnitt 	2,0	1,5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35,4	22,4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20	43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 </a:t>
            </a:r>
            <a:r>
              <a:rPr lang="de-DE" altLang="de-DE" sz="1200" b="0" dirty="0">
                <a:cs typeface="Arial" panose="020B0604020202020204" pitchFamily="34" charset="0"/>
              </a:rPr>
              <a:t>in %	1,8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	5,2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6,4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Jugendarbeitslosigkeit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11,1	7,2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10.300	50.900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(2022)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199B4BC-734E-E80E-6AE7-1402D7C72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3636903" cy="5545138"/>
          </a:xfrm>
          <a:prstGeom prst="rect">
            <a:avLst/>
          </a:prstGeom>
        </p:spPr>
      </p:pic>
      <p:sp>
        <p:nvSpPr>
          <p:cNvPr id="22" name="Rechteck 16">
            <a:extLst>
              <a:ext uri="{FF2B5EF4-FFF2-40B4-BE49-F238E27FC236}">
                <a16:creationId xmlns:a16="http://schemas.microsoft.com/office/drawing/2014/main" id="{D566BECB-21BA-F57B-96C0-BF223C4AA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79" y="1844824"/>
            <a:ext cx="1764197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ECUADOR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CA27BA3-2FE9-7E3D-8C2E-3599D9664787}"/>
              </a:ext>
            </a:extLst>
          </p:cNvPr>
          <p:cNvCxnSpPr>
            <a:cxnSpLocks/>
          </p:cNvCxnSpPr>
          <p:nvPr/>
        </p:nvCxnSpPr>
        <p:spPr>
          <a:xfrm>
            <a:off x="1331640" y="2010415"/>
            <a:ext cx="4320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957650F4-578C-6D0A-8F78-2FEF5D310C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226" y="3573463"/>
            <a:ext cx="4933950" cy="2232025"/>
          </a:xfrm>
          <a:prstGeom prst="rect">
            <a:avLst/>
          </a:prstGeom>
        </p:spPr>
      </p:pic>
      <p:sp>
        <p:nvSpPr>
          <p:cNvPr id="28" name="Rechteck 16">
            <a:extLst>
              <a:ext uri="{FF2B5EF4-FFF2-40B4-BE49-F238E27FC236}">
                <a16:creationId xmlns:a16="http://schemas.microsoft.com/office/drawing/2014/main" id="{C32939F4-DDDC-9BD3-21A2-2F642D4A0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734" y="4592234"/>
            <a:ext cx="1764197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ECUADOR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97BBF66-2454-51CC-BB8E-21CB819D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057" y="4064372"/>
            <a:ext cx="730239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Quito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F8C2462-7518-E895-D9F2-AB387563362D}"/>
              </a:ext>
            </a:extLst>
          </p:cNvPr>
          <p:cNvGrpSpPr/>
          <p:nvPr/>
        </p:nvGrpSpPr>
        <p:grpSpPr>
          <a:xfrm>
            <a:off x="7076866" y="4206912"/>
            <a:ext cx="90873" cy="90873"/>
            <a:chOff x="7058657" y="1304764"/>
            <a:chExt cx="90873" cy="90873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50CF68D6-7E54-C158-B0F7-A189B5D8DA50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802DBEE3-910F-6665-BBA6-CE707DD1C330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32545E12-B83B-E201-BCAC-4DB4F31B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549" y="3650196"/>
            <a:ext cx="146999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KOLUMBIEN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F7B0EF3A-2BDF-67E0-B0B6-E6FDDC4F0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549" y="5135865"/>
            <a:ext cx="146999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PERU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5FDA32C-12A9-A62E-0A31-9CEFADEA2B20}"/>
              </a:ext>
            </a:extLst>
          </p:cNvPr>
          <p:cNvSpPr/>
          <p:nvPr/>
        </p:nvSpPr>
        <p:spPr>
          <a:xfrm>
            <a:off x="7192862" y="4157343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CE0A5CD-A027-1CF3-53C8-59417A9A8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858" y="3994790"/>
            <a:ext cx="114894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dirty="0" err="1">
                <a:cs typeface="Arial" panose="020B0604020202020204" pitchFamily="34" charset="0"/>
              </a:rPr>
              <a:t>Cayambe</a:t>
            </a:r>
            <a:endParaRPr lang="de-DE" altLang="de-DE" sz="1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F5E5740-2FA9-06B6-2F85-24CBEA669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65" y="1251099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89" y="548680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616856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095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Ecuador ist der weltweit viertgrößte Exporteur </a:t>
            </a:r>
            <a:r>
              <a:rPr lang="de-DE" b="0" dirty="0" smtClean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von</a:t>
            </a:r>
            <a:r>
              <a:rPr lang="de-DE" b="0" dirty="0" smtClean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Schnittblumen. Diese </a:t>
            </a:r>
            <a:r>
              <a:rPr lang="de-DE" b="0" dirty="0" smtClean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werden in Gewächshäusern unter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hohem Einsatz von </a:t>
            </a:r>
            <a:r>
              <a:rPr lang="de-DE" b="0" dirty="0" smtClean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Kunstdüngern und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Pestiziden </a:t>
            </a:r>
            <a:r>
              <a:rPr lang="de-DE" b="0" dirty="0" smtClean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produziert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960513-FA30-5EFF-FE4C-D6322386E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489271-D443-41CF-A636-A83D14DA7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7751646-A72D-0319-A0EB-8DEEB8C16E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89" y="3105150"/>
            <a:ext cx="4249074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Auch in der Region </a:t>
            </a:r>
            <a:r>
              <a:rPr lang="de-DE" b="0" dirty="0" err="1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Cayambe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</a:t>
            </a:r>
            <a:r>
              <a:rPr lang="de-DE" b="0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breitet sich die Blumenindustrie immer weiter aus. </a:t>
            </a:r>
          </a:p>
          <a:p>
            <a:r>
              <a:rPr lang="de-DE" b="0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Mit verheerenden Folgen: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Das Wasser ist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verseucht, die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Böden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sind ausgelaugt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D54F10-C1BA-4736-A7CE-CA3323F16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46" y="260350"/>
            <a:ext cx="863372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374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Von den 400 Euro Mindestlohn können die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Beschäftigten (überwiegend Frauen) kaum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leben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Einen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Großteil ihres Lohns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müssen sie für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Lebensmittel ausgeben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2BEAFE-C131-A77E-08ED-66EFA176BD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8B41D04-68F3-6391-3324-98FFEDE0AD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14402"/>
            <a:ext cx="4249738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D3E8B3-A0CD-925A-6013-CA6153355F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990" y="260350"/>
            <a:ext cx="4235184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Indigene Bäuerinnen wie Erlinda </a:t>
            </a:r>
            <a:r>
              <a:rPr lang="de-DE" b="0" spc="-2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Pillajo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setzen sich zur Wehr. Mit Hilfe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der Organisation SEDAL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kämpfen sie </a:t>
            </a:r>
            <a:r>
              <a:rPr lang="de-DE" b="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für gesunde Ernährung, Umweltschutz und</a:t>
            </a:r>
            <a:r>
              <a:rPr lang="de-DE" b="0" spc="-2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die Zukunft ihrer Kinder.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E5A23D-2F51-CED1-E1D8-E736427EB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507" y="260350"/>
            <a:ext cx="4244056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E7C655F-D3A7-AD7B-BEC2-EFB721C57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1041" y="262581"/>
            <a:ext cx="4244058" cy="26981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4B072F-C18B-D628-985F-AC129249DE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781" y="3110931"/>
            <a:ext cx="4244057" cy="269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2.000 </a:t>
            </a:r>
            <a:r>
              <a:rPr lang="de-DE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Lorbeerbäume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hat Erlinda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Pillajo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mit ihrem Mann auf ihrem ein Hektar großen Grundstück gepflanzt. Sie schützen Böden und Saat vor Wind, Regen und Sonne.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38B258-8BB3-FE83-A406-95FD11E71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9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Auf ihren Feldern wachsen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Mais, Bohnen und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Hafer,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Kartoffeln, Kohl und Zwiebeln, Spinat und Quinoa, Erdbeeren, Physalis und viele andere Obst- und Gemüsesorten.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418C49-3DD5-94C0-1D0B-80A81F22A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6445250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1345B5-F821-6158-553F-97EE7B7D4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49"/>
            <a:ext cx="2052638" cy="55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3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Gänse, Hühner, Meerschweinchen, Kaninchen und Kühe beherbergt die Finca ebenfalls. „Die Tiere produzieren unseren ökologischen Dünger“, erklärt Erlinda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Pillajo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2DE7B9-517D-CFB2-81D6-EBC0BD4EE1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8" cy="55446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B867EAA-6482-F67A-AA78-4CBAF60BCB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6" cy="55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</Words>
  <Application>Microsoft Office PowerPoint</Application>
  <PresentationFormat>Bildschirmpräsentation (4:3)</PresentationFormat>
  <Paragraphs>84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NSimSun</vt:lpstr>
      <vt:lpstr>Arial</vt:lpstr>
      <vt:lpstr>Arial Unicode MS</vt:lpstr>
      <vt:lpstr>GalaxieCopernicus-Book</vt:lpstr>
      <vt:lpstr>Georgia</vt:lpstr>
      <vt:lpstr>Helvetica Neue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1345</cp:revision>
  <dcterms:created xsi:type="dcterms:W3CDTF">2005-03-02T11:53:12Z</dcterms:created>
  <dcterms:modified xsi:type="dcterms:W3CDTF">2022-07-14T15:23:39Z</dcterms:modified>
</cp:coreProperties>
</file>