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65" r:id="rId2"/>
    <p:sldId id="413" r:id="rId3"/>
    <p:sldId id="429" r:id="rId4"/>
    <p:sldId id="460" r:id="rId5"/>
    <p:sldId id="433" r:id="rId6"/>
    <p:sldId id="442" r:id="rId7"/>
    <p:sldId id="435" r:id="rId8"/>
    <p:sldId id="436" r:id="rId9"/>
    <p:sldId id="438" r:id="rId10"/>
    <p:sldId id="454" r:id="rId11"/>
    <p:sldId id="439" r:id="rId12"/>
    <p:sldId id="444" r:id="rId13"/>
    <p:sldId id="440" r:id="rId14"/>
    <p:sldId id="443" r:id="rId15"/>
    <p:sldId id="448" r:id="rId16"/>
    <p:sldId id="445" r:id="rId17"/>
    <p:sldId id="463" r:id="rId18"/>
    <p:sldId id="446" r:id="rId19"/>
    <p:sldId id="375" r:id="rId20"/>
    <p:sldId id="467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05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7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F"/>
    <a:srgbClr val="EB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554" autoAdjust="0"/>
  </p:normalViewPr>
  <p:slideViewPr>
    <p:cSldViewPr showGuides="1">
      <p:cViewPr varScale="1">
        <p:scale>
          <a:sx n="73" d="100"/>
          <a:sy n="73" d="100"/>
        </p:scale>
        <p:origin x="1550" y="41"/>
      </p:cViewPr>
      <p:guideLst>
        <p:guide orient="horz" pos="164"/>
        <p:guide orient="horz" pos="4088"/>
        <p:guide orient="horz" pos="2251"/>
        <p:guide orient="horz" pos="3793"/>
        <p:guide orient="horz" pos="1865"/>
        <p:guide orient="horz" pos="3657"/>
        <p:guide orient="horz" pos="2205"/>
        <p:guide pos="158"/>
        <p:guide pos="2835"/>
        <p:guide pos="5602"/>
        <p:guide pos="2925"/>
        <p:guide pos="1542"/>
        <p:guide pos="1451"/>
        <p:guide pos="4218"/>
        <p:guide pos="4309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0234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19541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09E6C016-C9A9-D46E-A644-EE20F4FEB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0231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49E97EB-B148-6C57-0B3A-34371CE81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49BBA3-25C4-E9AB-7D62-8E3A4AA5F3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4" y="260350"/>
            <a:ext cx="8640191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148" y="4351622"/>
            <a:ext cx="630070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Frauen besiegen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den Hunger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05291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Burundi</a:t>
            </a:r>
          </a:p>
        </p:txBody>
      </p:sp>
    </p:spTree>
    <p:extLst>
      <p:ext uri="{BB962C8B-B14F-4D97-AF65-F5344CB8AC3E}">
        <p14:creationId xmlns:p14="http://schemas.microsoft.com/office/powerpoint/2010/main" val="4016461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Barakamfitiye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gab ihnen mehrere Säcke Saatgut für Mais, Kartoffeln und Bohnen </a:t>
            </a:r>
          </a:p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zeigte ihnen, wie sie die Erträge ihrer Felder nachhaltig erhöhen können.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24270A-894E-500F-7A86-0FC51A896D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603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91751D-0C6E-114D-3AE6-2D32FB4EC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8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093EC68-E0AF-3D38-2EF3-244FFA38A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Erfolg stellte sich schnell ein. Mittlerweile kann Claudine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Hashazinyange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ihre Familie vollwertig ernähren. Und Überschüsse kann sie auf dem Markt verkaufen.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E0EB45-A0E9-C297-3990-78117B2DC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6013" y="260351"/>
            <a:ext cx="4237162" cy="55451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239587F-5ADE-358E-B1A1-A4BC83C1E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01" y="3105151"/>
            <a:ext cx="4237162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63B168-0C77-310C-EAEA-84334DF8A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01" y="260351"/>
            <a:ext cx="423716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Einmal pro Woche geht Claudine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Hashazinyange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Treffen ihrer Spargruppe.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Alle zahlen gemeinsam ein. Wer Geld für Investitionen benötigt, erhält einen Kredit.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3E5BBC-F5B9-EF7E-F853-433C4179F8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05" y="260350"/>
            <a:ext cx="423875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0D4153-A0BC-3207-E7FD-0E8C84BD2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418" y="260349"/>
            <a:ext cx="4249737" cy="269516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2861D1C-8988-B002-B833-040B5E2EC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418" y="3105150"/>
            <a:ext cx="4249737" cy="26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Claudine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Hashazinyange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konnte sich so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langgehegten Wunsch erfüllen und eine Kuh kaufen. Bald wird das erste Kalb geboren und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Familie wird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endlich Milch haben.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2DF5B6-6A65-A9B8-31DD-7E55A107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60350"/>
            <a:ext cx="4249043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C8F255-F49B-07C6-F99A-FE8DFB700B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04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2" y="5798005"/>
            <a:ext cx="75038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die Mangelernährung zu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bekämpfen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fördert Ripple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auch Workshops, in denen Mütter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anderen erklären, worauf sie bei der Ernährung ihrer Kinder </a:t>
            </a:r>
            <a:r>
              <a:rPr lang="de-DE" b="0" spc="-2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achten </a:t>
            </a:r>
            <a:r>
              <a:rPr lang="de-DE" b="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soll</a:t>
            </a:r>
            <a:r>
              <a:rPr lang="de-DE" b="0" spc="-2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29B9D5-95EC-2A29-7D91-59BD582641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43" y="260350"/>
            <a:ext cx="863413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2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Eine dieser „Mamans Lumières“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de-DE" b="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vorbildlichen </a:t>
            </a:r>
            <a:r>
              <a:rPr lang="de-DE" b="0" dirty="0">
                <a:ea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ütter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) ist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Claudine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Kankindi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b="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Anfang des Workshops hält sie Gewicht und Armumfang der Kinder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fest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3B77A9-A00E-2C8F-2557-B25980B82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4204"/>
            <a:ext cx="4249737" cy="55412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E841A8-13CC-4EED-2EE5-ACB626EFAE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420" y="260350"/>
            <a:ext cx="4249736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09B6432-5F3B-6A69-09C8-86B96ADD60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419" y="3105150"/>
            <a:ext cx="423675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Landwirtschaftsexperte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Ladislas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Barakamfitiye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erklärt den Frauen, was sie anbauen können, damit es den Kindern zukünftig nicht mehr an Nährstoffen fehlt.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ECA15A-9873-24F5-83DF-62813BA33D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DDD212-5645-C01C-13F6-CCE0E0D13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682"/>
            <a:ext cx="4249736" cy="55378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4C81A8-70E7-1CB3-7116-D3D5CCAE2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Claudine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Hashazinyanges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Spargruppe hat inzwischen einen zweiten Acker gepachtet.</a:t>
            </a:r>
          </a:p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Er soll den Mitgliedern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ein zusätzliches Einkommen bescheren.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601D08-A250-3E05-5AAA-2506DADCC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3" y="260350"/>
            <a:ext cx="864019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0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09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Kleinbäuerin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 Mut gefasst: Sie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möchte ihren Kindern den Besuch der weiter-führenden Schule ermöglichen. Und anderen aus der Nachbarschaft Arbeit geben.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D85E04-5D0F-4DEB-03A8-A36AFB533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0191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Ripple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de-DE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(RE) aus Burundi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Frauen besiegen den Hunger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www.brot-fuer-die-welt.de/projekte/burundi-hunger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Veronica Frenzel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Kathrin Harms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Juni 2024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Burundi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Burundi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 27.830 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13,6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18,4	46,7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85,2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3,6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 </a:t>
            </a:r>
            <a:r>
              <a:rPr lang="de-DE" altLang="de-DE" sz="1200" b="0" dirty="0">
                <a:cs typeface="Arial" panose="020B0604020202020204" pitchFamily="34" charset="0"/>
              </a:rPr>
              <a:t>im Durchschnitt 	4,9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0,7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27,6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25,3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Stromanschlussquote </a:t>
            </a:r>
            <a:r>
              <a:rPr lang="de-DE" altLang="de-DE" sz="1200" b="0" dirty="0">
                <a:cs typeface="Arial" panose="020B0604020202020204" pitchFamily="34" charset="0"/>
              </a:rPr>
              <a:t>in %	10,2	100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700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(2024)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A4D06DFB-DFE7-2CCA-1370-98B917454D79}"/>
              </a:ext>
            </a:extLst>
          </p:cNvPr>
          <p:cNvCxnSpPr>
            <a:cxnSpLocks/>
          </p:cNvCxnSpPr>
          <p:nvPr/>
        </p:nvCxnSpPr>
        <p:spPr>
          <a:xfrm>
            <a:off x="9836334" y="2348880"/>
            <a:ext cx="252189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E9CDA7F7-8997-26E4-DD9A-9FB94F9E2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1"/>
            <a:ext cx="3636451" cy="5545138"/>
          </a:xfrm>
          <a:prstGeom prst="rect">
            <a:avLst/>
          </a:prstGeom>
        </p:spPr>
      </p:pic>
      <p:sp>
        <p:nvSpPr>
          <p:cNvPr id="21" name="Rechteck 16">
            <a:extLst>
              <a:ext uri="{FF2B5EF4-FFF2-40B4-BE49-F238E27FC236}">
                <a16:creationId xmlns:a16="http://schemas.microsoft.com/office/drawing/2014/main" id="{FEA5B604-7816-9135-59F5-2F6F683B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320988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BURUNDI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93E2783-8529-4154-13B7-D5D5A7E16E28}"/>
              </a:ext>
            </a:extLst>
          </p:cNvPr>
          <p:cNvCxnSpPr>
            <a:cxnSpLocks/>
          </p:cNvCxnSpPr>
          <p:nvPr/>
        </p:nvCxnSpPr>
        <p:spPr>
          <a:xfrm flipV="1">
            <a:off x="2159732" y="2996952"/>
            <a:ext cx="0" cy="34881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1687052-2A95-BA61-7464-1D980A66D4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81298"/>
            <a:ext cx="4933568" cy="2224191"/>
          </a:xfrm>
          <a:prstGeom prst="rect">
            <a:avLst/>
          </a:prstGeom>
        </p:spPr>
      </p:pic>
      <p:sp>
        <p:nvSpPr>
          <p:cNvPr id="6" name="Rechteck 16">
            <a:extLst>
              <a:ext uri="{FF2B5EF4-FFF2-40B4-BE49-F238E27FC236}">
                <a16:creationId xmlns:a16="http://schemas.microsoft.com/office/drawing/2014/main" id="{F4FB7E33-CFA2-3CBE-FF7B-6C9D5E2C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134" y="4293096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BURUNDI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59D9C6C-E64D-68AC-96D4-EE2CADDC95A9}"/>
              </a:ext>
            </a:extLst>
          </p:cNvPr>
          <p:cNvGrpSpPr/>
          <p:nvPr/>
        </p:nvGrpSpPr>
        <p:grpSpPr>
          <a:xfrm>
            <a:off x="6206118" y="4747805"/>
            <a:ext cx="90873" cy="90873"/>
            <a:chOff x="7058657" y="1304764"/>
            <a:chExt cx="90873" cy="9087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6D17CB0-6024-D5C7-0322-EB0735F93BBF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41702AC-46DE-926D-28A9-735F4734E7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5F1D274F-A85C-F691-6631-2C9ADAA6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25" y="4617132"/>
            <a:ext cx="9767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Gitega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1918671-CFA2-E5F1-47C8-16996130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499" y="3557069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RUANDA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AF64AB9-A09D-5524-1EBB-2569BEE3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520" y="5194790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TANSANIA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34D82C8-859B-4A40-BE4B-94824D1A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674" y="4221088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DR KONGO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32EE294-C1E1-D478-C839-1F7444C1818E}"/>
              </a:ext>
            </a:extLst>
          </p:cNvPr>
          <p:cNvSpPr/>
          <p:nvPr/>
        </p:nvSpPr>
        <p:spPr>
          <a:xfrm>
            <a:off x="6010571" y="4938444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2EDF1C8-1A18-A158-B952-CCF8DF9A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770794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Buburu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9E539-2BD0-F810-E40B-1035B60B2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42" y="260349"/>
            <a:ext cx="8632834" cy="5545139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40" y="1160802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82575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4452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Burundi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zählt zu den ärmsten Ländern der Welt. 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Index der Globalen Ernährungssicherheit belegt es Platz 108 von 113 Ländern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9750D1-31D0-52B5-6B34-E27D773FD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3" y="260350"/>
            <a:ext cx="864019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Jedes zweite Kind unter fünf Jahren ist unter- oder mangelernährt.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macht es anfällig für Krankheiten und bedroht seine körperliche und geistige Entwicklung.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82C450-1EE6-B16E-7180-83F65EBF3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3838"/>
            <a:ext cx="4249738" cy="55316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524AC3E-CB74-6B30-A88A-909AE79B63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6" y="273838"/>
            <a:ext cx="4249737" cy="55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Organisation Ripple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Burundi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schult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Kleinbauernfamilien in nachhaltigen Anbaumethoden und hilft ihnen dabei, Spargruppen zu gründen.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136DB0-C2C6-8132-73EF-F1D16086E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880" y="260756"/>
            <a:ext cx="4238681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6274424-0EC3-9E10-3522-79B42E98B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494" y="260350"/>
            <a:ext cx="4238681" cy="5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Claudine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Hashazinyange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lebt mit ihrer Familie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Dorf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Buburu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 ihr Mann in der Stadt arbeitet, liegt die Feldarbeit weitestgehend auf ihren Schultern.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21A757-9D8F-4998-EAD5-B74C033881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7246"/>
            <a:ext cx="2052637" cy="55382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1C4FFF-0A15-CA4D-F4FA-08D8051A9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4001"/>
            <a:ext cx="6445250" cy="55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 ihre dreijährige Tochter </a:t>
            </a:r>
            <a:r>
              <a:rPr lang="de-DE" b="0" kern="1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Linka</a:t>
            </a:r>
            <a:r>
              <a:rPr lang="de-DE" b="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noch kein Jahr alt war, erhielt sie die Diagnose „unterernährt“. </a:t>
            </a:r>
            <a:r>
              <a:rPr lang="de-DE" b="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Schon zuvor war das Mädchen dauernd krank gewesen.</a:t>
            </a:r>
            <a:r>
              <a:rPr lang="de-DE" b="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668B01-D909-9C3A-30F6-28CC2C12C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66" y="267682"/>
            <a:ext cx="4245897" cy="26930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2FE45B-1B91-5F10-A7C7-DC41FAE10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696" y="260350"/>
            <a:ext cx="4243479" cy="55532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03B4FC-D555-8311-44C5-EFD4586E99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2080" y="3105150"/>
            <a:ext cx="4232223" cy="27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Kurz nach </a:t>
            </a:r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Linkas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Diagnose stand </a:t>
            </a:r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Ladislas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Barakamfitiye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Landwirtschaftexperte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 Ripple </a:t>
            </a:r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vor </a:t>
            </a:r>
            <a:r>
              <a:rPr lang="de-DE" b="0" dirty="0">
                <a:ea typeface="Calibri" panose="020F0502020204030204" pitchFamily="34" charset="0"/>
                <a:cs typeface="Times New Roman" panose="02020603050405020304" pitchFamily="18" charset="0"/>
              </a:rPr>
              <a:t>Claudines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Haus. Er bot an, </a:t>
            </a:r>
            <a:r>
              <a:rPr lang="de-DE" b="0" dirty="0">
                <a:ea typeface="Calibri" panose="020F0502020204030204" pitchFamily="34" charset="0"/>
                <a:cs typeface="Times New Roman" panose="02020603050405020304" pitchFamily="18" charset="0"/>
              </a:rPr>
              <a:t>die Menschen im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Dorf zu unterstützen.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FA3C42-C842-3DBE-D8BE-F82B90640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86423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654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motivierte die Frauen des Dorfes, eine Spargruppe zu gründen, und pachtete für sie einen Acker. Unter seiner Anleitung terrassierten die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Bäuerinnen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das Terrain. </a:t>
            </a:r>
          </a:p>
          <a:p>
            <a:endParaRPr lang="de-DE" b="0" kern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B7F63F-B5B5-D588-20EC-D59609FDF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67" y="260350"/>
            <a:ext cx="862700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Bildschirmpräsentation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1458</cp:revision>
  <dcterms:created xsi:type="dcterms:W3CDTF">2005-03-02T11:53:12Z</dcterms:created>
  <dcterms:modified xsi:type="dcterms:W3CDTF">2024-07-01T13:39:24Z</dcterms:modified>
</cp:coreProperties>
</file>