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26" r:id="rId2"/>
    <p:sldId id="413" r:id="rId3"/>
    <p:sldId id="429" r:id="rId4"/>
    <p:sldId id="433" r:id="rId5"/>
    <p:sldId id="435" r:id="rId6"/>
    <p:sldId id="436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7" r:id="rId16"/>
    <p:sldId id="448" r:id="rId17"/>
    <p:sldId id="449" r:id="rId18"/>
    <p:sldId id="446" r:id="rId19"/>
    <p:sldId id="375" r:id="rId20"/>
    <p:sldId id="437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579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3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6" autoAdjust="0"/>
    <p:restoredTop sz="93554" autoAdjust="0"/>
  </p:normalViewPr>
  <p:slideViewPr>
    <p:cSldViewPr showGuides="1">
      <p:cViewPr varScale="1">
        <p:scale>
          <a:sx n="105" d="100"/>
          <a:sy n="105" d="100"/>
        </p:scale>
        <p:origin x="1878" y="114"/>
      </p:cViewPr>
      <p:guideLst>
        <p:guide orient="horz" pos="164"/>
        <p:guide orient="horz" pos="4110"/>
        <p:guide orient="horz" pos="1956"/>
        <p:guide orient="horz" pos="3748"/>
        <p:guide orient="horz" pos="1865"/>
        <p:guide orient="horz" pos="3657"/>
        <p:guide orient="horz" pos="2251"/>
        <p:guide pos="158"/>
        <p:guide pos="2835"/>
        <p:guide pos="5579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303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08627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61646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82CCD8F-FADF-4651-8182-463BE05249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8463"/>
            <a:ext cx="8642350" cy="5537025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3283853"/>
            <a:ext cx="3978727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Traditionelles Saatgut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schützt vor Hunger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637522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Burkina Faso</a:t>
            </a:r>
          </a:p>
        </p:txBody>
      </p:sp>
    </p:spTree>
    <p:extLst>
      <p:ext uri="{BB962C8B-B14F-4D97-AF65-F5344CB8AC3E}">
        <p14:creationId xmlns:p14="http://schemas.microsoft.com/office/powerpoint/2010/main" val="281628520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6695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Noch vor Kurzem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wollte sich Benjamin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Arbeit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in der Stadt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suchen. Weil seine Felder zu wenig abwarfen, reichte es damals nur für zwei Mahlzeiten am Tag.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8D98D3-0B91-4EBD-A9AB-8B71D91DC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7925" y="264303"/>
            <a:ext cx="6408738" cy="55529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C3B8531-A3EE-470A-A494-9E9C841BEE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70" y="264303"/>
            <a:ext cx="2056594" cy="55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8338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 jener Zeit kam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Boubaka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Sieba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von ODE in das Dorf. Er suchte Bauern, die traditionelle Hirsesorten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anbauen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wollten, um zu testen, ob sie mit weniger Wasser auskommen.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5D3175-B8AA-4FE8-844E-5D68C72FA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58017"/>
            <a:ext cx="4249737" cy="55474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74CB29F-3848-4299-A027-1D5A27AF8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13225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 zunächst misstrauisch. Immer wieder erklärte ihm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Sieba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Vorteile: zum Beispiel, dass 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heimischen Sorten auch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ohne teuren Dünger und Pestizide gedeihen.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B59150-31A0-40C5-A88A-B310EEC05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49"/>
            <a:ext cx="8605838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815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Schließlich pflanzte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acht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alten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Sorten direkt neben seine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eigenen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Schnell sah er, dass fünf davon besser gediehen – ganz ohne Dünger und Pestizide.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EAF3DC-B49D-41F5-B318-079A7B5A90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551BB13-09FD-4326-B4B2-647E10FFB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1971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 Ende der Saison bestätigte sich dies.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Das überzeugte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auch die Regierung. Sie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beauf-tragte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und andere Kleinbauern,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traditionelle Saatgut zu vermehren.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48A7D4-0551-4BAB-A1D3-2FA056871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1"/>
            <a:ext cx="4213224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4E8BCD2-31B9-4E6D-929C-311E47B267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13224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B6B12B-8963-4959-8E72-DB821CC206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07" y="260349"/>
            <a:ext cx="4244057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Vor seinem Haus breitet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eine Plane aus. Gemeinsam mit seiner ersten Frau,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Zemba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Aminata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, drischt er die Ähren, bis sich alle Körner gelöst haben.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935811-A925-44CC-BFC3-B705AACE1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6" y="260760"/>
            <a:ext cx="4213225" cy="55447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9A23C6-8C4B-47AD-96B6-6E70E4861D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912" y="260350"/>
            <a:ext cx="4250651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604B3B-4358-49AB-95CA-EBF53E63E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50"/>
            <a:ext cx="425928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7694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Dann bereiten sie das Mittagessen zu, Kuhbohnen mit Hirsebrei. Seitdem die Familie von ODE unterstützt wird, sind die Teller wieder gut gefüllt.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5699456-9C6E-4CE2-A1DA-1B92E2DAB1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609" y="3105149"/>
            <a:ext cx="2060854" cy="270033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24EBCB7-F6CB-4F13-804E-4088EBD73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/>
          <a:stretch/>
        </p:blipFill>
        <p:spPr>
          <a:xfrm>
            <a:off x="2447925" y="3105150"/>
            <a:ext cx="6408738" cy="270033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2ED6024-2F29-489E-899B-2BEEECEC5A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73" y="260351"/>
            <a:ext cx="859169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4452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Außerdem ernährt sich die Familie </a:t>
            </a:r>
            <a:r>
              <a:rPr lang="de-DE" b="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jetzt gesünder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Denn die Frauen im Dorf haben gelernt, wie sie nährstoffreichere Breie herstellen </a:t>
            </a:r>
            <a:r>
              <a:rPr lang="de-DE" b="0" dirty="0" smtClean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können.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99D6D7-CF37-49AC-B768-FCD99876C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05150"/>
            <a:ext cx="424921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5E9161-2FAC-4DFA-9CF8-3235C16FF1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958" y="260350"/>
            <a:ext cx="4213225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A8A3BC-47C3-442B-9E48-92E727B8CD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1"/>
            <a:ext cx="424921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Dass Benjamin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dem Acker seiner Eltern bleiben kann, macht ihn glücklich. Und auch, dass er anderen einen Weg in die Zukunft zeigen kann.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15BFEC4-A16C-45AC-9401-0FF888C43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058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fr-FR" b="0" spc="-2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 de Développement des Eglises Evangéliques (ODE)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Burkina Faso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Traditionelles Saatgut schützt vor Hunger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www.brot-fuer-die-welt.de/projekte/burkina-faso-klimawandel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Veronica Frenzel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Christoph </a:t>
            </a:r>
            <a:r>
              <a:rPr lang="de-DE" b="0" dirty="0" err="1"/>
              <a:t>Püschner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Mai 2022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97D03395-9030-4A1D-9570-D15CFA879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224" y="3586795"/>
            <a:ext cx="4933568" cy="22186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271684"/>
            <a:ext cx="4933567" cy="3240088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Burkina Faso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Burkina Faso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274.200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21,4	79,9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17,9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4,4	1,5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68,2	22,4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1	43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16,4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Männer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50,8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 err="1">
                <a:cs typeface="Arial" panose="020B0604020202020204" pitchFamily="34" charset="0"/>
              </a:rPr>
              <a:t>Analphabetenrate</a:t>
            </a:r>
            <a:r>
              <a:rPr lang="de-DE" altLang="de-DE" sz="1200" dirty="0">
                <a:cs typeface="Arial" panose="020B0604020202020204" pitchFamily="34" charset="0"/>
              </a:rPr>
              <a:t> Frauen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69,0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Stromanschlussquote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22	100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2.200	50.900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(2022)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9204B52-18AE-4FE9-A7AB-13466487F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3636963" cy="5545138"/>
          </a:xfrm>
          <a:prstGeom prst="rect">
            <a:avLst/>
          </a:prstGeom>
        </p:spPr>
      </p:pic>
      <p:sp>
        <p:nvSpPr>
          <p:cNvPr id="22" name="Rechteck 16">
            <a:extLst>
              <a:ext uri="{FF2B5EF4-FFF2-40B4-BE49-F238E27FC236}">
                <a16:creationId xmlns:a16="http://schemas.microsoft.com/office/drawing/2014/main" id="{608BDC1D-8049-49A7-B89E-08CD69ED8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535" y="2763413"/>
            <a:ext cx="223121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BURKINA FASO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6" name="Rechteck 16">
            <a:extLst>
              <a:ext uri="{FF2B5EF4-FFF2-40B4-BE49-F238E27FC236}">
                <a16:creationId xmlns:a16="http://schemas.microsoft.com/office/drawing/2014/main" id="{91237283-B7E4-41F4-86C9-40AB66F4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052" y="4689140"/>
            <a:ext cx="2231215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BURKINA FASO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EEEC873-48CC-434A-953B-CC2A53131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815" y="4368796"/>
            <a:ext cx="12900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Ouagadougou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59BA244-5E33-4A45-BD03-A0478AF1DA3F}"/>
              </a:ext>
            </a:extLst>
          </p:cNvPr>
          <p:cNvGrpSpPr/>
          <p:nvPr/>
        </p:nvGrpSpPr>
        <p:grpSpPr>
          <a:xfrm>
            <a:off x="6372200" y="4508753"/>
            <a:ext cx="90873" cy="90873"/>
            <a:chOff x="7058657" y="1304764"/>
            <a:chExt cx="90873" cy="90873"/>
          </a:xfrm>
        </p:grpSpPr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629BC677-579E-4363-A83F-BEC75797A9AA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283F4AFD-6A42-42EC-A7BA-29DDD169F420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8" name="Ellipse 37">
            <a:extLst>
              <a:ext uri="{FF2B5EF4-FFF2-40B4-BE49-F238E27FC236}">
                <a16:creationId xmlns:a16="http://schemas.microsoft.com/office/drawing/2014/main" id="{390FA6E6-75CB-4B8E-9E8B-9CD066B70649}"/>
              </a:ext>
            </a:extLst>
          </p:cNvPr>
          <p:cNvSpPr/>
          <p:nvPr/>
        </p:nvSpPr>
        <p:spPr>
          <a:xfrm>
            <a:off x="6246767" y="4391287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3C6CDC6-A271-44BD-83AE-AE4E06624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4221088"/>
            <a:ext cx="993978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dirty="0" err="1">
                <a:cs typeface="Arial" panose="020B0604020202020204" pitchFamily="34" charset="0"/>
              </a:rPr>
              <a:t>Songnaba</a:t>
            </a:r>
            <a:r>
              <a:rPr lang="de-DE" altLang="de-DE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B713EE5-8574-49D7-B863-46B0BC760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336" y="3871916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MALI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485A85A5-D8DC-426A-A7ED-EA10E73F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324" y="3753036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NIGER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81CCC34-E6C6-4923-A1B0-C02011B06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4977172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BENIN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E9B5C796-C8AD-4729-8C5D-98E2E84F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4756" y="5332783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TOGO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9CCFAF1-BF5C-43E2-B7EC-9271E02E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5193196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GHANA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CA4D9F4-FC25-4CA0-A115-E1FC7F9B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445224"/>
            <a:ext cx="165921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ELFENBEINKÜSTE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8923A15B-B056-4935-A838-D3201FA962F4}"/>
              </a:ext>
            </a:extLst>
          </p:cNvPr>
          <p:cNvCxnSpPr>
            <a:cxnSpLocks/>
          </p:cNvCxnSpPr>
          <p:nvPr/>
        </p:nvCxnSpPr>
        <p:spPr>
          <a:xfrm>
            <a:off x="7019278" y="5531086"/>
            <a:ext cx="7241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27104B-BD05-42DE-8ED9-7C2C8DF5E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54" y="260350"/>
            <a:ext cx="8642350" cy="5546355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00" y="4534340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00" y="3429000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3405791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Burkina Faso ist eines der ärmsten und am wenigsten entwickelten Länder der Welt. Im Human Development Index der Vereinten Nationen belegt es den siebtletzten Platz.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69DBC3-C7BF-4FD1-94D3-0301C407AA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49"/>
            <a:ext cx="4213225" cy="26991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C0516F5-5A36-438F-BA09-1D1B0DE746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055" y="260350"/>
            <a:ext cx="4241508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7DAF66-8201-4013-B3DD-1C3C7E493B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13225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9494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GalaxieCopernicus-Book" panose="02000000000000000000" pitchFamily="50" charset="0"/>
                <a:cs typeface="GalaxieCopernicus-Book" panose="02000000000000000000" pitchFamily="50" charset="0"/>
              </a:rPr>
              <a:t>Fast 70 Prozent der Bevölkerung leben auf dem Land. Doch die kargen Böden werfen nicht viel ab. Das Leben für die Menschen ist hart.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83BCACC-F243-4C3E-982F-C60747B50D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2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Der Klimawandel verschärft die Not noch.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anganhaltende Trockenperioden </a:t>
            </a:r>
            <a:endParaRPr lang="de-DE" b="0" dirty="0"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lassen die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 ohnehin </a:t>
            </a:r>
            <a:r>
              <a:rPr lang="de-DE" b="0" dirty="0">
                <a:ea typeface="GalaxieCopernicus-Book" panose="02000000000000000000" pitchFamily="50" charset="0"/>
                <a:cs typeface="GalaxieCopernicus-Book" panose="02000000000000000000" pitchFamily="50" charset="0"/>
              </a:rPr>
              <a:t>geringen Erträge weiter sinken.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9CC6DF-2E61-443A-98BF-72A421DAB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6357"/>
            <a:ext cx="4249737" cy="55391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099C436-6F55-4C23-8865-EEEFCF161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6458"/>
            <a:ext cx="4249737" cy="55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Die Organisation ODE </a:t>
            </a:r>
            <a:r>
              <a:rPr lang="de-DE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hilft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den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Bauern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,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ihr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Auskommen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zu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sichern</a:t>
            </a:r>
            <a:r>
              <a:rPr lang="fr-FR" b="0" dirty="0">
                <a:solidFill>
                  <a:srgbClr val="000000"/>
                </a:solidFill>
                <a:ea typeface="Times New Roman" panose="02020603050405020304" pitchFamily="18" charset="0"/>
                <a:cs typeface="Helvetica Neue"/>
              </a:rPr>
              <a:t> – </a:t>
            </a:r>
            <a:r>
              <a:rPr lang="fr-FR" b="0" dirty="0" err="1">
                <a:solidFill>
                  <a:srgbClr val="000000"/>
                </a:solidFill>
                <a:ea typeface="Times New Roman" panose="02020603050405020304" pitchFamily="18" charset="0"/>
                <a:cs typeface="Helvetica Neue"/>
              </a:rPr>
              <a:t>unter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anderem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de-DE" b="0" dirty="0">
                <a:solidFill>
                  <a:srgbClr val="000000"/>
                </a:solidFill>
                <a:ea typeface="Times New Roman" panose="02020603050405020304" pitchFamily="18" charset="0"/>
                <a:cs typeface="Helvetica Neue"/>
              </a:rPr>
              <a:t>durch den Anbau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traditioneller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 </a:t>
            </a:r>
            <a:r>
              <a:rPr lang="fr-FR" b="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Hirsesorten</a:t>
            </a:r>
            <a:r>
              <a:rPr lang="fr-FR" b="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Helvetica Neue"/>
              </a:rPr>
              <a:t>, die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weniger Wasser benötigen.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F60166-B00B-4405-ACED-4CCD19ABB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610" y="260348"/>
            <a:ext cx="4237565" cy="55451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BAB69E-5D84-45BA-BED4-0B42E164FF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49"/>
            <a:ext cx="4249738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175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Davon hat auch die Familie des Kleinbauern Benjamin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 dem Dorf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Songnaba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rofitiert. Sie ist froh über die gute Hirseernte in diesem Jahr.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CF65AE-83CF-433E-B705-61505AFC6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6445249" cy="5545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1FD131-A46F-4FC6-A2E1-A4954BDD2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0538" y="260350"/>
            <a:ext cx="20526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 auf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Nikiemas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Acker ist nichts mehr wie es war. Manchmal regnet es zu viel,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meistens 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wenig. Die Böden sind ausgelaugt, mal zu feucht, mal zu trocken.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2FE35-BCFA-4A4B-AAB5-92A472768C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28" y="3117219"/>
            <a:ext cx="8630383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8A1040-91CF-4831-83C5-DC3B59F17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"/>
          <a:stretch/>
        </p:blipFill>
        <p:spPr>
          <a:xfrm>
            <a:off x="250825" y="259977"/>
            <a:ext cx="864235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214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Um das Einkommen der Familie aufzubessern, verkauft Benjamins zweite Ehefrau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Joarata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Nakelsé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jeden Vormittag auf dem Markt Reis mit Erdnusssauce.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B39A70-7639-48E7-BDCE-AD3DC9734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B98B46-4BE5-4B61-91E9-A6DCAA80F9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7" y="3105150"/>
            <a:ext cx="4249738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B4876B-7C27-465E-A7B9-7B938D972B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1322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670</Words>
  <Application>Microsoft Office PowerPoint</Application>
  <PresentationFormat>Bildschirmpräsentation (4:3)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NSimSun</vt:lpstr>
      <vt:lpstr>Arial</vt:lpstr>
      <vt:lpstr>Calibri</vt:lpstr>
      <vt:lpstr>GalaxieCopernicus-Book</vt:lpstr>
      <vt:lpstr>Georgia</vt:lpstr>
      <vt:lpstr>Helvetica Neue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1297</cp:revision>
  <dcterms:created xsi:type="dcterms:W3CDTF">2005-03-02T11:53:12Z</dcterms:created>
  <dcterms:modified xsi:type="dcterms:W3CDTF">2022-05-03T12:06:16Z</dcterms:modified>
</cp:coreProperties>
</file>