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1" r:id="rId19"/>
    <p:sldId id="375" r:id="rId20"/>
    <p:sldId id="414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365"/>
    <a:srgbClr val="FAB482"/>
    <a:srgbClr val="FBB482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11" d="100"/>
          <a:sy n="111" d="100"/>
        </p:scale>
        <p:origin x="-816" y="-78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77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6726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0F4DFEA-55B0-4680-A21C-565EA2505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4149080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Reiche Ernten dank Zisternen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584684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Brasilien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Dank DIACONIA besitzt Maria Josés Familie heute zwei Wasserspeicher: </a:t>
            </a:r>
            <a:r>
              <a:rPr lang="de-DE" b="0" dirty="0" smtClean="0"/>
              <a:t>Einer </a:t>
            </a:r>
            <a:r>
              <a:rPr lang="de-DE" b="0" dirty="0" err="1" smtClean="0"/>
              <a:t>ver</a:t>
            </a:r>
            <a:r>
              <a:rPr lang="de-DE" b="0" dirty="0" smtClean="0"/>
              <a:t>-sorgt </a:t>
            </a:r>
            <a:r>
              <a:rPr lang="de-DE" b="0" dirty="0"/>
              <a:t>sie mit Trinkwasser. </a:t>
            </a:r>
            <a:r>
              <a:rPr lang="de-DE" b="0" dirty="0" smtClean="0"/>
              <a:t>Ein zweiter </a:t>
            </a:r>
            <a:r>
              <a:rPr lang="de-DE" b="0" dirty="0"/>
              <a:t>speichert Regenwasser für Felder und Tiere.</a:t>
            </a:r>
          </a:p>
          <a:p>
            <a:endParaRPr lang="de-DE" b="0" dirty="0"/>
          </a:p>
          <a:p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530893A-250E-4A88-BA05-9F6D8219BD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287" y="3105150"/>
            <a:ext cx="423371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EF9830-23F3-46FC-B746-996E8FCCAF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60644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7357461-1FF2-4B37-B55B-C584395CFA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14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Zudem leitet ein Rohr das Abwasser aus der Küche in ein Auffangbecken im Obstgarten. Hier gedeihen nun Papayas, Mangos, Orangen, Kokospalmen und Acerolakirschen.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ABC36B7-B184-45B9-B866-1CDED4B7A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19" y="267634"/>
            <a:ext cx="4249738" cy="55378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B9E1ADA-E3EC-4821-876C-C2B1FFA30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María José gießt die neuen Setzlinge im Gemüsegarten. „Hier habe ich Paprika gepflanzt.“ Neben Tomaten und Salat sprießen Minze und Rosmarin aus dem Boden.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9743EA3-324D-4825-A8F3-A93C72737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49"/>
            <a:ext cx="4249740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001A3FD-6D7F-46BE-80E4-0F948B955D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4249739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39D481E-7E20-4CAD-94AC-DFC5ECFED8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María José und ihre Familie sind eine Ausnahme in der Region. Denn Monokulturen, der Einsatz von Pestiziden und Brandrodung sind hier die gängige Praxis.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FE5FA94-8151-4CC7-83A6-1A5BD0513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759" y="260350"/>
            <a:ext cx="4240658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3056566-BE64-4F08-A174-01EDCF1E4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83" y="260350"/>
            <a:ext cx="4240980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60D1818-0730-40C3-BF0B-A69E2100F9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83" y="3105150"/>
            <a:ext cx="4240980" cy="27116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F6D21E9-C8AE-49D8-8BEC-E674E93B3E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05150"/>
            <a:ext cx="424097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Maria Josés Familie arbeitete früher auf diese Weise. Dann nahm Reginaldo am Programm von DIACONIA teil. Heute hilft er seinen Nachbarn beim Zisternenbau. </a:t>
            </a:r>
          </a:p>
          <a:p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05755E5-4D3E-486B-8724-6E541E3B3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267682"/>
            <a:ext cx="6436624" cy="55378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B02A5CC-79F7-4F0E-9D60-1A08F89C0E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7" y="267681"/>
            <a:ext cx="2044011" cy="55378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Auch Nachbarin </a:t>
            </a:r>
            <a:r>
              <a:rPr lang="de-DE" b="0" spc="-20" dirty="0" err="1"/>
              <a:t>Joselita</a:t>
            </a:r>
            <a:r>
              <a:rPr lang="de-DE" b="0" spc="-20" dirty="0"/>
              <a:t> hat vom Projekt profitiert. Ihr Mann arbeitete jahrelang in São Paulo und Brasilia. Sie blieb mit den Kindern allein zurück. „Es war sehr schwer“, sagt sie.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25995B9-9CED-4963-927D-167494C73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6BF6DB8-23F6-49EE-85F4-8474746CE7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0F3DA19-DAFE-4590-9961-72A159147C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54104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Heute bewirtschaften sie gemeinsam ihr Land mit Wasser aus Zisternen. Und sie haben eine Biogasanlage, die aus Kuhdung Strom und warmes Wasser erzeugt.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886D40-BA8D-4A31-BF89-ED2F32112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9ADB6EB-70E3-44CF-977F-B02E829B2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D0E211A-D9C9-499B-B26C-DD342E5E9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8414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Ebenso wie Maria José und viele andere baut sie Früchte an. Diese verarbeiten die Frauen gemeinsam zu Fruchtmark, das sie an Schulen verkaufen.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A255194-A1C7-4956-899B-D9AAB68191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55451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4AEB982-5B0F-4820-BA00-CFCBB4113D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der grünen Oase von Maria José da Silva wirken Dürre und Klimawandel fern. </a:t>
            </a:r>
          </a:p>
          <a:p>
            <a:r>
              <a:rPr lang="de-DE" b="0" dirty="0"/>
              <a:t>„Ja, ich hätte gerne Mann und Familie“, sagt sie. „Aber mein Land aufgeben – niemals.“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5E37A5A-2C05-4482-A402-B1DA7F47A6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51341" cy="55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/>
              <a:t>DIACONIA aus Brasilien.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Reiche Ernte dank Zisternen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www.brot-fuer-die-welt.de/projekte/brasilien-zisternen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/>
              <a:t>Christina Margenfeld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Thomas Lohnes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Brasilien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23" y="1277113"/>
            <a:ext cx="8649063" cy="43767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65AAAD-977F-4298-B09A-DF0218FA4C8D}"/>
              </a:ext>
            </a:extLst>
          </p:cNvPr>
          <p:cNvSpPr/>
          <p:nvPr/>
        </p:nvSpPr>
        <p:spPr>
          <a:xfrm>
            <a:off x="359024" y="1094350"/>
            <a:ext cx="8784976" cy="27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xmlns="" id="{9495AEE6-D328-4625-A68E-DD259D4B8E65}"/>
              </a:ext>
            </a:extLst>
          </p:cNvPr>
          <p:cNvSpPr/>
          <p:nvPr/>
        </p:nvSpPr>
        <p:spPr>
          <a:xfrm>
            <a:off x="2562389" y="3318228"/>
            <a:ext cx="942975" cy="1069181"/>
          </a:xfrm>
          <a:custGeom>
            <a:avLst/>
            <a:gdLst>
              <a:gd name="connsiteX0" fmla="*/ 578643 w 942975"/>
              <a:gd name="connsiteY0" fmla="*/ 104775 h 1069181"/>
              <a:gd name="connsiteX1" fmla="*/ 542925 w 942975"/>
              <a:gd name="connsiteY1" fmla="*/ 33338 h 1069181"/>
              <a:gd name="connsiteX2" fmla="*/ 535781 w 942975"/>
              <a:gd name="connsiteY2" fmla="*/ 23813 h 1069181"/>
              <a:gd name="connsiteX3" fmla="*/ 502443 w 942975"/>
              <a:gd name="connsiteY3" fmla="*/ 85725 h 1069181"/>
              <a:gd name="connsiteX4" fmla="*/ 464343 w 942975"/>
              <a:gd name="connsiteY4" fmla="*/ 83344 h 1069181"/>
              <a:gd name="connsiteX5" fmla="*/ 464343 w 942975"/>
              <a:gd name="connsiteY5" fmla="*/ 83344 h 1069181"/>
              <a:gd name="connsiteX6" fmla="*/ 426243 w 942975"/>
              <a:gd name="connsiteY6" fmla="*/ 76200 h 1069181"/>
              <a:gd name="connsiteX7" fmla="*/ 411956 w 942975"/>
              <a:gd name="connsiteY7" fmla="*/ 88106 h 1069181"/>
              <a:gd name="connsiteX8" fmla="*/ 378618 w 942975"/>
              <a:gd name="connsiteY8" fmla="*/ 97631 h 1069181"/>
              <a:gd name="connsiteX9" fmla="*/ 352425 w 942975"/>
              <a:gd name="connsiteY9" fmla="*/ 109538 h 1069181"/>
              <a:gd name="connsiteX10" fmla="*/ 342900 w 942975"/>
              <a:gd name="connsiteY10" fmla="*/ 76200 h 1069181"/>
              <a:gd name="connsiteX11" fmla="*/ 357187 w 942975"/>
              <a:gd name="connsiteY11" fmla="*/ 38100 h 1069181"/>
              <a:gd name="connsiteX12" fmla="*/ 335756 w 942975"/>
              <a:gd name="connsiteY12" fmla="*/ 7144 h 1069181"/>
              <a:gd name="connsiteX13" fmla="*/ 316706 w 942975"/>
              <a:gd name="connsiteY13" fmla="*/ 0 h 1069181"/>
              <a:gd name="connsiteX14" fmla="*/ 292893 w 942975"/>
              <a:gd name="connsiteY14" fmla="*/ 21431 h 1069181"/>
              <a:gd name="connsiteX15" fmla="*/ 264318 w 942975"/>
              <a:gd name="connsiteY15" fmla="*/ 35719 h 1069181"/>
              <a:gd name="connsiteX16" fmla="*/ 245268 w 942975"/>
              <a:gd name="connsiteY16" fmla="*/ 35719 h 1069181"/>
              <a:gd name="connsiteX17" fmla="*/ 226218 w 942975"/>
              <a:gd name="connsiteY17" fmla="*/ 21431 h 1069181"/>
              <a:gd name="connsiteX18" fmla="*/ 216693 w 942975"/>
              <a:gd name="connsiteY18" fmla="*/ 16669 h 1069181"/>
              <a:gd name="connsiteX19" fmla="*/ 211931 w 942975"/>
              <a:gd name="connsiteY19" fmla="*/ 33338 h 1069181"/>
              <a:gd name="connsiteX20" fmla="*/ 226218 w 942975"/>
              <a:gd name="connsiteY20" fmla="*/ 69056 h 1069181"/>
              <a:gd name="connsiteX21" fmla="*/ 238125 w 942975"/>
              <a:gd name="connsiteY21" fmla="*/ 85725 h 1069181"/>
              <a:gd name="connsiteX22" fmla="*/ 221456 w 942975"/>
              <a:gd name="connsiteY22" fmla="*/ 102394 h 1069181"/>
              <a:gd name="connsiteX23" fmla="*/ 190500 w 942975"/>
              <a:gd name="connsiteY23" fmla="*/ 116681 h 1069181"/>
              <a:gd name="connsiteX24" fmla="*/ 178593 w 942975"/>
              <a:gd name="connsiteY24" fmla="*/ 119063 h 1069181"/>
              <a:gd name="connsiteX25" fmla="*/ 159543 w 942975"/>
              <a:gd name="connsiteY25" fmla="*/ 97631 h 1069181"/>
              <a:gd name="connsiteX26" fmla="*/ 154781 w 942975"/>
              <a:gd name="connsiteY26" fmla="*/ 80963 h 1069181"/>
              <a:gd name="connsiteX27" fmla="*/ 126206 w 942975"/>
              <a:gd name="connsiteY27" fmla="*/ 92869 h 1069181"/>
              <a:gd name="connsiteX28" fmla="*/ 95250 w 942975"/>
              <a:gd name="connsiteY28" fmla="*/ 95250 h 1069181"/>
              <a:gd name="connsiteX29" fmla="*/ 95250 w 942975"/>
              <a:gd name="connsiteY29" fmla="*/ 121444 h 1069181"/>
              <a:gd name="connsiteX30" fmla="*/ 88106 w 942975"/>
              <a:gd name="connsiteY30" fmla="*/ 142875 h 1069181"/>
              <a:gd name="connsiteX31" fmla="*/ 97631 w 942975"/>
              <a:gd name="connsiteY31" fmla="*/ 176213 h 1069181"/>
              <a:gd name="connsiteX32" fmla="*/ 97631 w 942975"/>
              <a:gd name="connsiteY32" fmla="*/ 207169 h 1069181"/>
              <a:gd name="connsiteX33" fmla="*/ 85725 w 942975"/>
              <a:gd name="connsiteY33" fmla="*/ 238125 h 1069181"/>
              <a:gd name="connsiteX34" fmla="*/ 71437 w 942975"/>
              <a:gd name="connsiteY34" fmla="*/ 259556 h 1069181"/>
              <a:gd name="connsiteX35" fmla="*/ 38100 w 942975"/>
              <a:gd name="connsiteY35" fmla="*/ 266700 h 1069181"/>
              <a:gd name="connsiteX36" fmla="*/ 16668 w 942975"/>
              <a:gd name="connsiteY36" fmla="*/ 288131 h 1069181"/>
              <a:gd name="connsiteX37" fmla="*/ 0 w 942975"/>
              <a:gd name="connsiteY37" fmla="*/ 328613 h 1069181"/>
              <a:gd name="connsiteX38" fmla="*/ 2381 w 942975"/>
              <a:gd name="connsiteY38" fmla="*/ 359569 h 1069181"/>
              <a:gd name="connsiteX39" fmla="*/ 11906 w 942975"/>
              <a:gd name="connsiteY39" fmla="*/ 385763 h 1069181"/>
              <a:gd name="connsiteX40" fmla="*/ 19050 w 942975"/>
              <a:gd name="connsiteY40" fmla="*/ 421481 h 1069181"/>
              <a:gd name="connsiteX41" fmla="*/ 42862 w 942975"/>
              <a:gd name="connsiteY41" fmla="*/ 428625 h 1069181"/>
              <a:gd name="connsiteX42" fmla="*/ 76200 w 942975"/>
              <a:gd name="connsiteY42" fmla="*/ 428625 h 1069181"/>
              <a:gd name="connsiteX43" fmla="*/ 78581 w 942975"/>
              <a:gd name="connsiteY43" fmla="*/ 452438 h 1069181"/>
              <a:gd name="connsiteX44" fmla="*/ 107156 w 942975"/>
              <a:gd name="connsiteY44" fmla="*/ 471488 h 1069181"/>
              <a:gd name="connsiteX45" fmla="*/ 130968 w 942975"/>
              <a:gd name="connsiteY45" fmla="*/ 471488 h 1069181"/>
              <a:gd name="connsiteX46" fmla="*/ 152400 w 942975"/>
              <a:gd name="connsiteY46" fmla="*/ 459581 h 1069181"/>
              <a:gd name="connsiteX47" fmla="*/ 173831 w 942975"/>
              <a:gd name="connsiteY47" fmla="*/ 442913 h 1069181"/>
              <a:gd name="connsiteX48" fmla="*/ 200025 w 942975"/>
              <a:gd name="connsiteY48" fmla="*/ 431006 h 1069181"/>
              <a:gd name="connsiteX49" fmla="*/ 209550 w 942975"/>
              <a:gd name="connsiteY49" fmla="*/ 452438 h 1069181"/>
              <a:gd name="connsiteX50" fmla="*/ 214312 w 942975"/>
              <a:gd name="connsiteY50" fmla="*/ 488156 h 1069181"/>
              <a:gd name="connsiteX51" fmla="*/ 250031 w 942975"/>
              <a:gd name="connsiteY51" fmla="*/ 502444 h 1069181"/>
              <a:gd name="connsiteX52" fmla="*/ 288131 w 942975"/>
              <a:gd name="connsiteY52" fmla="*/ 516731 h 1069181"/>
              <a:gd name="connsiteX53" fmla="*/ 323850 w 942975"/>
              <a:gd name="connsiteY53" fmla="*/ 542925 h 1069181"/>
              <a:gd name="connsiteX54" fmla="*/ 338137 w 942975"/>
              <a:gd name="connsiteY54" fmla="*/ 578644 h 1069181"/>
              <a:gd name="connsiteX55" fmla="*/ 350043 w 942975"/>
              <a:gd name="connsiteY55" fmla="*/ 602456 h 1069181"/>
              <a:gd name="connsiteX56" fmla="*/ 385762 w 942975"/>
              <a:gd name="connsiteY56" fmla="*/ 614363 h 1069181"/>
              <a:gd name="connsiteX57" fmla="*/ 395287 w 942975"/>
              <a:gd name="connsiteY57" fmla="*/ 635794 h 1069181"/>
              <a:gd name="connsiteX58" fmla="*/ 397668 w 942975"/>
              <a:gd name="connsiteY58" fmla="*/ 669131 h 1069181"/>
              <a:gd name="connsiteX59" fmla="*/ 402431 w 942975"/>
              <a:gd name="connsiteY59" fmla="*/ 690563 h 1069181"/>
              <a:gd name="connsiteX60" fmla="*/ 404812 w 942975"/>
              <a:gd name="connsiteY60" fmla="*/ 721519 h 1069181"/>
              <a:gd name="connsiteX61" fmla="*/ 404812 w 942975"/>
              <a:gd name="connsiteY61" fmla="*/ 742950 h 1069181"/>
              <a:gd name="connsiteX62" fmla="*/ 411956 w 942975"/>
              <a:gd name="connsiteY62" fmla="*/ 762000 h 1069181"/>
              <a:gd name="connsiteX63" fmla="*/ 438150 w 942975"/>
              <a:gd name="connsiteY63" fmla="*/ 769144 h 1069181"/>
              <a:gd name="connsiteX64" fmla="*/ 457200 w 942975"/>
              <a:gd name="connsiteY64" fmla="*/ 776288 h 1069181"/>
              <a:gd name="connsiteX65" fmla="*/ 466725 w 942975"/>
              <a:gd name="connsiteY65" fmla="*/ 802481 h 1069181"/>
              <a:gd name="connsiteX66" fmla="*/ 478631 w 942975"/>
              <a:gd name="connsiteY66" fmla="*/ 819150 h 1069181"/>
              <a:gd name="connsiteX67" fmla="*/ 495300 w 942975"/>
              <a:gd name="connsiteY67" fmla="*/ 823913 h 1069181"/>
              <a:gd name="connsiteX68" fmla="*/ 502443 w 942975"/>
              <a:gd name="connsiteY68" fmla="*/ 845344 h 1069181"/>
              <a:gd name="connsiteX69" fmla="*/ 511968 w 942975"/>
              <a:gd name="connsiteY69" fmla="*/ 859631 h 1069181"/>
              <a:gd name="connsiteX70" fmla="*/ 516731 w 942975"/>
              <a:gd name="connsiteY70" fmla="*/ 881063 h 1069181"/>
              <a:gd name="connsiteX71" fmla="*/ 485775 w 942975"/>
              <a:gd name="connsiteY71" fmla="*/ 907256 h 1069181"/>
              <a:gd name="connsiteX72" fmla="*/ 471487 w 942975"/>
              <a:gd name="connsiteY72" fmla="*/ 926306 h 1069181"/>
              <a:gd name="connsiteX73" fmla="*/ 459581 w 942975"/>
              <a:gd name="connsiteY73" fmla="*/ 947738 h 1069181"/>
              <a:gd name="connsiteX74" fmla="*/ 457200 w 942975"/>
              <a:gd name="connsiteY74" fmla="*/ 969169 h 1069181"/>
              <a:gd name="connsiteX75" fmla="*/ 481012 w 942975"/>
              <a:gd name="connsiteY75" fmla="*/ 983456 h 1069181"/>
              <a:gd name="connsiteX76" fmla="*/ 500062 w 942975"/>
              <a:gd name="connsiteY76" fmla="*/ 1002506 h 1069181"/>
              <a:gd name="connsiteX77" fmla="*/ 531018 w 942975"/>
              <a:gd name="connsiteY77" fmla="*/ 1016794 h 1069181"/>
              <a:gd name="connsiteX78" fmla="*/ 554831 w 942975"/>
              <a:gd name="connsiteY78" fmla="*/ 1028700 h 1069181"/>
              <a:gd name="connsiteX79" fmla="*/ 566737 w 942975"/>
              <a:gd name="connsiteY79" fmla="*/ 1047750 h 1069181"/>
              <a:gd name="connsiteX80" fmla="*/ 573881 w 942975"/>
              <a:gd name="connsiteY80" fmla="*/ 1069181 h 1069181"/>
              <a:gd name="connsiteX81" fmla="*/ 588168 w 942975"/>
              <a:gd name="connsiteY81" fmla="*/ 1038225 h 1069181"/>
              <a:gd name="connsiteX82" fmla="*/ 600075 w 942975"/>
              <a:gd name="connsiteY82" fmla="*/ 1007269 h 1069181"/>
              <a:gd name="connsiteX83" fmla="*/ 602456 w 942975"/>
              <a:gd name="connsiteY83" fmla="*/ 971550 h 1069181"/>
              <a:gd name="connsiteX84" fmla="*/ 631031 w 942975"/>
              <a:gd name="connsiteY84" fmla="*/ 969169 h 1069181"/>
              <a:gd name="connsiteX85" fmla="*/ 652462 w 942975"/>
              <a:gd name="connsiteY85" fmla="*/ 931069 h 1069181"/>
              <a:gd name="connsiteX86" fmla="*/ 664368 w 942975"/>
              <a:gd name="connsiteY86" fmla="*/ 900113 h 1069181"/>
              <a:gd name="connsiteX87" fmla="*/ 652462 w 942975"/>
              <a:gd name="connsiteY87" fmla="*/ 866775 h 1069181"/>
              <a:gd name="connsiteX88" fmla="*/ 652462 w 942975"/>
              <a:gd name="connsiteY88" fmla="*/ 842963 h 1069181"/>
              <a:gd name="connsiteX89" fmla="*/ 688181 w 942975"/>
              <a:gd name="connsiteY89" fmla="*/ 807244 h 1069181"/>
              <a:gd name="connsiteX90" fmla="*/ 726281 w 942975"/>
              <a:gd name="connsiteY90" fmla="*/ 778669 h 1069181"/>
              <a:gd name="connsiteX91" fmla="*/ 766762 w 942975"/>
              <a:gd name="connsiteY91" fmla="*/ 773906 h 1069181"/>
              <a:gd name="connsiteX92" fmla="*/ 792956 w 942975"/>
              <a:gd name="connsiteY92" fmla="*/ 762000 h 1069181"/>
              <a:gd name="connsiteX93" fmla="*/ 821531 w 942975"/>
              <a:gd name="connsiteY93" fmla="*/ 723900 h 1069181"/>
              <a:gd name="connsiteX94" fmla="*/ 842962 w 942975"/>
              <a:gd name="connsiteY94" fmla="*/ 671513 h 1069181"/>
              <a:gd name="connsiteX95" fmla="*/ 850106 w 942975"/>
              <a:gd name="connsiteY95" fmla="*/ 616744 h 1069181"/>
              <a:gd name="connsiteX96" fmla="*/ 850106 w 942975"/>
              <a:gd name="connsiteY96" fmla="*/ 569119 h 1069181"/>
              <a:gd name="connsiteX97" fmla="*/ 847725 w 942975"/>
              <a:gd name="connsiteY97" fmla="*/ 533400 h 1069181"/>
              <a:gd name="connsiteX98" fmla="*/ 859631 w 942975"/>
              <a:gd name="connsiteY98" fmla="*/ 497681 h 1069181"/>
              <a:gd name="connsiteX99" fmla="*/ 881062 w 942975"/>
              <a:gd name="connsiteY99" fmla="*/ 481013 h 1069181"/>
              <a:gd name="connsiteX100" fmla="*/ 892968 w 942975"/>
              <a:gd name="connsiteY100" fmla="*/ 450056 h 1069181"/>
              <a:gd name="connsiteX101" fmla="*/ 916781 w 942975"/>
              <a:gd name="connsiteY101" fmla="*/ 411956 h 1069181"/>
              <a:gd name="connsiteX102" fmla="*/ 942975 w 942975"/>
              <a:gd name="connsiteY102" fmla="*/ 378619 h 1069181"/>
              <a:gd name="connsiteX103" fmla="*/ 938212 w 942975"/>
              <a:gd name="connsiteY103" fmla="*/ 316706 h 1069181"/>
              <a:gd name="connsiteX104" fmla="*/ 923925 w 942975"/>
              <a:gd name="connsiteY104" fmla="*/ 285750 h 1069181"/>
              <a:gd name="connsiteX105" fmla="*/ 888206 w 942975"/>
              <a:gd name="connsiteY105" fmla="*/ 278606 h 1069181"/>
              <a:gd name="connsiteX106" fmla="*/ 847725 w 942975"/>
              <a:gd name="connsiteY106" fmla="*/ 242888 h 1069181"/>
              <a:gd name="connsiteX107" fmla="*/ 809625 w 942975"/>
              <a:gd name="connsiteY107" fmla="*/ 221456 h 1069181"/>
              <a:gd name="connsiteX108" fmla="*/ 776287 w 942975"/>
              <a:gd name="connsiteY108" fmla="*/ 221456 h 1069181"/>
              <a:gd name="connsiteX109" fmla="*/ 742950 w 942975"/>
              <a:gd name="connsiteY109" fmla="*/ 214313 h 1069181"/>
              <a:gd name="connsiteX110" fmla="*/ 711993 w 942975"/>
              <a:gd name="connsiteY110" fmla="*/ 211931 h 1069181"/>
              <a:gd name="connsiteX111" fmla="*/ 697706 w 942975"/>
              <a:gd name="connsiteY111" fmla="*/ 192881 h 1069181"/>
              <a:gd name="connsiteX112" fmla="*/ 657225 w 942975"/>
              <a:gd name="connsiteY112" fmla="*/ 178594 h 1069181"/>
              <a:gd name="connsiteX113" fmla="*/ 611981 w 942975"/>
              <a:gd name="connsiteY113" fmla="*/ 157163 h 1069181"/>
              <a:gd name="connsiteX114" fmla="*/ 611981 w 942975"/>
              <a:gd name="connsiteY114" fmla="*/ 157163 h 1069181"/>
              <a:gd name="connsiteX115" fmla="*/ 578643 w 942975"/>
              <a:gd name="connsiteY115" fmla="*/ 104775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942975" h="1069181">
                <a:moveTo>
                  <a:pt x="578643" y="104775"/>
                </a:moveTo>
                <a:lnTo>
                  <a:pt x="542925" y="33338"/>
                </a:lnTo>
                <a:lnTo>
                  <a:pt x="535781" y="23813"/>
                </a:lnTo>
                <a:lnTo>
                  <a:pt x="502443" y="85725"/>
                </a:lnTo>
                <a:lnTo>
                  <a:pt x="464343" y="83344"/>
                </a:lnTo>
                <a:lnTo>
                  <a:pt x="464343" y="83344"/>
                </a:lnTo>
                <a:lnTo>
                  <a:pt x="426243" y="76200"/>
                </a:lnTo>
                <a:lnTo>
                  <a:pt x="411956" y="88106"/>
                </a:lnTo>
                <a:lnTo>
                  <a:pt x="378618" y="97631"/>
                </a:lnTo>
                <a:lnTo>
                  <a:pt x="352425" y="109538"/>
                </a:lnTo>
                <a:lnTo>
                  <a:pt x="342900" y="76200"/>
                </a:lnTo>
                <a:lnTo>
                  <a:pt x="357187" y="38100"/>
                </a:lnTo>
                <a:lnTo>
                  <a:pt x="335756" y="7144"/>
                </a:lnTo>
                <a:lnTo>
                  <a:pt x="316706" y="0"/>
                </a:lnTo>
                <a:lnTo>
                  <a:pt x="292893" y="21431"/>
                </a:lnTo>
                <a:lnTo>
                  <a:pt x="264318" y="35719"/>
                </a:lnTo>
                <a:lnTo>
                  <a:pt x="245268" y="35719"/>
                </a:lnTo>
                <a:lnTo>
                  <a:pt x="226218" y="21431"/>
                </a:lnTo>
                <a:lnTo>
                  <a:pt x="216693" y="16669"/>
                </a:lnTo>
                <a:lnTo>
                  <a:pt x="211931" y="33338"/>
                </a:lnTo>
                <a:lnTo>
                  <a:pt x="226218" y="69056"/>
                </a:lnTo>
                <a:lnTo>
                  <a:pt x="238125" y="85725"/>
                </a:lnTo>
                <a:lnTo>
                  <a:pt x="221456" y="102394"/>
                </a:lnTo>
                <a:lnTo>
                  <a:pt x="190500" y="116681"/>
                </a:lnTo>
                <a:lnTo>
                  <a:pt x="178593" y="119063"/>
                </a:lnTo>
                <a:lnTo>
                  <a:pt x="159543" y="97631"/>
                </a:lnTo>
                <a:lnTo>
                  <a:pt x="154781" y="80963"/>
                </a:lnTo>
                <a:lnTo>
                  <a:pt x="126206" y="92869"/>
                </a:lnTo>
                <a:lnTo>
                  <a:pt x="95250" y="95250"/>
                </a:lnTo>
                <a:lnTo>
                  <a:pt x="95250" y="121444"/>
                </a:lnTo>
                <a:lnTo>
                  <a:pt x="88106" y="142875"/>
                </a:lnTo>
                <a:lnTo>
                  <a:pt x="97631" y="176213"/>
                </a:lnTo>
                <a:lnTo>
                  <a:pt x="97631" y="207169"/>
                </a:lnTo>
                <a:lnTo>
                  <a:pt x="85725" y="238125"/>
                </a:lnTo>
                <a:lnTo>
                  <a:pt x="71437" y="259556"/>
                </a:lnTo>
                <a:lnTo>
                  <a:pt x="38100" y="266700"/>
                </a:lnTo>
                <a:lnTo>
                  <a:pt x="16668" y="288131"/>
                </a:lnTo>
                <a:lnTo>
                  <a:pt x="0" y="328613"/>
                </a:lnTo>
                <a:lnTo>
                  <a:pt x="2381" y="359569"/>
                </a:lnTo>
                <a:lnTo>
                  <a:pt x="11906" y="385763"/>
                </a:lnTo>
                <a:lnTo>
                  <a:pt x="19050" y="421481"/>
                </a:lnTo>
                <a:lnTo>
                  <a:pt x="42862" y="428625"/>
                </a:lnTo>
                <a:lnTo>
                  <a:pt x="76200" y="428625"/>
                </a:lnTo>
                <a:lnTo>
                  <a:pt x="78581" y="452438"/>
                </a:lnTo>
                <a:lnTo>
                  <a:pt x="107156" y="471488"/>
                </a:lnTo>
                <a:lnTo>
                  <a:pt x="130968" y="471488"/>
                </a:lnTo>
                <a:lnTo>
                  <a:pt x="152400" y="459581"/>
                </a:lnTo>
                <a:lnTo>
                  <a:pt x="173831" y="442913"/>
                </a:lnTo>
                <a:lnTo>
                  <a:pt x="200025" y="431006"/>
                </a:lnTo>
                <a:lnTo>
                  <a:pt x="209550" y="452438"/>
                </a:lnTo>
                <a:lnTo>
                  <a:pt x="214312" y="488156"/>
                </a:lnTo>
                <a:lnTo>
                  <a:pt x="250031" y="502444"/>
                </a:lnTo>
                <a:lnTo>
                  <a:pt x="288131" y="516731"/>
                </a:lnTo>
                <a:lnTo>
                  <a:pt x="323850" y="542925"/>
                </a:lnTo>
                <a:lnTo>
                  <a:pt x="338137" y="578644"/>
                </a:lnTo>
                <a:lnTo>
                  <a:pt x="350043" y="602456"/>
                </a:lnTo>
                <a:lnTo>
                  <a:pt x="385762" y="614363"/>
                </a:lnTo>
                <a:lnTo>
                  <a:pt x="395287" y="635794"/>
                </a:lnTo>
                <a:lnTo>
                  <a:pt x="397668" y="669131"/>
                </a:lnTo>
                <a:lnTo>
                  <a:pt x="402431" y="690563"/>
                </a:lnTo>
                <a:lnTo>
                  <a:pt x="404812" y="721519"/>
                </a:lnTo>
                <a:lnTo>
                  <a:pt x="404812" y="742950"/>
                </a:lnTo>
                <a:lnTo>
                  <a:pt x="411956" y="762000"/>
                </a:lnTo>
                <a:lnTo>
                  <a:pt x="438150" y="769144"/>
                </a:lnTo>
                <a:lnTo>
                  <a:pt x="457200" y="776288"/>
                </a:lnTo>
                <a:lnTo>
                  <a:pt x="466725" y="802481"/>
                </a:lnTo>
                <a:lnTo>
                  <a:pt x="478631" y="819150"/>
                </a:lnTo>
                <a:lnTo>
                  <a:pt x="495300" y="823913"/>
                </a:lnTo>
                <a:lnTo>
                  <a:pt x="502443" y="845344"/>
                </a:lnTo>
                <a:lnTo>
                  <a:pt x="511968" y="859631"/>
                </a:lnTo>
                <a:lnTo>
                  <a:pt x="516731" y="881063"/>
                </a:lnTo>
                <a:lnTo>
                  <a:pt x="485775" y="907256"/>
                </a:lnTo>
                <a:lnTo>
                  <a:pt x="471487" y="926306"/>
                </a:lnTo>
                <a:lnTo>
                  <a:pt x="459581" y="947738"/>
                </a:lnTo>
                <a:lnTo>
                  <a:pt x="457200" y="969169"/>
                </a:lnTo>
                <a:lnTo>
                  <a:pt x="481012" y="983456"/>
                </a:lnTo>
                <a:lnTo>
                  <a:pt x="500062" y="1002506"/>
                </a:lnTo>
                <a:lnTo>
                  <a:pt x="531018" y="1016794"/>
                </a:lnTo>
                <a:lnTo>
                  <a:pt x="554831" y="1028700"/>
                </a:lnTo>
                <a:lnTo>
                  <a:pt x="566737" y="1047750"/>
                </a:lnTo>
                <a:lnTo>
                  <a:pt x="573881" y="1069181"/>
                </a:lnTo>
                <a:lnTo>
                  <a:pt x="588168" y="1038225"/>
                </a:lnTo>
                <a:lnTo>
                  <a:pt x="600075" y="1007269"/>
                </a:lnTo>
                <a:lnTo>
                  <a:pt x="602456" y="971550"/>
                </a:lnTo>
                <a:lnTo>
                  <a:pt x="631031" y="969169"/>
                </a:lnTo>
                <a:lnTo>
                  <a:pt x="652462" y="931069"/>
                </a:lnTo>
                <a:lnTo>
                  <a:pt x="664368" y="900113"/>
                </a:lnTo>
                <a:lnTo>
                  <a:pt x="652462" y="866775"/>
                </a:lnTo>
                <a:lnTo>
                  <a:pt x="652462" y="842963"/>
                </a:lnTo>
                <a:lnTo>
                  <a:pt x="688181" y="807244"/>
                </a:lnTo>
                <a:lnTo>
                  <a:pt x="726281" y="778669"/>
                </a:lnTo>
                <a:lnTo>
                  <a:pt x="766762" y="773906"/>
                </a:lnTo>
                <a:lnTo>
                  <a:pt x="792956" y="762000"/>
                </a:lnTo>
                <a:lnTo>
                  <a:pt x="821531" y="723900"/>
                </a:lnTo>
                <a:lnTo>
                  <a:pt x="842962" y="671513"/>
                </a:lnTo>
                <a:lnTo>
                  <a:pt x="850106" y="616744"/>
                </a:lnTo>
                <a:lnTo>
                  <a:pt x="850106" y="569119"/>
                </a:lnTo>
                <a:lnTo>
                  <a:pt x="847725" y="533400"/>
                </a:lnTo>
                <a:lnTo>
                  <a:pt x="859631" y="497681"/>
                </a:lnTo>
                <a:lnTo>
                  <a:pt x="881062" y="481013"/>
                </a:lnTo>
                <a:lnTo>
                  <a:pt x="892968" y="450056"/>
                </a:lnTo>
                <a:lnTo>
                  <a:pt x="916781" y="411956"/>
                </a:lnTo>
                <a:lnTo>
                  <a:pt x="942975" y="378619"/>
                </a:lnTo>
                <a:lnTo>
                  <a:pt x="938212" y="316706"/>
                </a:lnTo>
                <a:lnTo>
                  <a:pt x="923925" y="285750"/>
                </a:lnTo>
                <a:lnTo>
                  <a:pt x="888206" y="278606"/>
                </a:lnTo>
                <a:lnTo>
                  <a:pt x="847725" y="242888"/>
                </a:lnTo>
                <a:lnTo>
                  <a:pt x="809625" y="221456"/>
                </a:lnTo>
                <a:lnTo>
                  <a:pt x="776287" y="221456"/>
                </a:lnTo>
                <a:lnTo>
                  <a:pt x="742950" y="214313"/>
                </a:lnTo>
                <a:lnTo>
                  <a:pt x="711993" y="211931"/>
                </a:lnTo>
                <a:lnTo>
                  <a:pt x="697706" y="192881"/>
                </a:lnTo>
                <a:lnTo>
                  <a:pt x="657225" y="178594"/>
                </a:lnTo>
                <a:lnTo>
                  <a:pt x="611981" y="157163"/>
                </a:lnTo>
                <a:lnTo>
                  <a:pt x="611981" y="157163"/>
                </a:lnTo>
                <a:lnTo>
                  <a:pt x="578643" y="104775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255" y="3520836"/>
            <a:ext cx="907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Brasilien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66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Brasilien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8.515.770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208,8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25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1,7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70,7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78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8,3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15.600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7B8135E-7640-4148-82D3-DAAF2F468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28800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6708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49633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</a:t>
            </a:r>
            <a:r>
              <a:rPr lang="de-DE" b="0" dirty="0" err="1"/>
              <a:t>Sertão</a:t>
            </a:r>
            <a:r>
              <a:rPr lang="de-DE" b="0" dirty="0"/>
              <a:t> im Nordosten Brasiliens ist eine unwirtliche Region, mit extremer Trockenheit und Hitze. Wasser ist kostbar und zudem ungleich verteilt.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371A5A2-3365-4F12-839B-CB7F75A99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F4F603D-CA0C-4529-83CA-C65A2E6A0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13871"/>
            <a:ext cx="4249736" cy="269161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2E3D0A2-DB0E-4589-8E7E-F94ADF6AE8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DC13562-7F8A-4661-B066-2F6C5A4491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DIACONIA unterstützt Kleinbauernfamilien mit ökologischen Anbaumethoden und Wasserspeichern, damit sie auch in Trockenzeiten genügend Wasser haben.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2B3EBCE-805A-4BC7-B132-98776486F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89" y="260350"/>
            <a:ext cx="4235074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5621855-89E6-4EFE-B986-84D1F8141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89" y="3105150"/>
            <a:ext cx="423507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BD0AA55-8352-4A07-9AB8-85ACCDBECC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„Die Natur sieht tot aus, aber sobald ein Tropfen Wasser fällt, erwacht sie zum Leben.“ Maria José da Silva bewirtschaftet mit ihrem Vater Reginaldo ihr Land im </a:t>
            </a:r>
            <a:r>
              <a:rPr lang="de-DE" b="0" dirty="0" err="1"/>
              <a:t>Sertão</a:t>
            </a:r>
            <a:r>
              <a:rPr lang="de-DE" b="0" dirty="0"/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FC66BD9-7A65-401A-828A-43941D719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3FCB8C4-08A5-4145-B0A1-AF8B81EC08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273B8C-D64D-4FCC-8183-69234D332C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„Der Kaktus dient uns als Viehfutter und Erosionsschutz“, erklärt Maria José. „Seine Wurzeln breiten sich schnell aus, sie speichern Wasser und sichern das Erdreich.“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ECEEA7C-7E8F-4376-8F95-E3B4C4666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7682"/>
            <a:ext cx="4249738" cy="55378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17BCF9F-2C35-4DDF-B9F3-D6705C114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„Früher gab es viele Wasserquellen, die heute versiegt sind“, erklärt Senhor Reginaldo. „Dank einer Zisterne können wir unsere Pflanzen heute mit Regenwasser versorgen.“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B6A8284-041C-47A0-B897-4466C1B2C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7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3966457-2FFA-413C-950E-7CE144BC5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445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konstante Überweidung, massive Abholzung und der Klimawandel haben im </a:t>
            </a:r>
            <a:r>
              <a:rPr lang="de-DE" b="0" dirty="0" err="1"/>
              <a:t>Sertão</a:t>
            </a:r>
            <a:r>
              <a:rPr lang="de-DE" b="0" dirty="0"/>
              <a:t> die Böden strapaziert und zu Wüstenbildung geführt.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4573C2D-3B11-4FC1-8435-E20CC2F4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7" y="260350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„Die Menschen hier können nur im Einklang mit der Trockenheit leben, nicht gegen sie ankämpfen“, sagt Afonso </a:t>
            </a:r>
            <a:r>
              <a:rPr lang="de-DE" b="0" dirty="0" err="1"/>
              <a:t>Cavalcanti</a:t>
            </a:r>
            <a:r>
              <a:rPr lang="de-DE" b="0" dirty="0"/>
              <a:t>, Wasserexperte von DIACONIA.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23027B5-1F4B-4BBB-8473-C9B328F0A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49"/>
            <a:ext cx="4249738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A76CE4F-9E1D-4F3D-9386-1968AEEA9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49"/>
            <a:ext cx="4249738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7B8B2C5-B766-420C-95EE-197C02AF8A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537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Reiche Ernten dank Zisternen</dc:title>
  <dc:creator>BfdW</dc:creator>
  <cp:lastModifiedBy>thorsten.lichtblau</cp:lastModifiedBy>
  <cp:revision>1089</cp:revision>
  <dcterms:created xsi:type="dcterms:W3CDTF">2005-03-02T11:53:12Z</dcterms:created>
  <dcterms:modified xsi:type="dcterms:W3CDTF">2019-07-05T08:15:29Z</dcterms:modified>
</cp:coreProperties>
</file>