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22"/>
  </p:notesMasterIdLst>
  <p:handoutMasterIdLst>
    <p:handoutMasterId r:id="rId23"/>
  </p:handoutMasterIdLst>
  <p:sldIdLst>
    <p:sldId id="462" r:id="rId2"/>
    <p:sldId id="413" r:id="rId3"/>
    <p:sldId id="429" r:id="rId4"/>
    <p:sldId id="460" r:id="rId5"/>
    <p:sldId id="433" r:id="rId6"/>
    <p:sldId id="442" r:id="rId7"/>
    <p:sldId id="435" r:id="rId8"/>
    <p:sldId id="436" r:id="rId9"/>
    <p:sldId id="438" r:id="rId10"/>
    <p:sldId id="454" r:id="rId11"/>
    <p:sldId id="439" r:id="rId12"/>
    <p:sldId id="440" r:id="rId13"/>
    <p:sldId id="443" r:id="rId14"/>
    <p:sldId id="448" r:id="rId15"/>
    <p:sldId id="445" r:id="rId16"/>
    <p:sldId id="446" r:id="rId17"/>
    <p:sldId id="444" r:id="rId18"/>
    <p:sldId id="463" r:id="rId19"/>
    <p:sldId id="375" r:id="rId20"/>
    <p:sldId id="459" r:id="rId21"/>
  </p:sldIdLst>
  <p:sldSz cx="9144000" cy="6858000" type="screen4x3"/>
  <p:notesSz cx="6743700" cy="98933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orient="horz" pos="4110" userDrawn="1">
          <p15:clr>
            <a:srgbClr val="A4A3A4"/>
          </p15:clr>
        </p15:guide>
        <p15:guide id="3" orient="horz" pos="1956" userDrawn="1">
          <p15:clr>
            <a:srgbClr val="A4A3A4"/>
          </p15:clr>
        </p15:guide>
        <p15:guide id="4" orient="horz" pos="3793" userDrawn="1">
          <p15:clr>
            <a:srgbClr val="A4A3A4"/>
          </p15:clr>
        </p15:guide>
        <p15:guide id="5" orient="horz" pos="1865" userDrawn="1">
          <p15:clr>
            <a:srgbClr val="A4A3A4"/>
          </p15:clr>
        </p15:guide>
        <p15:guide id="6" orient="horz" pos="3657" userDrawn="1">
          <p15:clr>
            <a:srgbClr val="A4A3A4"/>
          </p15:clr>
        </p15:guide>
        <p15:guide id="7" orient="horz" pos="2251" userDrawn="1">
          <p15:clr>
            <a:srgbClr val="A4A3A4"/>
          </p15:clr>
        </p15:guide>
        <p15:guide id="8" pos="158">
          <p15:clr>
            <a:srgbClr val="A4A3A4"/>
          </p15:clr>
        </p15:guide>
        <p15:guide id="9" pos="2835" userDrawn="1">
          <p15:clr>
            <a:srgbClr val="A4A3A4"/>
          </p15:clr>
        </p15:guide>
        <p15:guide id="10" pos="5602" userDrawn="1">
          <p15:clr>
            <a:srgbClr val="A4A3A4"/>
          </p15:clr>
        </p15:guide>
        <p15:guide id="11" pos="2925" userDrawn="1">
          <p15:clr>
            <a:srgbClr val="A4A3A4"/>
          </p15:clr>
        </p15:guide>
        <p15:guide id="12" pos="1542" userDrawn="1">
          <p15:clr>
            <a:srgbClr val="A4A3A4"/>
          </p15:clr>
        </p15:guide>
        <p15:guide id="13" pos="1451" userDrawn="1">
          <p15:clr>
            <a:srgbClr val="A4A3A4"/>
          </p15:clr>
        </p15:guide>
        <p15:guide id="14" pos="4218" userDrawn="1">
          <p15:clr>
            <a:srgbClr val="A4A3A4"/>
          </p15:clr>
        </p15:guide>
        <p15:guide id="15" pos="4309" userDrawn="1">
          <p15:clr>
            <a:srgbClr val="A4A3A4"/>
          </p15:clr>
        </p15:guide>
        <p15:guide id="16" orient="horz" pos="2205" userDrawn="1">
          <p15:clr>
            <a:srgbClr val="A4A3A4"/>
          </p15:clr>
        </p15:guide>
        <p15:guide id="18" pos="2494" userDrawn="1">
          <p15:clr>
            <a:srgbClr val="A4A3A4"/>
          </p15:clr>
        </p15:guide>
        <p15:guide id="19" pos="24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6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orsten.lichtblau" initials="tli" lastIdx="27" clrIdx="0"/>
  <p:cmAuthor id="1" name="Thomas" initials="T" lastIdx="1" clrIdx="1">
    <p:extLst>
      <p:ext uri="{19B8F6BF-5375-455C-9EA6-DF929625EA0E}">
        <p15:presenceInfo xmlns:p15="http://schemas.microsoft.com/office/powerpoint/2012/main" userId="Thom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A690F"/>
    <a:srgbClr val="EB690F"/>
    <a:srgbClr val="EA690B"/>
    <a:srgbClr val="FAB482"/>
    <a:srgbClr val="FBB482"/>
    <a:srgbClr val="FFA365"/>
    <a:srgbClr val="E65D00"/>
    <a:srgbClr val="FF6600"/>
    <a:srgbClr val="539D49"/>
    <a:srgbClr val="7055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3554" autoAdjust="0"/>
  </p:normalViewPr>
  <p:slideViewPr>
    <p:cSldViewPr showGuides="1">
      <p:cViewPr varScale="1">
        <p:scale>
          <a:sx n="65" d="100"/>
          <a:sy n="65" d="100"/>
        </p:scale>
        <p:origin x="1699" y="41"/>
      </p:cViewPr>
      <p:guideLst>
        <p:guide orient="horz" pos="164"/>
        <p:guide orient="horz" pos="4110"/>
        <p:guide orient="horz" pos="1956"/>
        <p:guide orient="horz" pos="3793"/>
        <p:guide orient="horz" pos="1865"/>
        <p:guide orient="horz" pos="3657"/>
        <p:guide orient="horz" pos="2251"/>
        <p:guide pos="158"/>
        <p:guide pos="2835"/>
        <p:guide pos="5602"/>
        <p:guide pos="2925"/>
        <p:guide pos="1542"/>
        <p:guide pos="1451"/>
        <p:guide pos="4218"/>
        <p:guide pos="4309"/>
        <p:guide orient="horz" pos="2205"/>
        <p:guide pos="2494"/>
        <p:guide pos="2449"/>
      </p:guideLst>
    </p:cSldViewPr>
  </p:slideViewPr>
  <p:outlineViewPr>
    <p:cViewPr>
      <p:scale>
        <a:sx n="75" d="100"/>
        <a:sy n="7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24"/>
    </p:cViewPr>
  </p:sorterViewPr>
  <p:notesViewPr>
    <p:cSldViewPr showGuides="1">
      <p:cViewPr>
        <p:scale>
          <a:sx n="100" d="100"/>
          <a:sy n="100" d="100"/>
        </p:scale>
        <p:origin x="-816" y="2658"/>
      </p:cViewPr>
      <p:guideLst>
        <p:guide orient="horz" pos="3116"/>
        <p:guide pos="212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5.xml"/><Relationship Id="rId3" Type="http://schemas.openxmlformats.org/officeDocument/2006/relationships/slide" Target="slides/slide5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2" Type="http://schemas.openxmlformats.org/officeDocument/2006/relationships/slide" Target="slides/slide4.xml"/><Relationship Id="rId16" Type="http://schemas.openxmlformats.org/officeDocument/2006/relationships/slide" Target="slides/slide18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5" Type="http://schemas.openxmlformats.org/officeDocument/2006/relationships/slide" Target="slides/slide7.xml"/><Relationship Id="rId15" Type="http://schemas.openxmlformats.org/officeDocument/2006/relationships/slide" Target="slides/slide17.xml"/><Relationship Id="rId10" Type="http://schemas.openxmlformats.org/officeDocument/2006/relationships/slide" Target="slides/slide12.xml"/><Relationship Id="rId4" Type="http://schemas.openxmlformats.org/officeDocument/2006/relationships/slide" Target="slides/slide6.xml"/><Relationship Id="rId9" Type="http://schemas.openxmlformats.org/officeDocument/2006/relationships/slide" Target="slides/slide11.xml"/><Relationship Id="rId14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4CC3D845-EF86-4C9A-BD85-32CB766E4C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FDA7750E-38CF-4077-84BD-22925A30A30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6" name="Rectangle 4">
            <a:extLst>
              <a:ext uri="{FF2B5EF4-FFF2-40B4-BE49-F238E27FC236}">
                <a16:creationId xmlns:a16="http://schemas.microsoft.com/office/drawing/2014/main" id="{0BE0912C-60B1-4308-9B00-720758848B3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7" name="Rectangle 5">
            <a:extLst>
              <a:ext uri="{FF2B5EF4-FFF2-40B4-BE49-F238E27FC236}">
                <a16:creationId xmlns:a16="http://schemas.microsoft.com/office/drawing/2014/main" id="{0802C87B-326C-4C7A-B0D1-D52A514D4B4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FA6D9E-D31A-4851-8D01-DF10BBD9BAA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56657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03E5F736-49B1-4418-A4FA-A46286EEDBE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02B74E07-249F-4446-81ED-EE7DDA0FA95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38B0320-37B9-46ED-9F39-757236D5C3D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41363"/>
            <a:ext cx="4946650" cy="3709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C6265994-1232-4392-8F8F-FD75460C85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99000"/>
            <a:ext cx="4946650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8B9B6185-461A-4A5C-A34E-1F64286F456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7907591E-E0CC-4BE3-9BDA-F2261D3304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C2638A6-1EDF-4CCF-B4E6-95CC5BB0436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80369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6935749-A5EA-44F2-9CB8-423EBFE322B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0322B0E-7B42-433D-95F1-0937F90D9369}" type="slidenum">
              <a:rPr lang="de-DE" altLang="de-DE" b="0"/>
              <a:pPr algn="r" eaLnBrk="1" hangingPunct="1">
                <a:spcBef>
                  <a:spcPct val="0"/>
                </a:spcBef>
              </a:pPr>
              <a:t>1</a:t>
            </a:fld>
            <a:endParaRPr lang="de-DE" altLang="de-DE" b="0" dirty="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56B0950F-BC95-4EF6-BE32-BC416CF882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40304314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10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855778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11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586090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12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18B264A7-AF50-25EF-96D3-5EF1F1F748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54142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13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98345005-2327-43A2-A7D3-D2A86C49DB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6622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14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2019172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15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279639BC-6DA1-4D18-A736-C4274662DA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94370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16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6380C141-4F40-D76A-C556-34837D05D8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60120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17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5008076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18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3195412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BF0FDEE1-5A4D-495A-9E00-709442856F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083E32-22C9-42B2-B5F3-10E4914F2C29}" type="slidenum">
              <a:rPr lang="de-DE" altLang="de-DE" b="0"/>
              <a:pPr algn="r" eaLnBrk="1" hangingPunct="1">
                <a:spcBef>
                  <a:spcPct val="0"/>
                </a:spcBef>
              </a:pPr>
              <a:t>19</a:t>
            </a:fld>
            <a:endParaRPr lang="de-DE" altLang="de-DE" b="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D6AD776-B9A4-4761-A95F-9099650A4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BF0FDEE1-5A4D-495A-9E00-709442856F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083E32-22C9-42B2-B5F3-10E4914F2C29}" type="slidenum">
              <a:rPr lang="de-DE" altLang="de-DE" b="0"/>
              <a:pPr algn="r" eaLnBrk="1" hangingPunct="1">
                <a:spcBef>
                  <a:spcPct val="0"/>
                </a:spcBef>
              </a:pPr>
              <a:t>2</a:t>
            </a:fld>
            <a:endParaRPr lang="de-DE" altLang="de-DE" b="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D6AD776-B9A4-4761-A95F-9099650A4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09E6C016-C9A9-D46E-A644-EE20F4FEB2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DAEF0A01-66B7-4583-8452-04ED4844FE7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EFDCC7D-2B29-4F8D-8005-0C7AC09872C6}" type="slidenum">
              <a:rPr lang="de-DE" altLang="de-DE" b="0"/>
              <a:pPr algn="r" eaLnBrk="1" hangingPunct="1">
                <a:spcBef>
                  <a:spcPct val="0"/>
                </a:spcBef>
              </a:pPr>
              <a:t>20</a:t>
            </a:fld>
            <a:endParaRPr lang="de-DE" altLang="de-DE" b="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1625A260-594D-4586-99B6-1EFD484E20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4084685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3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143793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4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449E97EB-B148-6C57-0B3A-34371CE811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778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5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041017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6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798427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7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4121851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8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4091558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9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760186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BfdW_Marke_RGB_für bildschirm">
            <a:extLst>
              <a:ext uri="{FF2B5EF4-FFF2-40B4-BE49-F238E27FC236}">
                <a16:creationId xmlns:a16="http://schemas.microsoft.com/office/drawing/2014/main" id="{03D52FF8-0B14-422B-9130-3977A5A111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68219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0AD8CF5B-ABAE-43A0-9F62-3D1DC2C552DE}"/>
              </a:ext>
            </a:extLst>
          </p:cNvPr>
          <p:cNvSpPr/>
          <p:nvPr/>
        </p:nvSpPr>
        <p:spPr>
          <a:xfrm>
            <a:off x="7019925" y="0"/>
            <a:ext cx="2124075" cy="836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800"/>
          </a:p>
        </p:txBody>
      </p:sp>
      <p:sp>
        <p:nvSpPr>
          <p:cNvPr id="1027" name="Rectangle 20">
            <a:extLst>
              <a:ext uri="{FF2B5EF4-FFF2-40B4-BE49-F238E27FC236}">
                <a16:creationId xmlns:a16="http://schemas.microsoft.com/office/drawing/2014/main" id="{E3BD60A5-657C-4F43-A0DF-F84EEBB7A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38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8" name="Rectangle 22">
            <a:extLst>
              <a:ext uri="{FF2B5EF4-FFF2-40B4-BE49-F238E27FC236}">
                <a16:creationId xmlns:a16="http://schemas.microsoft.com/office/drawing/2014/main" id="{153917A1-E5CB-49F7-9A48-56E91D59F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57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9" name="Rectangle 24">
            <a:extLst>
              <a:ext uri="{FF2B5EF4-FFF2-40B4-BE49-F238E27FC236}">
                <a16:creationId xmlns:a16="http://schemas.microsoft.com/office/drawing/2014/main" id="{44EE0C67-DDC1-4A38-A28C-7A9BFA933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62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0" name="Rectangle 26">
            <a:extLst>
              <a:ext uri="{FF2B5EF4-FFF2-40B4-BE49-F238E27FC236}">
                <a16:creationId xmlns:a16="http://schemas.microsoft.com/office/drawing/2014/main" id="{20528F0D-9C3B-4A00-8640-B93F8CD8A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76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1" name="Rectangle 28">
            <a:extLst>
              <a:ext uri="{FF2B5EF4-FFF2-40B4-BE49-F238E27FC236}">
                <a16:creationId xmlns:a16="http://schemas.microsoft.com/office/drawing/2014/main" id="{10683064-09D9-4AD9-BA28-7ED4C33BC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90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2" name="Rectangle 35">
            <a:extLst>
              <a:ext uri="{FF2B5EF4-FFF2-40B4-BE49-F238E27FC236}">
                <a16:creationId xmlns:a16="http://schemas.microsoft.com/office/drawing/2014/main" id="{E5E2C703-4092-43F8-ABA0-4407163EF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275" y="2919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3" name="Rechteck 13">
            <a:extLst>
              <a:ext uri="{FF2B5EF4-FFF2-40B4-BE49-F238E27FC236}">
                <a16:creationId xmlns:a16="http://schemas.microsoft.com/office/drawing/2014/main" id="{59517E04-3398-457D-974B-A73C7BAFF8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0825" y="6429375"/>
            <a:ext cx="2286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de-DE" altLang="de-DE" sz="4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de-DE" altLang="de-DE" sz="800" dirty="0">
                <a:solidFill>
                  <a:srgbClr val="000000"/>
                </a:solidFill>
              </a:rPr>
              <a:t>Seite </a:t>
            </a:r>
            <a:fld id="{8C88BE97-91FA-4FE4-A726-834C6A20CD32}" type="slidenum">
              <a:rPr lang="de-DE" altLang="de-DE" sz="800" smtClean="0">
                <a:solidFill>
                  <a:srgbClr val="000000"/>
                </a:solidFill>
              </a:rPr>
              <a:pPr eaLnBrk="1" hangingPunct="1">
                <a:defRPr/>
              </a:pPr>
              <a:t>‹Nr.›</a:t>
            </a:fld>
            <a:r>
              <a:rPr lang="de-DE" altLang="de-DE" sz="800" dirty="0">
                <a:solidFill>
                  <a:srgbClr val="000000"/>
                </a:solidFill>
              </a:rPr>
              <a:t>/20</a:t>
            </a:r>
          </a:p>
        </p:txBody>
      </p:sp>
      <p:sp>
        <p:nvSpPr>
          <p:cNvPr id="1034" name="Picture 11" descr="BfdW_Marke_RGB_für bildschirm">
            <a:extLst>
              <a:ext uri="{FF2B5EF4-FFF2-40B4-BE49-F238E27FC236}">
                <a16:creationId xmlns:a16="http://schemas.microsoft.com/office/drawing/2014/main" id="{5A615001-3DE5-4661-A3B7-21C021F9722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4E48B96-37F5-C060-4407-B0219D91B4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744" y="260350"/>
            <a:ext cx="8640431" cy="5545138"/>
          </a:xfrm>
          <a:prstGeom prst="rect">
            <a:avLst/>
          </a:prstGeom>
        </p:spPr>
      </p:pic>
      <p:sp>
        <p:nvSpPr>
          <p:cNvPr id="5122" name="Picture 12" descr="titel_17575_fs_126">
            <a:extLst>
              <a:ext uri="{FF2B5EF4-FFF2-40B4-BE49-F238E27FC236}">
                <a16:creationId xmlns:a16="http://schemas.microsoft.com/office/drawing/2014/main" id="{F3A43F2C-7CDA-4D9A-8812-F855D2511B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 dirty="0"/>
          </a:p>
        </p:txBody>
      </p:sp>
      <p:sp>
        <p:nvSpPr>
          <p:cNvPr id="5125" name="Rectangle 4">
            <a:extLst>
              <a:ext uri="{FF2B5EF4-FFF2-40B4-BE49-F238E27FC236}">
                <a16:creationId xmlns:a16="http://schemas.microsoft.com/office/drawing/2014/main" id="{6714DDA5-8E36-434D-8D16-1BA27184D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4048" y="4473116"/>
            <a:ext cx="6300700" cy="90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altLang="de-DE" sz="2500" dirty="0">
                <a:solidFill>
                  <a:schemeClr val="bg1"/>
                </a:solidFill>
              </a:rPr>
              <a:t>Fußball als Schule </a:t>
            </a:r>
          </a:p>
          <a:p>
            <a:pPr eaLnBrk="1" hangingPunct="1">
              <a:lnSpc>
                <a:spcPct val="110000"/>
              </a:lnSpc>
            </a:pPr>
            <a:r>
              <a:rPr lang="de-DE" altLang="de-DE" sz="2500" dirty="0">
                <a:solidFill>
                  <a:schemeClr val="bg1"/>
                </a:solidFill>
              </a:rPr>
              <a:t>für das Leben</a:t>
            </a:r>
          </a:p>
        </p:txBody>
      </p:sp>
      <p:sp>
        <p:nvSpPr>
          <p:cNvPr id="5126" name="Rectangle 36">
            <a:extLst>
              <a:ext uri="{FF2B5EF4-FFF2-40B4-BE49-F238E27FC236}">
                <a16:creationId xmlns:a16="http://schemas.microsoft.com/office/drawing/2014/main" id="{E1650829-22B8-4CCC-B7F6-F123C90BA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564" y="468996"/>
            <a:ext cx="48428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3600" dirty="0">
                <a:solidFill>
                  <a:schemeClr val="bg1"/>
                </a:solidFill>
                <a:cs typeface="Tahoma" panose="020B0604030504040204" pitchFamily="34" charset="0"/>
              </a:rPr>
              <a:t>Brasilien</a:t>
            </a:r>
          </a:p>
        </p:txBody>
      </p:sp>
    </p:spTree>
    <p:extLst>
      <p:ext uri="{BB962C8B-B14F-4D97-AF65-F5344CB8AC3E}">
        <p14:creationId xmlns:p14="http://schemas.microsoft.com/office/powerpoint/2010/main" val="3739432936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23749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spc="-2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Insgesamt betreuen die Mitarbeitenden der Organisation rund 1.300 Heranwachsende. Gespielt wird nach den Regeln des südamerikanischen Straßenfußballs. </a:t>
            </a:r>
            <a:endParaRPr lang="de-DE" b="0" spc="-2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1DB5919-F06B-08D9-0EC4-ADE20FD6B8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494" y="3103390"/>
            <a:ext cx="4252069" cy="270209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2052FD4-CEEF-CACA-842C-784BE1C193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3096053"/>
            <a:ext cx="4249736" cy="270943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73D28B0-CCAF-CEC8-9D21-EF0B1911CFE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617"/>
          <a:stretch/>
        </p:blipFill>
        <p:spPr>
          <a:xfrm>
            <a:off x="4643439" y="109630"/>
            <a:ext cx="4249736" cy="285105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1351D1F-A7D0-0ADC-6964-415AA465EC0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67353" y="260350"/>
            <a:ext cx="4233210" cy="270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61972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4895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„Uns geht es darum, junge Menschen zu stärken, damit sie selbstbewusst ihre Chancen erkennen“, erläutert Jane Meire da Silva. Die 38-Jährige betreut die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Piratinhas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D5AA808-9229-9320-4B77-B7BD67FEDA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49"/>
            <a:ext cx="4249738" cy="55451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B7BDDA0-4694-6BA8-1158-42E064D9CF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641402" y="260349"/>
            <a:ext cx="4249739" cy="554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478398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45352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Vor den Spielen legen die Kinder Fairness-Regeln fest. Am Ende werten sie das Spiel aus und räumen Streitigkeiten aus. Für Fairness und Respekt gibt es Zusatzpunkte.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37025D9-8C7D-5508-F08C-63F30F161A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4" y="260350"/>
            <a:ext cx="8642349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3626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532" y="5798005"/>
            <a:ext cx="6891756" cy="581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Bei Duda kommt das gut an: „Es macht großen Spaß und ich habe auch schon viel gelernt. Beim Straßenfußball helfen wir einander und nehmen Rücksicht.“ 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68AC869-FD17-61B7-CB1D-66F50CDD59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4" y="260350"/>
            <a:ext cx="6445251" cy="55451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3A56F5C-50D1-D214-B1C6-A36CFAC87A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0538" y="260350"/>
            <a:ext cx="2052638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767561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7055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„Duda hat eine tolle Entwicklung genommen, sie sagt den Jungs inzwischen </a:t>
            </a:r>
          </a:p>
          <a:p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selbstbewusst ihre Meinung“, berichtet ihre Betreuerin Jane Meire da Silva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732D0BE-16B1-A5E2-45B2-1EDE9D18E5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40190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24439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381514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Auf die Integration von Mädchen wird bei den „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Piratinhas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 großer Wert gelegt. Dass sie gemeinsam mit den Jungen spielen, wäre vor Kurzem noch undenkbar gewesen.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BDA4D1D-3F62-B6F9-28FA-46C9828FF9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782" y="267682"/>
            <a:ext cx="8645393" cy="553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05764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56153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Nur 30 von 300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Piratinhas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sind Mädchen. „Wenn Mädchen zu uns kommen, brauchen sie deshalb mehr Aufmerksamkeit und Fürsorge. Die geben wir ihnen“, erklärt Jane. 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AB888D1-399A-BBDA-8C68-C019D4F556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20" y="266290"/>
            <a:ext cx="4249738" cy="270033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BEB1D28-B8CA-9739-C555-5EF4C8CBFC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20" y="3105150"/>
            <a:ext cx="4248790" cy="269500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2680B53-EC92-9B23-F252-02E2933D70F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7" y="260350"/>
            <a:ext cx="4249737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575958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45352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Die Betreuerin</a:t>
            </a:r>
            <a:r>
              <a:rPr lang="de-DE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stammt selbst aus einem Armenviertel, wurde schon mit 18 Jahren Mutter und musste ihr Leben früh als Alleinerziehende in die Hand nehmen. 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0C3BA69-83A9-5FF5-F678-8F27BE486F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9264" y="267682"/>
            <a:ext cx="4251299" cy="553780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82FB98D-32F6-03C7-555E-7F071D3336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7681"/>
            <a:ext cx="4249736" cy="553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94804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7055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Duda ist mächtig stolz darauf, schon etliche Medaillen gewonnen zu haben und träumt vom Profifußball.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Aber auch wenn das nicht klappen sollte: Sie wird ihren Weg machen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2A8D56D-F225-9AFA-FFE1-C0D7E41DB1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42350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030224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3009C012-8511-4C6A-8D58-8F7A300D0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solidFill>
            <a:srgbClr val="EA690B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de-DE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083" name="Rechteck 16">
            <a:extLst>
              <a:ext uri="{FF2B5EF4-FFF2-40B4-BE49-F238E27FC236}">
                <a16:creationId xmlns:a16="http://schemas.microsoft.com/office/drawing/2014/main" id="{4922C7DE-E225-473A-BD55-BA612DD84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76250"/>
            <a:ext cx="8424862" cy="515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Sie sahen eine Präsentation zum Projekt</a:t>
            </a:r>
            <a:r>
              <a:rPr lang="de-DE" altLang="de-DE" b="0" dirty="0">
                <a:cs typeface="Arial" panose="020B0604020202020204" pitchFamily="34" charset="0"/>
              </a:rPr>
              <a:t> der Partnerorganisation </a:t>
            </a:r>
          </a:p>
          <a:p>
            <a:r>
              <a:rPr lang="de-DE" b="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Açao</a:t>
            </a:r>
            <a:r>
              <a:rPr lang="de-DE" b="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b="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Educativa</a:t>
            </a:r>
            <a:r>
              <a:rPr lang="de-DE" b="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(AE) aus Brasilien</a:t>
            </a:r>
            <a:r>
              <a:rPr lang="de-DE" b="0" dirty="0"/>
              <a:t>.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ahoma" panose="020B0604030504040204" pitchFamily="34" charset="0"/>
              </a:rPr>
              <a:t>Fußball als Schule für das Leben</a:t>
            </a:r>
            <a:endParaRPr lang="de-DE" altLang="de-DE" dirty="0">
              <a:solidFill>
                <a:schemeClr val="bg1"/>
              </a:solidFill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b="0" dirty="0">
                <a:cs typeface="Arial" panose="020B0604020202020204" pitchFamily="34" charset="0"/>
              </a:rPr>
              <a:t>www.brot-fuer-die-welt.de/projekte/brasilien-strassenfussball</a:t>
            </a: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Herausgeber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Brot für die Welt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Evangelisches Werk für Diakonie und Entwicklung e.V.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Caroline-Michaelis-Str. 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10115 Berlin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Telefon 030 65211 4711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kontakt@brot-fuer-die-welt.de </a:t>
            </a:r>
          </a:p>
          <a:p>
            <a:pPr eaLnBrk="1" hangingPunct="1">
              <a:lnSpc>
                <a:spcPts val="2000"/>
              </a:lnSpc>
            </a:pP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endParaRPr lang="de-DE" altLang="de-DE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Redaktion </a:t>
            </a:r>
            <a:r>
              <a:rPr lang="de-DE" b="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Thorsten Lichtblau, Thomas Knödl</a:t>
            </a:r>
            <a:endParaRPr lang="de-DE" b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Text </a:t>
            </a:r>
            <a:r>
              <a:rPr lang="de-DE" altLang="de-DE" b="0" dirty="0">
                <a:ea typeface="GalaxieCopernicus-Book" panose="02000000000000000000" pitchFamily="50" charset="0"/>
                <a:cs typeface="Times New Roman" panose="02020603050405020304" pitchFamily="18" charset="0"/>
              </a:rPr>
              <a:t>M</a:t>
            </a:r>
            <a:r>
              <a:rPr lang="de-DE" b="0" dirty="0">
                <a:effectLst/>
                <a:latin typeface="Georgia" panose="02040502050405020303" pitchFamily="18" charset="0"/>
                <a:ea typeface="GalaxieCopernicus-Book" panose="02000000000000000000" pitchFamily="50" charset="0"/>
                <a:cs typeface="GalaxieCopernicus-Book" panose="02000000000000000000" pitchFamily="50" charset="0"/>
              </a:rPr>
              <a:t>ichael Klein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Fotos </a:t>
            </a:r>
            <a:r>
              <a:rPr lang="de-DE" b="0" dirty="0"/>
              <a:t>Florian Kopp, Thomas Lohnes (Folie 4 oben), FIAN (Folie 4 unten)</a:t>
            </a:r>
            <a:endParaRPr lang="de-DE" b="0" i="0" u="none" strike="noStrike" baseline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Gestaltung </a:t>
            </a:r>
            <a:r>
              <a:rPr lang="de-DE" altLang="de-DE" b="0" dirty="0"/>
              <a:t>Thomas Knödl 					     </a:t>
            </a:r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Berlin, Mai 2024</a:t>
            </a: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58D29788-2BA4-464C-9FA1-60788570A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263" y="2543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11FCE041-0AFB-6E6D-55F9-450D989BB5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3" y="260350"/>
            <a:ext cx="3636965" cy="5530635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88ECD0FB-6CFC-4E7B-AF7C-BD5349186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9608" y="260350"/>
            <a:ext cx="4933567" cy="3237063"/>
          </a:xfrm>
          <a:prstGeom prst="rect">
            <a:avLst/>
          </a:prstGeom>
          <a:solidFill>
            <a:srgbClr val="EB690F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de-DE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083" name="Rechteck 16">
            <a:extLst>
              <a:ext uri="{FF2B5EF4-FFF2-40B4-BE49-F238E27FC236}">
                <a16:creationId xmlns:a16="http://schemas.microsoft.com/office/drawing/2014/main" id="{4922C7DE-E225-473A-BD55-BA612DD84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9814" y="373846"/>
            <a:ext cx="2448256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2000" dirty="0"/>
              <a:t>Brasilien</a:t>
            </a:r>
            <a:endParaRPr lang="de-DE" altLang="de-DE" sz="2000" dirty="0">
              <a:cs typeface="Arial" panose="020B0604020202020204" pitchFamily="34" charset="0"/>
            </a:endParaRPr>
          </a:p>
        </p:txBody>
      </p:sp>
      <p:sp>
        <p:nvSpPr>
          <p:cNvPr id="9" name="Rechteck 16">
            <a:extLst>
              <a:ext uri="{FF2B5EF4-FFF2-40B4-BE49-F238E27FC236}">
                <a16:creationId xmlns:a16="http://schemas.microsoft.com/office/drawing/2014/main" id="{B5444D80-D2AA-427F-B883-A2115484A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1940" y="545655"/>
            <a:ext cx="4933567" cy="296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defTabSz="1885950" eaLnBrk="1" hangingPunct="1">
              <a:lnSpc>
                <a:spcPct val="101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/>
              <a:t>	Brasilien 	Deutschland</a:t>
            </a:r>
          </a:p>
          <a:p>
            <a:pPr defTabSz="1885950" eaLnBrk="1" hangingPunct="1">
              <a:lnSpc>
                <a:spcPct val="101000"/>
              </a:lnSpc>
              <a:tabLst>
                <a:tab pos="3408363" algn="r"/>
                <a:tab pos="4572000" algn="r"/>
                <a:tab pos="4667250" algn="l"/>
              </a:tabLst>
            </a:pPr>
            <a:endParaRPr lang="de-DE" altLang="de-DE" sz="1200" b="0" dirty="0">
              <a:cs typeface="Arial" panose="020B0604020202020204" pitchFamily="34" charset="0"/>
            </a:endParaRP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Fläche</a:t>
            </a:r>
            <a:r>
              <a:rPr lang="de-DE" altLang="de-DE" sz="1200" b="0" dirty="0">
                <a:cs typeface="Arial" panose="020B0604020202020204" pitchFamily="34" charset="0"/>
              </a:rPr>
              <a:t> in km² 	 8.515.770 	357.022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Bevölkerung</a:t>
            </a:r>
            <a:r>
              <a:rPr lang="de-DE" altLang="de-DE" sz="1200" b="0" dirty="0">
                <a:cs typeface="Arial" panose="020B0604020202020204" pitchFamily="34" charset="0"/>
              </a:rPr>
              <a:t> in Millionen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218,7	84,2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Bevölkerungsdichte </a:t>
            </a:r>
            <a:r>
              <a:rPr lang="de-DE" altLang="de-DE" sz="1200" b="0" dirty="0">
                <a:cs typeface="Arial" panose="020B0604020202020204" pitchFamily="34" charset="0"/>
              </a:rPr>
              <a:t>in </a:t>
            </a:r>
            <a:r>
              <a:rPr lang="de-DE" altLang="de-DE" sz="1200" b="0" dirty="0" err="1">
                <a:cs typeface="Arial" panose="020B0604020202020204" pitchFamily="34" charset="0"/>
              </a:rPr>
              <a:t>Einw</a:t>
            </a:r>
            <a:r>
              <a:rPr lang="de-DE" altLang="de-DE" sz="1200" b="0" dirty="0">
                <a:cs typeface="Arial" panose="020B0604020202020204" pitchFamily="34" charset="0"/>
              </a:rPr>
              <a:t>./km²	25,7	235,8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Mittleres Alter </a:t>
            </a:r>
            <a:r>
              <a:rPr lang="de-DE" altLang="de-DE" sz="1200" b="0" dirty="0">
                <a:cs typeface="Arial" panose="020B0604020202020204" pitchFamily="34" charset="0"/>
              </a:rPr>
              <a:t>in Jahren	34,7	46,7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Anteil ländlicher Bevölkerung</a:t>
            </a:r>
            <a:r>
              <a:rPr lang="de-DE" altLang="de-DE" sz="1200" b="0" dirty="0">
                <a:cs typeface="Arial" panose="020B0604020202020204" pitchFamily="34" charset="0"/>
              </a:rPr>
              <a:t> in %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12,2	22,2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Säuglingssterblichkeit</a:t>
            </a:r>
            <a:r>
              <a:rPr lang="de-DE" altLang="de-DE" sz="1200" b="0" dirty="0">
                <a:cs typeface="Arial" panose="020B0604020202020204" pitchFamily="34" charset="0"/>
              </a:rPr>
              <a:t> in %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1,3	0,3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Kinder pro Frau </a:t>
            </a:r>
            <a:r>
              <a:rPr lang="de-DE" altLang="de-DE" sz="1200" b="0" dirty="0">
                <a:cs typeface="Arial" panose="020B0604020202020204" pitchFamily="34" charset="0"/>
              </a:rPr>
              <a:t>im Durchschnitt 	1,8	1,6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Ärztedichte </a:t>
            </a:r>
            <a:r>
              <a:rPr lang="de-DE" altLang="de-DE" sz="1200" b="0" dirty="0">
                <a:cs typeface="Arial" panose="020B0604020202020204" pitchFamily="34" charset="0"/>
              </a:rPr>
              <a:t>in </a:t>
            </a:r>
            <a:r>
              <a:rPr lang="de-DE" altLang="de-DE" sz="1200" b="0" dirty="0" err="1">
                <a:cs typeface="Arial" panose="020B0604020202020204" pitchFamily="34" charset="0"/>
              </a:rPr>
              <a:t>Ärzt:innen</a:t>
            </a:r>
            <a:r>
              <a:rPr lang="de-DE" altLang="de-DE" sz="1200" b="0" dirty="0">
                <a:cs typeface="Arial" panose="020B0604020202020204" pitchFamily="34" charset="0"/>
              </a:rPr>
              <a:t>/10.000 </a:t>
            </a:r>
            <a:r>
              <a:rPr lang="de-DE" altLang="de-DE" sz="1200" b="0" dirty="0" err="1">
                <a:cs typeface="Arial" panose="020B0604020202020204" pitchFamily="34" charset="0"/>
              </a:rPr>
              <a:t>Einw</a:t>
            </a:r>
            <a:r>
              <a:rPr lang="de-DE" altLang="de-DE" sz="1200" b="0" dirty="0">
                <a:cs typeface="Arial" panose="020B0604020202020204" pitchFamily="34" charset="0"/>
              </a:rPr>
              <a:t>.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23	44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Analphabetenrate</a:t>
            </a:r>
            <a:r>
              <a:rPr lang="de-DE" altLang="de-DE" sz="1200" b="0" dirty="0">
                <a:cs typeface="Arial" panose="020B0604020202020204" pitchFamily="34" charset="0"/>
              </a:rPr>
              <a:t> in %	5,3	k. A.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Jugendarbeitslosigkeit </a:t>
            </a:r>
            <a:r>
              <a:rPr lang="de-DE" altLang="de-DE" sz="1200" b="0" dirty="0">
                <a:cs typeface="Arial" panose="020B0604020202020204" pitchFamily="34" charset="0"/>
              </a:rPr>
              <a:t>in %	31,9	7,0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Bruttosozialprodukt </a:t>
            </a:r>
            <a:r>
              <a:rPr lang="de-DE" altLang="de-DE" sz="1200" b="0" dirty="0">
                <a:cs typeface="Arial" panose="020B0604020202020204" pitchFamily="34" charset="0"/>
              </a:rPr>
              <a:t>in $/Kopf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15.100	53.200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endParaRPr lang="de-DE" altLang="de-DE" sz="800" dirty="0">
              <a:cs typeface="Arial" panose="020B0604020202020204" pitchFamily="34" charset="0"/>
            </a:endParaRP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800" dirty="0">
                <a:cs typeface="Arial" panose="020B0604020202020204" pitchFamily="34" charset="0"/>
              </a:rPr>
              <a:t>Quelle: </a:t>
            </a:r>
            <a:r>
              <a:rPr lang="de-DE" altLang="de-DE" sz="800" b="0" dirty="0">
                <a:cs typeface="Arial" panose="020B0604020202020204" pitchFamily="34" charset="0"/>
              </a:rPr>
              <a:t>CIA World </a:t>
            </a:r>
            <a:r>
              <a:rPr lang="de-DE" altLang="de-DE" sz="800" b="0" dirty="0" err="1">
                <a:cs typeface="Arial" panose="020B0604020202020204" pitchFamily="34" charset="0"/>
              </a:rPr>
              <a:t>Factbook</a:t>
            </a:r>
            <a:r>
              <a:rPr lang="de-DE" altLang="de-DE" sz="800" b="0" dirty="0">
                <a:cs typeface="Arial" panose="020B0604020202020204" pitchFamily="34" charset="0"/>
              </a:rPr>
              <a:t> (2024)</a:t>
            </a: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7337B2FF-459A-403B-BD37-9BC275FBD0D8}"/>
              </a:ext>
            </a:extLst>
          </p:cNvPr>
          <p:cNvCxnSpPr>
            <a:cxnSpLocks/>
          </p:cNvCxnSpPr>
          <p:nvPr/>
        </p:nvCxnSpPr>
        <p:spPr>
          <a:xfrm>
            <a:off x="4031940" y="797683"/>
            <a:ext cx="47532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id="{0378F74E-7803-6FFF-E17B-D5981847A7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9608" y="3572436"/>
            <a:ext cx="4933568" cy="2233051"/>
          </a:xfrm>
          <a:prstGeom prst="rect">
            <a:avLst/>
          </a:prstGeom>
        </p:spPr>
      </p:pic>
      <p:sp>
        <p:nvSpPr>
          <p:cNvPr id="12" name="Rechteck 16">
            <a:extLst>
              <a:ext uri="{FF2B5EF4-FFF2-40B4-BE49-F238E27FC236}">
                <a16:creationId xmlns:a16="http://schemas.microsoft.com/office/drawing/2014/main" id="{87F08789-E967-4E4E-CC97-E67163E87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2770" y="4928531"/>
            <a:ext cx="2407242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2000" dirty="0"/>
              <a:t>BRASILIEN</a:t>
            </a:r>
            <a:endParaRPr lang="de-DE" altLang="de-DE" sz="2000" dirty="0">
              <a:cs typeface="Arial" panose="020B0604020202020204" pitchFamily="34" charset="0"/>
            </a:endParaRPr>
          </a:p>
        </p:txBody>
      </p:sp>
      <p:sp>
        <p:nvSpPr>
          <p:cNvPr id="23" name="Rechteck 16">
            <a:extLst>
              <a:ext uri="{FF2B5EF4-FFF2-40B4-BE49-F238E27FC236}">
                <a16:creationId xmlns:a16="http://schemas.microsoft.com/office/drawing/2014/main" id="{F4FB7E33-CFA2-3CBE-FF7B-6C9D5E2C9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503" y="1898117"/>
            <a:ext cx="2407242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2000" dirty="0"/>
              <a:t>BRASILIEN</a:t>
            </a:r>
            <a:endParaRPr lang="de-DE" altLang="de-DE" sz="2000" dirty="0">
              <a:cs typeface="Arial" panose="020B0604020202020204" pitchFamily="34" charset="0"/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AEAABC9E-BF9B-4B9B-9F87-721A33E72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9365" y="807095"/>
            <a:ext cx="17466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1200" b="0" dirty="0"/>
              <a:t>FRANZÖSISCH-GUYANA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0DEE9051-8F13-D69B-CC00-C489211E44F5}"/>
              </a:ext>
            </a:extLst>
          </p:cNvPr>
          <p:cNvCxnSpPr>
            <a:cxnSpLocks/>
          </p:cNvCxnSpPr>
          <p:nvPr/>
        </p:nvCxnSpPr>
        <p:spPr>
          <a:xfrm>
            <a:off x="2393392" y="1024206"/>
            <a:ext cx="252189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hteck 27">
            <a:extLst>
              <a:ext uri="{FF2B5EF4-FFF2-40B4-BE49-F238E27FC236}">
                <a16:creationId xmlns:a16="http://schemas.microsoft.com/office/drawing/2014/main" id="{019040F6-43B4-AB41-15C9-1464C2018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3341" y="588754"/>
            <a:ext cx="174661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1200" b="0" dirty="0"/>
              <a:t>SURINAME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A1638793-B170-FDF7-DF64-45661F9540E5}"/>
              </a:ext>
            </a:extLst>
          </p:cNvPr>
          <p:cNvCxnSpPr>
            <a:cxnSpLocks/>
          </p:cNvCxnSpPr>
          <p:nvPr/>
        </p:nvCxnSpPr>
        <p:spPr>
          <a:xfrm flipV="1">
            <a:off x="2204569" y="743017"/>
            <a:ext cx="234158" cy="165703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6087" name="Gruppieren 46086">
            <a:extLst>
              <a:ext uri="{FF2B5EF4-FFF2-40B4-BE49-F238E27FC236}">
                <a16:creationId xmlns:a16="http://schemas.microsoft.com/office/drawing/2014/main" id="{459D9C6C-E64D-68AC-96D4-EE2CADDC95A9}"/>
              </a:ext>
            </a:extLst>
          </p:cNvPr>
          <p:cNvGrpSpPr/>
          <p:nvPr/>
        </p:nvGrpSpPr>
        <p:grpSpPr>
          <a:xfrm>
            <a:off x="2641722" y="2767585"/>
            <a:ext cx="90873" cy="90873"/>
            <a:chOff x="7058657" y="1304764"/>
            <a:chExt cx="90873" cy="90873"/>
          </a:xfrm>
        </p:grpSpPr>
        <p:sp>
          <p:nvSpPr>
            <p:cNvPr id="46088" name="Ellipse 46087">
              <a:extLst>
                <a:ext uri="{FF2B5EF4-FFF2-40B4-BE49-F238E27FC236}">
                  <a16:creationId xmlns:a16="http://schemas.microsoft.com/office/drawing/2014/main" id="{86D17CB0-6024-D5C7-0322-EB0735F93BBF}"/>
                </a:ext>
              </a:extLst>
            </p:cNvPr>
            <p:cNvSpPr/>
            <p:nvPr/>
          </p:nvSpPr>
          <p:spPr>
            <a:xfrm>
              <a:off x="7078886" y="1324932"/>
              <a:ext cx="51840" cy="518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089" name="Ellipse 46088">
              <a:extLst>
                <a:ext uri="{FF2B5EF4-FFF2-40B4-BE49-F238E27FC236}">
                  <a16:creationId xmlns:a16="http://schemas.microsoft.com/office/drawing/2014/main" id="{A41702AC-46DE-926D-28A9-735F4734E7E7}"/>
                </a:ext>
              </a:extLst>
            </p:cNvPr>
            <p:cNvSpPr/>
            <p:nvPr/>
          </p:nvSpPr>
          <p:spPr>
            <a:xfrm>
              <a:off x="7058657" y="1304764"/>
              <a:ext cx="90873" cy="9087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6091" name="Rechteck 46090">
            <a:extLst>
              <a:ext uri="{FF2B5EF4-FFF2-40B4-BE49-F238E27FC236}">
                <a16:creationId xmlns:a16="http://schemas.microsoft.com/office/drawing/2014/main" id="{5F1D274F-A85C-F691-6631-2C9ADAA6D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5129" y="2636912"/>
            <a:ext cx="976771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sz="1200" dirty="0"/>
              <a:t>Brasilia</a:t>
            </a:r>
            <a:endParaRPr lang="de-DE" altLang="de-DE" sz="1200" dirty="0">
              <a:cs typeface="Arial" panose="020B060402020202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9CDD697-C8CD-C258-66CB-76E1C8EE6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2532" y="314124"/>
            <a:ext cx="955312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GUYANA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8B214ED-26DC-F848-404B-95B597699F38}"/>
              </a:ext>
            </a:extLst>
          </p:cNvPr>
          <p:cNvCxnSpPr>
            <a:cxnSpLocks/>
          </p:cNvCxnSpPr>
          <p:nvPr/>
        </p:nvCxnSpPr>
        <p:spPr>
          <a:xfrm flipV="1">
            <a:off x="1951037" y="505465"/>
            <a:ext cx="315457" cy="223235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hteck 9">
            <a:extLst>
              <a:ext uri="{FF2B5EF4-FFF2-40B4-BE49-F238E27FC236}">
                <a16:creationId xmlns:a16="http://schemas.microsoft.com/office/drawing/2014/main" id="{FAF64AB9-A09D-5524-1EBB-2569BEE33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966" y="343833"/>
            <a:ext cx="1250447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VENEZUELA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01918671-CFA2-E5F1-47C8-16996130D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444" y="825868"/>
            <a:ext cx="1250447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KOLUMBIEN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310EC0C2-0322-587D-7ED6-D89725D96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049" y="2288965"/>
            <a:ext cx="1250447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PERU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747260ED-E7EE-E794-F749-3157E6869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3321" y="2672916"/>
            <a:ext cx="1250447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BOLIVIEN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9742556C-227A-0753-F814-590FD74F7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6652" y="3177069"/>
            <a:ext cx="1250447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PARAGUAY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E01CAE83-EF37-5559-3539-DB2C5D442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0709" y="4404800"/>
            <a:ext cx="1321091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ARGENTINIEN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189363C5-3999-6AAD-8520-45C8315A9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7744" y="4112452"/>
            <a:ext cx="1250447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URUGUAY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A32EE294-C1E1-D478-C839-1F7444C1818E}"/>
              </a:ext>
            </a:extLst>
          </p:cNvPr>
          <p:cNvSpPr/>
          <p:nvPr/>
        </p:nvSpPr>
        <p:spPr>
          <a:xfrm>
            <a:off x="2959562" y="3348183"/>
            <a:ext cx="51840" cy="518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32EDF1C8-1A18-A158-B952-CCF8DF9AC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1151" y="3180533"/>
            <a:ext cx="1439330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sz="12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São Paulo</a:t>
            </a:r>
            <a:endParaRPr lang="de-DE" altLang="de-DE" sz="12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BCA8EBA-EFF1-2847-55B9-750D36B591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42350" cy="5545138"/>
          </a:xfrm>
          <a:prstGeom prst="rect">
            <a:avLst/>
          </a:prstGeom>
        </p:spPr>
      </p:pic>
      <p:sp>
        <p:nvSpPr>
          <p:cNvPr id="47107" name="Rechteck 5">
            <a:extLst>
              <a:ext uri="{FF2B5EF4-FFF2-40B4-BE49-F238E27FC236}">
                <a16:creationId xmlns:a16="http://schemas.microsoft.com/office/drawing/2014/main" id="{23DF8E4A-19C3-41EF-AA33-E4ABD84CD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775" y="4689140"/>
            <a:ext cx="5940425" cy="86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2500" b="0" dirty="0">
                <a:solidFill>
                  <a:schemeClr val="bg1"/>
                </a:solidFill>
              </a:rPr>
              <a:t>Bank für Kirche und Diakonie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de-DE" altLang="de-DE" sz="2500" b="0" dirty="0">
                <a:solidFill>
                  <a:schemeClr val="bg1"/>
                </a:solidFill>
              </a:rPr>
              <a:t>IBAN: DE10 1006 1006 0500 5005 00</a:t>
            </a:r>
          </a:p>
        </p:txBody>
      </p:sp>
      <p:sp>
        <p:nvSpPr>
          <p:cNvPr id="47108" name="Rectangle 8">
            <a:extLst>
              <a:ext uri="{FF2B5EF4-FFF2-40B4-BE49-F238E27FC236}">
                <a16:creationId xmlns:a16="http://schemas.microsoft.com/office/drawing/2014/main" id="{C268FC0F-2711-4F56-B37A-062F90AE0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445" y="476672"/>
            <a:ext cx="4213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4000" dirty="0">
                <a:solidFill>
                  <a:schemeClr val="bg1"/>
                </a:solidFill>
              </a:rPr>
              <a:t>Spendenkonto</a:t>
            </a:r>
          </a:p>
        </p:txBody>
      </p:sp>
    </p:spTree>
    <p:extLst>
      <p:ext uri="{BB962C8B-B14F-4D97-AF65-F5344CB8AC3E}">
        <p14:creationId xmlns:p14="http://schemas.microsoft.com/office/powerpoint/2010/main" val="2599277186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59753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Brasilien ist die neuntgrößte Volkswirtschaft der Welt. Das Land ist reich an Boden-schätzen und gehört zu den größten Kaffee-, Zucker-, Fleisch- und Sojaproduzenten.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52F5848-A05E-2F04-E265-EDCD3654BE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983" y="260350"/>
            <a:ext cx="8640191" cy="270033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6503AC5-B559-11FC-6F4A-34EA84326C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3105150"/>
            <a:ext cx="8642350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41708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56153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Trotzdem ist die Armut im Land groß: Mehr als die Hälfte der Bevölkerung hat nicht genug zu essen. Besonders benachteiligt sind Menschen indigener Herkunft.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6A12888-48A0-D38B-108B-A6BF1CC99D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202" y="3105150"/>
            <a:ext cx="4249737" cy="270033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3C05A7B-01D2-BD8C-997F-521540351B2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60201" y="262987"/>
            <a:ext cx="8632973" cy="270033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852ECBE-1F34-F949-6038-AD92CCC8DA5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3105150"/>
            <a:ext cx="4246492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987567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52553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In Brasiliens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größter Stadt São Paulo treffen Reichtum und Armut aufeinander. </a:t>
            </a:r>
          </a:p>
          <a:p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Im 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Zentrum dominieren moderne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Hochhäuser, an den Rändern die „Favelas“.</a:t>
            </a:r>
            <a:endParaRPr lang="de-DE" b="0" spc="-2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6F89AD9-1E8B-40D8-BA18-6F4A1690EA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9" y="3105149"/>
            <a:ext cx="4249736" cy="270033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4E0A699-2110-AC52-81A0-C13433EE2A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9" y="260350"/>
            <a:ext cx="4249735" cy="270033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1A0D918-C26A-BEF7-35F9-D16E7540748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6" y="265725"/>
            <a:ext cx="4249737" cy="553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50627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59753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diesen Armenvierteln leben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rund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zwei Millionen Menschen. Die hier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aufwachsen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 Kinder und Jugendlichen haben kaum eine Chance, Armut und Gewalt zu entkommen.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CA85F67-B74E-A500-1417-8A671A46D7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3105150"/>
            <a:ext cx="6445250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477C3FD-FD07-7BE9-7B6C-43A7A26BFF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983" y="260350"/>
            <a:ext cx="6441092" cy="270033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26661BC-C17B-16C3-F15D-DDA79A922B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0538" y="260350"/>
            <a:ext cx="2052637" cy="554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28416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56153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Die Organisation </a:t>
            </a:r>
            <a:r>
              <a:rPr lang="de-DE" b="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Açao</a:t>
            </a:r>
            <a:r>
              <a:rPr lang="de-DE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Educativa</a:t>
            </a:r>
            <a:r>
              <a:rPr lang="de-DE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(AE) nimmt sich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ihr</a:t>
            </a:r>
            <a:r>
              <a:rPr lang="de-DE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er an. Sie nutzt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unter anderem</a:t>
            </a:r>
          </a:p>
          <a:p>
            <a:r>
              <a:rPr lang="de-DE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den Straßenfußball, um ihnen 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Fairness und Respekt </a:t>
            </a:r>
            <a:r>
              <a:rPr lang="de-DE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zu vermitteln und sie zu stärken.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C6C1DD6-F01E-6A0F-5F25-C09E924B72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3105150"/>
            <a:ext cx="4249738" cy="270033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A62D148-95CA-C14E-72A9-93E8E1B940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9" y="3105150"/>
            <a:ext cx="4249736" cy="270033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18F9A5E-0FED-FEDF-AE4E-48C6CB085A8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852" y="260349"/>
            <a:ext cx="4249738" cy="270033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4172520-465A-6D6E-AA85-0E3D38A6011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349"/>
            <a:ext cx="4249737" cy="270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42525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2930DB1-825A-4476-87AA-03B5B1BBA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27350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Santo André, einem Vorort von São Paulo, nehmen regelmäßig rund 60 Kinder und Jugendliche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Training der „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Piratinhas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 (kleine Piraten)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teil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D95C8DD-20D4-70EC-31A2-BB1C559D85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42351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034616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52553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spc="-2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Mittendrin: Maria Eduarda de Almeida Barbosa (12), genannt Duda, und ihre Freundin Rebeca (14). Viele Kinder hier spielen barfuß. Fußballschuhe können sie sich nicht leisten.</a:t>
            </a:r>
            <a:endParaRPr lang="de-DE" b="0" kern="0" spc="-2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BFF68E2-9903-C76F-F90B-9C9E643E57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9" y="260350"/>
            <a:ext cx="4249736" cy="554513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09F73BB-446B-BA02-E139-065441F798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6" y="267682"/>
            <a:ext cx="4249737" cy="553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736248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1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693</Words>
  <Application>Microsoft Office PowerPoint</Application>
  <PresentationFormat>Bildschirmpräsentation (4:3)</PresentationFormat>
  <Paragraphs>95</Paragraphs>
  <Slides>20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7" baseType="lpstr">
      <vt:lpstr>Arial</vt:lpstr>
      <vt:lpstr>Calibri</vt:lpstr>
      <vt:lpstr>GalaxieCopernicus-Book</vt:lpstr>
      <vt:lpstr>Georgia</vt:lpstr>
      <vt:lpstr>Tahoma</vt:lpstr>
      <vt:lpstr>Times New Roman</vt:lpstr>
      <vt:lpstr>1_Standarddesign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PPP - Rechtsbeistand für die "Unberührbaren"</dc:title>
  <dc:creator>BfdW</dc:creator>
  <cp:lastModifiedBy>thorsten.lichtblau</cp:lastModifiedBy>
  <cp:revision>1430</cp:revision>
  <dcterms:created xsi:type="dcterms:W3CDTF">2005-03-02T11:53:12Z</dcterms:created>
  <dcterms:modified xsi:type="dcterms:W3CDTF">2024-06-14T08:56:13Z</dcterms:modified>
</cp:coreProperties>
</file>