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6" r:id="rId1"/>
  </p:sldMasterIdLst>
  <p:notesMasterIdLst>
    <p:notesMasterId r:id="rId22"/>
  </p:notesMasterIdLst>
  <p:handoutMasterIdLst>
    <p:handoutMasterId r:id="rId23"/>
  </p:handoutMasterIdLst>
  <p:sldIdLst>
    <p:sldId id="456" r:id="rId2"/>
    <p:sldId id="413" r:id="rId3"/>
    <p:sldId id="429" r:id="rId4"/>
    <p:sldId id="460" r:id="rId5"/>
    <p:sldId id="433" r:id="rId6"/>
    <p:sldId id="442" r:id="rId7"/>
    <p:sldId id="435" r:id="rId8"/>
    <p:sldId id="436" r:id="rId9"/>
    <p:sldId id="438" r:id="rId10"/>
    <p:sldId id="454" r:id="rId11"/>
    <p:sldId id="439" r:id="rId12"/>
    <p:sldId id="440" r:id="rId13"/>
    <p:sldId id="443" r:id="rId14"/>
    <p:sldId id="445" r:id="rId15"/>
    <p:sldId id="444" r:id="rId16"/>
    <p:sldId id="447" r:id="rId17"/>
    <p:sldId id="446" r:id="rId18"/>
    <p:sldId id="448" r:id="rId19"/>
    <p:sldId id="375" r:id="rId20"/>
    <p:sldId id="459" r:id="rId21"/>
  </p:sldIdLst>
  <p:sldSz cx="9144000" cy="6858000" type="screen4x3"/>
  <p:notesSz cx="6743700" cy="98933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5pPr>
    <a:lvl6pPr marL="2286000" algn="l" defTabSz="914400" rtl="0" eaLnBrk="1" latinLnBrk="0" hangingPunct="1"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6pPr>
    <a:lvl7pPr marL="2743200" algn="l" defTabSz="914400" rtl="0" eaLnBrk="1" latinLnBrk="0" hangingPunct="1"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7pPr>
    <a:lvl8pPr marL="3200400" algn="l" defTabSz="914400" rtl="0" eaLnBrk="1" latinLnBrk="0" hangingPunct="1"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8pPr>
    <a:lvl9pPr marL="3657600" algn="l" defTabSz="914400" rtl="0" eaLnBrk="1" latinLnBrk="0" hangingPunct="1">
      <a:defRPr sz="15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" userDrawn="1">
          <p15:clr>
            <a:srgbClr val="A4A3A4"/>
          </p15:clr>
        </p15:guide>
        <p15:guide id="2" orient="horz" pos="4110" userDrawn="1">
          <p15:clr>
            <a:srgbClr val="A4A3A4"/>
          </p15:clr>
        </p15:guide>
        <p15:guide id="3" orient="horz" pos="1956" userDrawn="1">
          <p15:clr>
            <a:srgbClr val="A4A3A4"/>
          </p15:clr>
        </p15:guide>
        <p15:guide id="4" orient="horz" pos="3793" userDrawn="1">
          <p15:clr>
            <a:srgbClr val="A4A3A4"/>
          </p15:clr>
        </p15:guide>
        <p15:guide id="5" orient="horz" pos="1865" userDrawn="1">
          <p15:clr>
            <a:srgbClr val="A4A3A4"/>
          </p15:clr>
        </p15:guide>
        <p15:guide id="6" orient="horz" pos="3657" userDrawn="1">
          <p15:clr>
            <a:srgbClr val="A4A3A4"/>
          </p15:clr>
        </p15:guide>
        <p15:guide id="7" orient="horz" pos="2228" userDrawn="1">
          <p15:clr>
            <a:srgbClr val="A4A3A4"/>
          </p15:clr>
        </p15:guide>
        <p15:guide id="8" pos="158">
          <p15:clr>
            <a:srgbClr val="A4A3A4"/>
          </p15:clr>
        </p15:guide>
        <p15:guide id="9" pos="2835" userDrawn="1">
          <p15:clr>
            <a:srgbClr val="A4A3A4"/>
          </p15:clr>
        </p15:guide>
        <p15:guide id="10" pos="5602" userDrawn="1">
          <p15:clr>
            <a:srgbClr val="A4A3A4"/>
          </p15:clr>
        </p15:guide>
        <p15:guide id="11" pos="2925" userDrawn="1">
          <p15:clr>
            <a:srgbClr val="A4A3A4"/>
          </p15:clr>
        </p15:guide>
        <p15:guide id="12" pos="1542" userDrawn="1">
          <p15:clr>
            <a:srgbClr val="A4A3A4"/>
          </p15:clr>
        </p15:guide>
        <p15:guide id="13" pos="1451" userDrawn="1">
          <p15:clr>
            <a:srgbClr val="A4A3A4"/>
          </p15:clr>
        </p15:guide>
        <p15:guide id="14" pos="4218" userDrawn="1">
          <p15:clr>
            <a:srgbClr val="A4A3A4"/>
          </p15:clr>
        </p15:guide>
        <p15:guide id="15" pos="4309" userDrawn="1">
          <p15:clr>
            <a:srgbClr val="A4A3A4"/>
          </p15:clr>
        </p15:guide>
        <p15:guide id="16" orient="horz" pos="2205" userDrawn="1">
          <p15:clr>
            <a:srgbClr val="A4A3A4"/>
          </p15:clr>
        </p15:guide>
        <p15:guide id="18" pos="2494" userDrawn="1">
          <p15:clr>
            <a:srgbClr val="A4A3A4"/>
          </p15:clr>
        </p15:guide>
        <p15:guide id="19" pos="244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6">
          <p15:clr>
            <a:srgbClr val="A4A3A4"/>
          </p15:clr>
        </p15:guide>
        <p15:guide id="2" pos="212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horsten.lichtblau" initials="tli" lastIdx="18" clrIdx="0"/>
  <p:cmAuthor id="1" name="Thomas" initials="T" lastIdx="1" clrIdx="1">
    <p:extLst>
      <p:ext uri="{19B8F6BF-5375-455C-9EA6-DF929625EA0E}">
        <p15:presenceInfo xmlns:p15="http://schemas.microsoft.com/office/powerpoint/2012/main" userId="Thoma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A690F"/>
    <a:srgbClr val="EB690F"/>
    <a:srgbClr val="EA690B"/>
    <a:srgbClr val="FAB482"/>
    <a:srgbClr val="FBB482"/>
    <a:srgbClr val="FFA365"/>
    <a:srgbClr val="E65D00"/>
    <a:srgbClr val="FF6600"/>
    <a:srgbClr val="539D49"/>
    <a:srgbClr val="7055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73" autoAdjust="0"/>
    <p:restoredTop sz="93554" autoAdjust="0"/>
  </p:normalViewPr>
  <p:slideViewPr>
    <p:cSldViewPr showGuides="1">
      <p:cViewPr varScale="1">
        <p:scale>
          <a:sx n="50" d="100"/>
          <a:sy n="50" d="100"/>
        </p:scale>
        <p:origin x="1656" y="44"/>
      </p:cViewPr>
      <p:guideLst>
        <p:guide orient="horz" pos="164"/>
        <p:guide orient="horz" pos="4110"/>
        <p:guide orient="horz" pos="1956"/>
        <p:guide orient="horz" pos="3793"/>
        <p:guide orient="horz" pos="1865"/>
        <p:guide orient="horz" pos="3657"/>
        <p:guide orient="horz" pos="2228"/>
        <p:guide pos="158"/>
        <p:guide pos="2835"/>
        <p:guide pos="5602"/>
        <p:guide pos="2925"/>
        <p:guide pos="1542"/>
        <p:guide pos="1451"/>
        <p:guide pos="4218"/>
        <p:guide pos="4309"/>
        <p:guide orient="horz" pos="2205"/>
        <p:guide pos="2494"/>
        <p:guide pos="2449"/>
      </p:guideLst>
    </p:cSldViewPr>
  </p:slideViewPr>
  <p:outlineViewPr>
    <p:cViewPr>
      <p:scale>
        <a:sx n="75" d="100"/>
        <a:sy n="75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24"/>
    </p:cViewPr>
  </p:sorterViewPr>
  <p:notesViewPr>
    <p:cSldViewPr showGuides="1">
      <p:cViewPr>
        <p:scale>
          <a:sx n="100" d="100"/>
          <a:sy n="100" d="100"/>
        </p:scale>
        <p:origin x="-816" y="2658"/>
      </p:cViewPr>
      <p:guideLst>
        <p:guide orient="horz" pos="3116"/>
        <p:guide pos="2124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0.xml"/><Relationship Id="rId13" Type="http://schemas.openxmlformats.org/officeDocument/2006/relationships/slide" Target="slides/slide15.xml"/><Relationship Id="rId3" Type="http://schemas.openxmlformats.org/officeDocument/2006/relationships/slide" Target="slides/slide5.xml"/><Relationship Id="rId7" Type="http://schemas.openxmlformats.org/officeDocument/2006/relationships/slide" Target="slides/slide9.xml"/><Relationship Id="rId12" Type="http://schemas.openxmlformats.org/officeDocument/2006/relationships/slide" Target="slides/slide14.xml"/><Relationship Id="rId2" Type="http://schemas.openxmlformats.org/officeDocument/2006/relationships/slide" Target="slides/slide4.xml"/><Relationship Id="rId16" Type="http://schemas.openxmlformats.org/officeDocument/2006/relationships/slide" Target="slides/slide18.xml"/><Relationship Id="rId1" Type="http://schemas.openxmlformats.org/officeDocument/2006/relationships/slide" Target="slides/slide3.xml"/><Relationship Id="rId6" Type="http://schemas.openxmlformats.org/officeDocument/2006/relationships/slide" Target="slides/slide8.xml"/><Relationship Id="rId11" Type="http://schemas.openxmlformats.org/officeDocument/2006/relationships/slide" Target="slides/slide13.xml"/><Relationship Id="rId5" Type="http://schemas.openxmlformats.org/officeDocument/2006/relationships/slide" Target="slides/slide7.xml"/><Relationship Id="rId15" Type="http://schemas.openxmlformats.org/officeDocument/2006/relationships/slide" Target="slides/slide17.xml"/><Relationship Id="rId10" Type="http://schemas.openxmlformats.org/officeDocument/2006/relationships/slide" Target="slides/slide12.xml"/><Relationship Id="rId4" Type="http://schemas.openxmlformats.org/officeDocument/2006/relationships/slide" Target="slides/slide6.xml"/><Relationship Id="rId9" Type="http://schemas.openxmlformats.org/officeDocument/2006/relationships/slide" Target="slides/slide11.xml"/><Relationship Id="rId14" Type="http://schemas.openxmlformats.org/officeDocument/2006/relationships/slide" Target="slides/slide1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:a16="http://schemas.microsoft.com/office/drawing/2014/main" id="{4CC3D845-EF86-4C9A-BD85-32CB766E4C4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id="{FDA7750E-38CF-4077-84BD-22925A30A30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1113" y="0"/>
            <a:ext cx="2922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5236" name="Rectangle 4">
            <a:extLst>
              <a:ext uri="{FF2B5EF4-FFF2-40B4-BE49-F238E27FC236}">
                <a16:creationId xmlns:a16="http://schemas.microsoft.com/office/drawing/2014/main" id="{0BE0912C-60B1-4308-9B00-720758848B3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9800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5237" name="Rectangle 5">
            <a:extLst>
              <a:ext uri="{FF2B5EF4-FFF2-40B4-BE49-F238E27FC236}">
                <a16:creationId xmlns:a16="http://schemas.microsoft.com/office/drawing/2014/main" id="{0802C87B-326C-4C7A-B0D1-D52A514D4B49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DFA6D9E-D31A-4851-8D01-DF10BBD9BAAE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566579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03E5F736-49B1-4418-A4FA-A46286EEDBE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02B74E07-249F-4446-81ED-EE7DDA0FA95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21113" y="0"/>
            <a:ext cx="2922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E38B0320-37B9-46ED-9F39-757236D5C3D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8525" y="741363"/>
            <a:ext cx="4946650" cy="37099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>
            <a:extLst>
              <a:ext uri="{FF2B5EF4-FFF2-40B4-BE49-F238E27FC236}">
                <a16:creationId xmlns:a16="http://schemas.microsoft.com/office/drawing/2014/main" id="{C6265994-1232-4392-8F8F-FD75460C856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8525" y="4699000"/>
            <a:ext cx="4946650" cy="445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37894" name="Rectangle 6">
            <a:extLst>
              <a:ext uri="{FF2B5EF4-FFF2-40B4-BE49-F238E27FC236}">
                <a16:creationId xmlns:a16="http://schemas.microsoft.com/office/drawing/2014/main" id="{8B9B6185-461A-4A5C-A34E-1F64286F456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9800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7895" name="Rectangle 7">
            <a:extLst>
              <a:ext uri="{FF2B5EF4-FFF2-40B4-BE49-F238E27FC236}">
                <a16:creationId xmlns:a16="http://schemas.microsoft.com/office/drawing/2014/main" id="{7907591E-E0CC-4BE3-9BDA-F2261D3304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C2638A6-1EDF-4CCF-B4E6-95CC5BB0436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803691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C6935749-A5EA-44F2-9CB8-423EBFE322B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0322B0E-7B42-433D-95F1-0937F90D9369}" type="slidenum">
              <a:rPr lang="de-DE" altLang="de-DE" b="0"/>
              <a:pPr algn="r" eaLnBrk="1" hangingPunct="1">
                <a:spcBef>
                  <a:spcPct val="0"/>
                </a:spcBef>
              </a:pPr>
              <a:t>1</a:t>
            </a:fld>
            <a:endParaRPr lang="de-DE" altLang="de-DE" b="0" dirty="0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56B0950F-BC95-4EF6-BE32-BC416CF882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33008514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10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28557783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11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25860906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12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Notizenplatzhalter 1">
            <a:extLst>
              <a:ext uri="{FF2B5EF4-FFF2-40B4-BE49-F238E27FC236}">
                <a16:creationId xmlns:a16="http://schemas.microsoft.com/office/drawing/2014/main" id="{18B264A7-AF50-25EF-96D3-5EF1F1F748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354142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13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Notizenplatzhalter 1">
            <a:extLst>
              <a:ext uri="{FF2B5EF4-FFF2-40B4-BE49-F238E27FC236}">
                <a16:creationId xmlns:a16="http://schemas.microsoft.com/office/drawing/2014/main" id="{98345005-2327-43A2-A7D3-D2A86C49DB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566225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14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Notizenplatzhalter 1">
            <a:extLst>
              <a:ext uri="{FF2B5EF4-FFF2-40B4-BE49-F238E27FC236}">
                <a16:creationId xmlns:a16="http://schemas.microsoft.com/office/drawing/2014/main" id="{279639BC-6DA1-4D18-A736-C4274662DA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894370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15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35008076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16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1304900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17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Notizenplatzhalter 1">
            <a:extLst>
              <a:ext uri="{FF2B5EF4-FFF2-40B4-BE49-F238E27FC236}">
                <a16:creationId xmlns:a16="http://schemas.microsoft.com/office/drawing/2014/main" id="{6380C141-4F40-D76A-C556-34837D05D8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660120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18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32019172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BF0FDEE1-5A4D-495A-9E00-709442856F1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5083E32-22C9-42B2-B5F3-10E4914F2C29}" type="slidenum">
              <a:rPr lang="de-DE" altLang="de-DE" b="0"/>
              <a:pPr algn="r" eaLnBrk="1" hangingPunct="1">
                <a:spcBef>
                  <a:spcPct val="0"/>
                </a:spcBef>
              </a:pPr>
              <a:t>19</a:t>
            </a:fld>
            <a:endParaRPr lang="de-DE" altLang="de-DE" b="0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AD6AD776-B9A4-4761-A95F-9099650A49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BF0FDEE1-5A4D-495A-9E00-709442856F1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5083E32-22C9-42B2-B5F3-10E4914F2C29}" type="slidenum">
              <a:rPr lang="de-DE" altLang="de-DE" b="0"/>
              <a:pPr algn="r" eaLnBrk="1" hangingPunct="1">
                <a:spcBef>
                  <a:spcPct val="0"/>
                </a:spcBef>
              </a:pPr>
              <a:t>2</a:t>
            </a:fld>
            <a:endParaRPr lang="de-DE" altLang="de-DE" b="0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AD6AD776-B9A4-4761-A95F-9099650A49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DAEF0A01-66B7-4583-8452-04ED4844FE7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21113" y="9398000"/>
            <a:ext cx="29225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EFDCC7D-2B29-4F8D-8005-0C7AC09872C6}" type="slidenum">
              <a:rPr lang="de-DE" altLang="de-DE" b="0"/>
              <a:pPr algn="r" eaLnBrk="1" hangingPunct="1">
                <a:spcBef>
                  <a:spcPct val="0"/>
                </a:spcBef>
              </a:pPr>
              <a:t>20</a:t>
            </a:fld>
            <a:endParaRPr lang="de-DE" altLang="de-DE" b="0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1625A260-594D-4586-99B6-1EFD484E20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40846859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3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1143793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4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797781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5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30410171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6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7984270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7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41218516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8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40915581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DFCBC79-1B6E-4123-9D70-D5C21791A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6E4DC2-1CA3-4F83-A174-4BC2CBACF136}" type="slidenum">
              <a:rPr lang="de-DE" altLang="de-DE" smtClean="0"/>
              <a:pPr>
                <a:spcBef>
                  <a:spcPct val="0"/>
                </a:spcBef>
              </a:pPr>
              <a:t>9</a:t>
            </a:fld>
            <a:endParaRPr lang="de-DE" altLang="de-DE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85E89A8-33AD-40D7-9142-4EEBADDD5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760186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BfdW_Marke_RGB_für bildschirm">
            <a:extLst>
              <a:ext uri="{FF2B5EF4-FFF2-40B4-BE49-F238E27FC236}">
                <a16:creationId xmlns:a16="http://schemas.microsoft.com/office/drawing/2014/main" id="{03D52FF8-0B14-422B-9130-3977A5A1116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6008688"/>
            <a:ext cx="115252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3682197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>
            <a:extLst>
              <a:ext uri="{FF2B5EF4-FFF2-40B4-BE49-F238E27FC236}">
                <a16:creationId xmlns:a16="http://schemas.microsoft.com/office/drawing/2014/main" id="{0AD8CF5B-ABAE-43A0-9F62-3D1DC2C552DE}"/>
              </a:ext>
            </a:extLst>
          </p:cNvPr>
          <p:cNvSpPr/>
          <p:nvPr/>
        </p:nvSpPr>
        <p:spPr>
          <a:xfrm>
            <a:off x="7019925" y="0"/>
            <a:ext cx="2124075" cy="836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 sz="1800"/>
          </a:p>
        </p:txBody>
      </p:sp>
      <p:sp>
        <p:nvSpPr>
          <p:cNvPr id="1027" name="Rectangle 20">
            <a:extLst>
              <a:ext uri="{FF2B5EF4-FFF2-40B4-BE49-F238E27FC236}">
                <a16:creationId xmlns:a16="http://schemas.microsoft.com/office/drawing/2014/main" id="{E3BD60A5-657C-4F43-A0DF-F84EEBB7AE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38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28" name="Rectangle 22">
            <a:extLst>
              <a:ext uri="{FF2B5EF4-FFF2-40B4-BE49-F238E27FC236}">
                <a16:creationId xmlns:a16="http://schemas.microsoft.com/office/drawing/2014/main" id="{153917A1-E5CB-49F7-9A48-56E91D59FD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575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29" name="Rectangle 24">
            <a:extLst>
              <a:ext uri="{FF2B5EF4-FFF2-40B4-BE49-F238E27FC236}">
                <a16:creationId xmlns:a16="http://schemas.microsoft.com/office/drawing/2014/main" id="{44EE0C67-DDC1-4A38-A28C-7A9BFA933A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622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30" name="Rectangle 26">
            <a:extLst>
              <a:ext uri="{FF2B5EF4-FFF2-40B4-BE49-F238E27FC236}">
                <a16:creationId xmlns:a16="http://schemas.microsoft.com/office/drawing/2014/main" id="{20528F0D-9C3B-4A00-8640-B93F8CD8A0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76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31" name="Rectangle 28">
            <a:extLst>
              <a:ext uri="{FF2B5EF4-FFF2-40B4-BE49-F238E27FC236}">
                <a16:creationId xmlns:a16="http://schemas.microsoft.com/office/drawing/2014/main" id="{10683064-09D9-4AD9-BA28-7ED4C33BC2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29908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32" name="Rectangle 35">
            <a:extLst>
              <a:ext uri="{FF2B5EF4-FFF2-40B4-BE49-F238E27FC236}">
                <a16:creationId xmlns:a16="http://schemas.microsoft.com/office/drawing/2014/main" id="{E5E2C703-4092-43F8-ABA0-4407163EF7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2275" y="29194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800"/>
          </a:p>
        </p:txBody>
      </p:sp>
      <p:sp>
        <p:nvSpPr>
          <p:cNvPr id="1033" name="Rechteck 13">
            <a:extLst>
              <a:ext uri="{FF2B5EF4-FFF2-40B4-BE49-F238E27FC236}">
                <a16:creationId xmlns:a16="http://schemas.microsoft.com/office/drawing/2014/main" id="{59517E04-3398-457D-974B-A73C7BAFF8A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50825" y="6429375"/>
            <a:ext cx="22860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defRPr/>
            </a:pPr>
            <a:endParaRPr lang="de-DE" altLang="de-DE" sz="40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de-DE" altLang="de-DE" sz="800" dirty="0">
                <a:solidFill>
                  <a:srgbClr val="000000"/>
                </a:solidFill>
              </a:rPr>
              <a:t>Seite </a:t>
            </a:r>
            <a:fld id="{8C88BE97-91FA-4FE4-A726-834C6A20CD32}" type="slidenum">
              <a:rPr lang="de-DE" altLang="de-DE" sz="800" smtClean="0">
                <a:solidFill>
                  <a:srgbClr val="000000"/>
                </a:solidFill>
              </a:rPr>
              <a:pPr eaLnBrk="1" hangingPunct="1">
                <a:defRPr/>
              </a:pPr>
              <a:t>‹Nr.›</a:t>
            </a:fld>
            <a:r>
              <a:rPr lang="de-DE" altLang="de-DE" sz="800" dirty="0">
                <a:solidFill>
                  <a:srgbClr val="000000"/>
                </a:solidFill>
              </a:rPr>
              <a:t>/20</a:t>
            </a:r>
          </a:p>
        </p:txBody>
      </p:sp>
      <p:sp>
        <p:nvSpPr>
          <p:cNvPr id="1034" name="Picture 11" descr="BfdW_Marke_RGB_für bildschirm">
            <a:extLst>
              <a:ext uri="{FF2B5EF4-FFF2-40B4-BE49-F238E27FC236}">
                <a16:creationId xmlns:a16="http://schemas.microsoft.com/office/drawing/2014/main" id="{5A615001-3DE5-4661-A3B7-21C021F97226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7740650" y="6008688"/>
            <a:ext cx="115252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defRPr/>
            </a:pPr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ransition spd="med"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tif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246BE528-F62D-22EE-CC0F-CD2B2162E5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0350"/>
            <a:ext cx="8642350" cy="5545137"/>
          </a:xfrm>
          <a:prstGeom prst="rect">
            <a:avLst/>
          </a:prstGeom>
        </p:spPr>
      </p:pic>
      <p:sp>
        <p:nvSpPr>
          <p:cNvPr id="5122" name="Picture 12" descr="titel_17575_fs_126">
            <a:extLst>
              <a:ext uri="{FF2B5EF4-FFF2-40B4-BE49-F238E27FC236}">
                <a16:creationId xmlns:a16="http://schemas.microsoft.com/office/drawing/2014/main" id="{F3A43F2C-7CDA-4D9A-8812-F855D2511B4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50825" y="260350"/>
            <a:ext cx="8642350" cy="554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endParaRPr lang="de-DE" altLang="de-DE" dirty="0"/>
          </a:p>
        </p:txBody>
      </p:sp>
      <p:sp>
        <p:nvSpPr>
          <p:cNvPr id="5125" name="Rectangle 4">
            <a:extLst>
              <a:ext uri="{FF2B5EF4-FFF2-40B4-BE49-F238E27FC236}">
                <a16:creationId xmlns:a16="http://schemas.microsoft.com/office/drawing/2014/main" id="{6714DDA5-8E36-434D-8D16-1BA27184D0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592" y="2851761"/>
            <a:ext cx="4680520" cy="907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de-DE" altLang="de-DE" sz="2500" dirty="0">
                <a:solidFill>
                  <a:schemeClr val="bg1"/>
                </a:solidFill>
              </a:rPr>
              <a:t>Lithiumabbau bedroht Mensch und Natur</a:t>
            </a:r>
          </a:p>
        </p:txBody>
      </p:sp>
      <p:sp>
        <p:nvSpPr>
          <p:cNvPr id="5126" name="Rectangle 36">
            <a:extLst>
              <a:ext uri="{FF2B5EF4-FFF2-40B4-BE49-F238E27FC236}">
                <a16:creationId xmlns:a16="http://schemas.microsoft.com/office/drawing/2014/main" id="{E1650829-22B8-4CCC-B7F6-F123C90BA6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556" y="2205734"/>
            <a:ext cx="484282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de-DE" altLang="de-DE" sz="3600" dirty="0">
                <a:solidFill>
                  <a:schemeClr val="bg1"/>
                </a:solidFill>
                <a:cs typeface="Tahoma" panose="020B0604030504040204" pitchFamily="34" charset="0"/>
              </a:rPr>
              <a:t>Bolivien</a:t>
            </a:r>
          </a:p>
        </p:txBody>
      </p:sp>
    </p:spTree>
    <p:extLst>
      <p:ext uri="{BB962C8B-B14F-4D97-AF65-F5344CB8AC3E}">
        <p14:creationId xmlns:p14="http://schemas.microsoft.com/office/powerpoint/2010/main" val="378943929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6" y="5805488"/>
            <a:ext cx="723749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Das kleine Dorf </a:t>
            </a:r>
            <a:r>
              <a:rPr lang="de-DE" b="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Julaca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liegt auf einer Halbinsel im Salar de Uyuni. Der größte Salzsee der Erde liegt umrandet von Gipfeln der Anden auf über 3.500 Metern Höhe.</a:t>
            </a:r>
            <a:endParaRPr lang="de-DE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AEC5F58-1B6B-D7CB-F3D4-5013870A8FA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53783" y="260350"/>
            <a:ext cx="4239392" cy="270033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7B96904C-AAE9-93A1-0B22-9FF03570801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8" y="3105150"/>
            <a:ext cx="4249736" cy="270033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E01687E-E8B3-BAC2-9055-BA9A13218DC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1171" y="260350"/>
            <a:ext cx="4239392" cy="270033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4C085A5B-27E3-DB0A-5B28-6E1AA4EA2F1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1780" y="3105150"/>
            <a:ext cx="4238783" cy="270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06197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6" y="5805488"/>
            <a:ext cx="748952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Seltene Spezies leben in dem einzigartigen Ökosystem. Meterhohe Kakteen, Heilkräuter und Hochmoore bilden die abwechslungsreiche Flora der umgebenden Berglandschaft.</a:t>
            </a:r>
            <a:endParaRPr lang="de-DE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33AB134-1486-EADE-CED9-236C1172C63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8" y="260350"/>
            <a:ext cx="4249736" cy="270033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5CF8704E-466F-3F55-A413-4C9B82F40F5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7622" y="260350"/>
            <a:ext cx="4242942" cy="270033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5C44C5FC-C3C3-5A76-CCDE-1A48CE54118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50232" y="3105150"/>
            <a:ext cx="4242943" cy="2708046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248958B3-FFBF-7E09-7000-0845632B149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1677" y="3105150"/>
            <a:ext cx="4242943" cy="2700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4783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6" y="5805488"/>
            <a:ext cx="745352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Die Menschen hier leben seit Jahrhunderten vom </a:t>
            </a:r>
            <a:r>
              <a:rPr lang="de-DE" b="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Quinoaanbau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der </a:t>
            </a:r>
            <a:r>
              <a:rPr lang="de-DE" b="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Lamazucht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und dem Salzabbau. Inzwischen ist auch der Tourismus eine wichtige Einkommensquelle. </a:t>
            </a:r>
            <a:endParaRPr lang="de-DE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B0C0026-C5EA-74E6-2081-9E03EBDB859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2082" y="3105150"/>
            <a:ext cx="8631093" cy="270033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50D259E1-258C-DF32-2AE5-3EB1AF63BB3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0350"/>
            <a:ext cx="4246857" cy="2704192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E69FB94C-6B58-8551-7D47-2166E5B1575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6319" y="256496"/>
            <a:ext cx="4249736" cy="2704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53626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532" y="5798005"/>
            <a:ext cx="6891756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Doch dieser Lebensweise droht das Aus. Denn die Regierung hat andere Pläne. Sie will das Lithium fördern und verarbeiten, um die Armut zu bekämpfen.</a:t>
            </a:r>
            <a:endParaRPr lang="de-DE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B49E99F-D83C-315A-B071-34CAD0ED5B4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3624" y="260350"/>
            <a:ext cx="8649551" cy="5532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7675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6" y="5805488"/>
            <a:ext cx="748952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Die Pilotfabrik in </a:t>
            </a:r>
            <a:r>
              <a:rPr lang="de-DE" b="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Llipi</a:t>
            </a:r>
            <a:r>
              <a:rPr lang="de-DE" b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habe jedoch bislang keinen Nutzen </a:t>
            </a:r>
            <a:r>
              <a:rPr lang="de-DE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gebracht, beklagt </a:t>
            </a:r>
            <a:r>
              <a:rPr lang="de-DE" b="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Muraña</a:t>
            </a:r>
            <a:r>
              <a:rPr lang="de-DE" b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de-DE" dirty="0"/>
              <a:t>„</a:t>
            </a:r>
            <a:r>
              <a:rPr lang="de-DE" b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Es gibt kaum Arbeits­plätze und keine Investitionen in Bildung oder Infrastruktur.“</a:t>
            </a:r>
            <a:endParaRPr lang="de-DE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1E28DF4-5B33-158E-5ED7-AB5E071C33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56117" y="260350"/>
            <a:ext cx="4237057" cy="270033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723721AA-E6CA-A906-F372-C420E50265E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6" y="260350"/>
            <a:ext cx="4249737" cy="270033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28B7C9AF-D087-6FA1-CDFB-40F4329AE4A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6" y="3115939"/>
            <a:ext cx="4249737" cy="2688131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6B77BFD7-B8FB-3E85-97BA-7EC2EB7DD89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53276" y="3105149"/>
            <a:ext cx="4237058" cy="270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10576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6" y="5805488"/>
            <a:ext cx="734551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„Das hier ist meine Heimat“, sagt </a:t>
            </a:r>
            <a:r>
              <a:rPr lang="de-DE" b="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Muraña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„Unsere Kinder sollen hier einmal ein gutes Leben haben. Deshalb wollen wir mitentscheiden, ob und wie Lithium abgebaut wird.“</a:t>
            </a:r>
            <a:endParaRPr lang="de-DE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755006D-D7F7-E638-51DA-E0F76B4FF5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9726" y="3105150"/>
            <a:ext cx="4251359" cy="2710976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6B78FEDB-675D-8AF3-C67D-FB494F6C845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0350"/>
            <a:ext cx="4243450" cy="555577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E0B268FC-7B16-619A-E216-C8CFF83BDD9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9726" y="260350"/>
            <a:ext cx="4243449" cy="270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3948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6" y="5805488"/>
            <a:ext cx="759753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spc="-20" dirty="0">
                <a:ea typeface="Times New Roman" panose="02020603050405020304" pitchFamily="18" charset="0"/>
                <a:cs typeface="Times New Roman" panose="02020603050405020304" pitchFamily="18" charset="0"/>
              </a:rPr>
              <a:t>Doch die Regierung verweigere jegliche Information. Deshalb </a:t>
            </a:r>
            <a:r>
              <a:rPr lang="de-DE" b="0" spc="-2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fährt </a:t>
            </a:r>
            <a:r>
              <a:rPr lang="de-DE" b="0" spc="-2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Edson</a:t>
            </a:r>
            <a:r>
              <a:rPr lang="de-DE" b="0" spc="-2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b="0" spc="-2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Mura</a:t>
            </a:r>
            <a:r>
              <a:rPr lang="de-DE" b="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ña</a:t>
            </a:r>
            <a:r>
              <a:rPr lang="de-DE" b="0" spc="-2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mit CEDIB von Dorf zu Dorf, um die Menschen über Chancen und Risiken aufzuklären</a:t>
            </a:r>
            <a:r>
              <a:rPr lang="de-DE" b="0" spc="-20" dirty="0"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de-DE" b="0" spc="-2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2350002-041B-AD84-0897-AB51F10C567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6" y="260350"/>
            <a:ext cx="8642348" cy="554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9984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6" y="5805488"/>
            <a:ext cx="712948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So oft er kann, unterstützt </a:t>
            </a:r>
            <a:r>
              <a:rPr lang="de-DE" b="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Edson</a:t>
            </a:r>
            <a:r>
              <a:rPr lang="de-DE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b="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Muraña</a:t>
            </a:r>
            <a:r>
              <a:rPr lang="de-DE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 seine Mutter bei der Arbeit. Ema Flores Cabrera, 59, hütet die 78 Lamas der Familie und bestellt einen Hektar Land. 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75637AE-2421-544D-30CE-3D2CEA26E8B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1069" y="3117654"/>
            <a:ext cx="4239494" cy="2687834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0468DB09-9E66-FCD2-4391-D1EF4BBE23E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9" y="260350"/>
            <a:ext cx="4249736" cy="554513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8023ABC3-F8FB-5B75-0346-F8BF6A5A5AD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9345" y="260350"/>
            <a:ext cx="4241218" cy="270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5759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6" y="5805488"/>
            <a:ext cx="770555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„Der Lithiumboom wird vorübergehen“, meint </a:t>
            </a:r>
            <a:r>
              <a:rPr lang="de-DE" b="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Edson</a:t>
            </a:r>
            <a:r>
              <a:rPr lang="de-DE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b="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Muraña</a:t>
            </a:r>
            <a:r>
              <a:rPr lang="de-DE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. „Doch wir wollen uns danach immer noch von unserem Land ernähren können.“</a:t>
            </a:r>
            <a:endParaRPr lang="de-DE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C0B3E17-CCE5-A331-DC11-DD937D6AB20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6" y="260350"/>
            <a:ext cx="8642349" cy="554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1244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3009C012-8511-4C6A-8D58-8F7A300D07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60350"/>
            <a:ext cx="8642350" cy="5545138"/>
          </a:xfrm>
          <a:prstGeom prst="rect">
            <a:avLst/>
          </a:prstGeom>
          <a:solidFill>
            <a:srgbClr val="EA690B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de-DE" sz="1800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6083" name="Rechteck 16">
            <a:extLst>
              <a:ext uri="{FF2B5EF4-FFF2-40B4-BE49-F238E27FC236}">
                <a16:creationId xmlns:a16="http://schemas.microsoft.com/office/drawing/2014/main" id="{4922C7DE-E225-473A-BD55-BA612DD846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476250"/>
            <a:ext cx="8424862" cy="5151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Sie sahen eine Präsentation zum Projekt</a:t>
            </a:r>
            <a:r>
              <a:rPr lang="de-DE" altLang="de-DE" b="0" dirty="0">
                <a:cs typeface="Arial" panose="020B0604020202020204" pitchFamily="34" charset="0"/>
              </a:rPr>
              <a:t> der Partnerorganisation </a:t>
            </a:r>
          </a:p>
          <a:p>
            <a:r>
              <a:rPr lang="es-ES" b="0" spc="-1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Centro de Documentación e Información Bolivia (CEDIB) </a:t>
            </a:r>
            <a:r>
              <a:rPr lang="en-US" b="0" kern="100" spc="-20" dirty="0" err="1">
                <a:effectLst/>
                <a:latin typeface="Georgia" panose="02040502050405020303" pitchFamily="18" charset="0"/>
                <a:ea typeface="NSimSun" panose="02010609030101010101" pitchFamily="49" charset="-122"/>
                <a:cs typeface="Arial" panose="020B0604020202020204" pitchFamily="34" charset="0"/>
              </a:rPr>
              <a:t>aus</a:t>
            </a:r>
            <a:r>
              <a:rPr lang="en-US" b="0" kern="100" spc="-20" dirty="0">
                <a:effectLst/>
                <a:latin typeface="Georgia" panose="02040502050405020303" pitchFamily="18" charset="0"/>
                <a:ea typeface="NSimSun" panose="02010609030101010101" pitchFamily="49" charset="-122"/>
                <a:cs typeface="Arial" panose="020B0604020202020204" pitchFamily="34" charset="0"/>
              </a:rPr>
              <a:t> </a:t>
            </a:r>
            <a:r>
              <a:rPr lang="en-US" b="0" kern="100" spc="-20" dirty="0" err="1">
                <a:effectLst/>
                <a:latin typeface="Georgia" panose="02040502050405020303" pitchFamily="18" charset="0"/>
                <a:ea typeface="NSimSun" panose="02010609030101010101" pitchFamily="49" charset="-122"/>
                <a:cs typeface="Arial" panose="020B0604020202020204" pitchFamily="34" charset="0"/>
              </a:rPr>
              <a:t>Bolivien</a:t>
            </a:r>
            <a:r>
              <a:rPr lang="de-DE" b="0" dirty="0"/>
              <a:t>.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  <a:cs typeface="Tahoma" panose="020B0604030504040204" pitchFamily="34" charset="0"/>
              </a:rPr>
              <a:t>Lithiumabbau bedroht Mensch und Natur</a:t>
            </a:r>
            <a:endParaRPr lang="de-DE" altLang="de-DE" dirty="0">
              <a:solidFill>
                <a:schemeClr val="bg1"/>
              </a:solidFill>
            </a:endParaRPr>
          </a:p>
          <a:p>
            <a:pPr eaLnBrk="1" hangingPunct="1">
              <a:lnSpc>
                <a:spcPts val="2000"/>
              </a:lnSpc>
            </a:pPr>
            <a:r>
              <a:rPr lang="de-DE" altLang="de-DE" b="0" dirty="0">
                <a:cs typeface="Arial" panose="020B0604020202020204" pitchFamily="34" charset="0"/>
              </a:rPr>
              <a:t>www.brot-fuer-die-welt.de/projekte/bolivien-lithium</a:t>
            </a:r>
            <a:endParaRPr lang="de-DE" altLang="de-DE" b="0" dirty="0"/>
          </a:p>
          <a:p>
            <a:pPr eaLnBrk="1" hangingPunct="1">
              <a:lnSpc>
                <a:spcPts val="2000"/>
              </a:lnSpc>
            </a:pPr>
            <a:endParaRPr lang="de-DE" altLang="de-DE" b="0" dirty="0"/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</a:rPr>
              <a:t>Herausgeber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Brot für die Welt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Evangelisches Werk für Diakonie und Entwicklung e.V.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Caroline-Michaelis-Str. 1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10115 Berlin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Telefon 030 65211 4711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kontakt@brot-fuer-die-welt.de </a:t>
            </a:r>
          </a:p>
          <a:p>
            <a:pPr eaLnBrk="1" hangingPunct="1">
              <a:lnSpc>
                <a:spcPts val="2000"/>
              </a:lnSpc>
            </a:pPr>
            <a:endParaRPr lang="de-DE" altLang="de-DE" dirty="0">
              <a:cs typeface="Times New Roman" panose="02020603050405020304" pitchFamily="18" charset="0"/>
            </a:endParaRPr>
          </a:p>
          <a:p>
            <a:pPr eaLnBrk="1" hangingPunct="1">
              <a:lnSpc>
                <a:spcPts val="2000"/>
              </a:lnSpc>
            </a:pPr>
            <a:endParaRPr lang="de-DE" altLang="de-DE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r>
              <a:rPr lang="de-DE" altLang="de-DE" dirty="0">
                <a:solidFill>
                  <a:schemeClr val="bg1"/>
                </a:solidFill>
                <a:cs typeface="Times New Roman" panose="02020603050405020304" pitchFamily="18" charset="0"/>
              </a:rPr>
              <a:t>Redaktion </a:t>
            </a:r>
            <a:r>
              <a:rPr lang="de-DE" b="0" dirty="0"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Thorsten Lichtblau, Thomas Knödl</a:t>
            </a:r>
            <a:endParaRPr lang="de-DE" b="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  <a:cs typeface="Times New Roman" panose="02020603050405020304" pitchFamily="18" charset="0"/>
              </a:rPr>
              <a:t>Text </a:t>
            </a:r>
            <a:r>
              <a:rPr lang="de-DE" b="0" dirty="0">
                <a:effectLst/>
                <a:latin typeface="Georgia" panose="02040502050405020303" pitchFamily="18" charset="0"/>
                <a:ea typeface="GalaxieCopernicus-Book" panose="02000000000000000000" pitchFamily="50" charset="0"/>
                <a:cs typeface="GalaxieCopernicus-Book" panose="02000000000000000000" pitchFamily="50" charset="0"/>
              </a:rPr>
              <a:t>Constanze Bandowski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  <a:cs typeface="Times New Roman" panose="02020603050405020304" pitchFamily="18" charset="0"/>
              </a:rPr>
              <a:t>Fotos </a:t>
            </a:r>
            <a:r>
              <a:rPr lang="de-DE" b="0" dirty="0"/>
              <a:t>Thomas Lohnes</a:t>
            </a:r>
            <a:endParaRPr lang="de-DE" b="0" i="0" u="none" strike="noStrike" baseline="0" dirty="0"/>
          </a:p>
          <a:p>
            <a:pPr eaLnBrk="1" hangingPunct="1">
              <a:lnSpc>
                <a:spcPts val="2000"/>
              </a:lnSpc>
            </a:pPr>
            <a:r>
              <a:rPr lang="de-DE" altLang="de-DE" dirty="0">
                <a:solidFill>
                  <a:schemeClr val="bg1"/>
                </a:solidFill>
              </a:rPr>
              <a:t>Gestaltung </a:t>
            </a:r>
            <a:r>
              <a:rPr lang="de-DE" altLang="de-DE" b="0" dirty="0"/>
              <a:t>Thomas Knödl 					     </a:t>
            </a:r>
          </a:p>
          <a:p>
            <a:pPr eaLnBrk="1" hangingPunct="1">
              <a:lnSpc>
                <a:spcPts val="2000"/>
              </a:lnSpc>
            </a:pPr>
            <a:endParaRPr lang="de-DE" altLang="de-DE" b="0" dirty="0"/>
          </a:p>
          <a:p>
            <a:pPr eaLnBrk="1" hangingPunct="1">
              <a:lnSpc>
                <a:spcPts val="2000"/>
              </a:lnSpc>
            </a:pPr>
            <a:r>
              <a:rPr lang="de-DE" altLang="de-DE" b="0" dirty="0"/>
              <a:t>Berlin, Juli 2023</a:t>
            </a:r>
          </a:p>
        </p:txBody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58D29788-2BA4-464C-9FA1-60788570A2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9263" y="25431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de-DE" altLang="de-DE" sz="1800"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90" name="Grafik 46089">
            <a:extLst>
              <a:ext uri="{FF2B5EF4-FFF2-40B4-BE49-F238E27FC236}">
                <a16:creationId xmlns:a16="http://schemas.microsoft.com/office/drawing/2014/main" id="{087F89E6-24D0-349F-F1CA-C0C2C17D5D4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9608" y="3572436"/>
            <a:ext cx="4933567" cy="2239765"/>
          </a:xfrm>
          <a:prstGeom prst="rect">
            <a:avLst/>
          </a:prstGeom>
        </p:spPr>
      </p:pic>
      <p:pic>
        <p:nvPicPr>
          <p:cNvPr id="46086" name="Grafik 46085">
            <a:extLst>
              <a:ext uri="{FF2B5EF4-FFF2-40B4-BE49-F238E27FC236}">
                <a16:creationId xmlns:a16="http://schemas.microsoft.com/office/drawing/2014/main" id="{598A8970-5996-505B-D185-B19C22169A0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0552" y="260350"/>
            <a:ext cx="3626340" cy="5545138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88ECD0FB-6CFC-4E7B-AF7C-BD5349186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9608" y="260350"/>
            <a:ext cx="4933567" cy="3237063"/>
          </a:xfrm>
          <a:prstGeom prst="rect">
            <a:avLst/>
          </a:prstGeom>
          <a:solidFill>
            <a:srgbClr val="EB690F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de-DE" sz="1800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6083" name="Rechteck 16">
            <a:extLst>
              <a:ext uri="{FF2B5EF4-FFF2-40B4-BE49-F238E27FC236}">
                <a16:creationId xmlns:a16="http://schemas.microsoft.com/office/drawing/2014/main" id="{4922C7DE-E225-473A-BD55-BA612DD846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9814" y="373846"/>
            <a:ext cx="2448256" cy="34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sz="2000" dirty="0"/>
              <a:t>Bolivien</a:t>
            </a:r>
            <a:endParaRPr lang="de-DE" altLang="de-DE" sz="2000" dirty="0">
              <a:cs typeface="Arial" panose="020B0604020202020204" pitchFamily="34" charset="0"/>
            </a:endParaRPr>
          </a:p>
        </p:txBody>
      </p:sp>
      <p:sp>
        <p:nvSpPr>
          <p:cNvPr id="9" name="Rechteck 16">
            <a:extLst>
              <a:ext uri="{FF2B5EF4-FFF2-40B4-BE49-F238E27FC236}">
                <a16:creationId xmlns:a16="http://schemas.microsoft.com/office/drawing/2014/main" id="{B5444D80-D2AA-427F-B883-A2115484AD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1940" y="545655"/>
            <a:ext cx="4933567" cy="2960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defTabSz="1885950" eaLnBrk="1" hangingPunct="1">
              <a:lnSpc>
                <a:spcPct val="101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1200" dirty="0"/>
              <a:t>	Bolivien 	Deutschland</a:t>
            </a:r>
          </a:p>
          <a:p>
            <a:pPr defTabSz="1885950" eaLnBrk="1" hangingPunct="1">
              <a:lnSpc>
                <a:spcPct val="101000"/>
              </a:lnSpc>
              <a:tabLst>
                <a:tab pos="3408363" algn="r"/>
                <a:tab pos="4572000" algn="r"/>
                <a:tab pos="4667250" algn="l"/>
              </a:tabLst>
            </a:pPr>
            <a:endParaRPr lang="de-DE" altLang="de-DE" sz="1200" b="0" dirty="0">
              <a:cs typeface="Arial" panose="020B0604020202020204" pitchFamily="34" charset="0"/>
            </a:endParaRP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Fläche</a:t>
            </a:r>
            <a:r>
              <a:rPr lang="de-DE" altLang="de-DE" sz="1200" b="0" dirty="0">
                <a:cs typeface="Arial" panose="020B0604020202020204" pitchFamily="34" charset="0"/>
              </a:rPr>
              <a:t> in km² 	1.098.581	357.022</a:t>
            </a: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Bevölkerung</a:t>
            </a:r>
            <a:r>
              <a:rPr lang="de-DE" altLang="de-DE" sz="1200" b="0" dirty="0">
                <a:cs typeface="Arial" panose="020B0604020202020204" pitchFamily="34" charset="0"/>
              </a:rPr>
              <a:t> in Millionen </a:t>
            </a:r>
            <a:r>
              <a:rPr lang="de-DE" altLang="de-DE" sz="1200" dirty="0">
                <a:cs typeface="Arial" panose="020B0604020202020204" pitchFamily="34" charset="0"/>
              </a:rPr>
              <a:t>	</a:t>
            </a:r>
            <a:r>
              <a:rPr lang="de-DE" altLang="de-DE" sz="1200" b="0" dirty="0">
                <a:cs typeface="Arial" panose="020B0604020202020204" pitchFamily="34" charset="0"/>
              </a:rPr>
              <a:t>12,2	84,2</a:t>
            </a: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Bevölkerungsdichte </a:t>
            </a:r>
            <a:r>
              <a:rPr lang="de-DE" altLang="de-DE" sz="1200" b="0" dirty="0">
                <a:cs typeface="Arial" panose="020B0604020202020204" pitchFamily="34" charset="0"/>
              </a:rPr>
              <a:t>in </a:t>
            </a:r>
            <a:r>
              <a:rPr lang="de-DE" altLang="de-DE" sz="1200" b="0" dirty="0" err="1">
                <a:cs typeface="Arial" panose="020B0604020202020204" pitchFamily="34" charset="0"/>
              </a:rPr>
              <a:t>Einw</a:t>
            </a:r>
            <a:r>
              <a:rPr lang="de-DE" altLang="de-DE" sz="1200" b="0" dirty="0">
                <a:cs typeface="Arial" panose="020B0604020202020204" pitchFamily="34" charset="0"/>
              </a:rPr>
              <a:t>./km²	11,1	235,8</a:t>
            </a: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Mittleres Alter </a:t>
            </a:r>
            <a:r>
              <a:rPr lang="de-DE" altLang="de-DE" sz="1200" b="0" dirty="0">
                <a:cs typeface="Arial" panose="020B0604020202020204" pitchFamily="34" charset="0"/>
              </a:rPr>
              <a:t>in Jahren	25,3	47,8</a:t>
            </a: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Säuglingssterblichkeit</a:t>
            </a:r>
            <a:r>
              <a:rPr lang="de-DE" altLang="de-DE" sz="1200" b="0" dirty="0">
                <a:cs typeface="Arial" panose="020B0604020202020204" pitchFamily="34" charset="0"/>
              </a:rPr>
              <a:t> in % </a:t>
            </a:r>
            <a:r>
              <a:rPr lang="de-DE" altLang="de-DE" sz="1200" dirty="0">
                <a:cs typeface="Arial" panose="020B0604020202020204" pitchFamily="34" charset="0"/>
              </a:rPr>
              <a:t>	</a:t>
            </a:r>
            <a:r>
              <a:rPr lang="de-DE" altLang="de-DE" sz="1200" b="0" dirty="0">
                <a:cs typeface="Arial" panose="020B0604020202020204" pitchFamily="34" charset="0"/>
              </a:rPr>
              <a:t>2,2	0,3</a:t>
            </a: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Lebenserwartung </a:t>
            </a:r>
            <a:r>
              <a:rPr lang="de-DE" altLang="de-DE" sz="1200" b="0" dirty="0">
                <a:cs typeface="Arial" panose="020B0604020202020204" pitchFamily="34" charset="0"/>
              </a:rPr>
              <a:t>in Jahren	72,5	81,7</a:t>
            </a: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Ärztedichte </a:t>
            </a:r>
            <a:r>
              <a:rPr lang="de-DE" altLang="de-DE" sz="1200" b="0" dirty="0">
                <a:cs typeface="Arial" panose="020B0604020202020204" pitchFamily="34" charset="0"/>
              </a:rPr>
              <a:t>in </a:t>
            </a:r>
            <a:r>
              <a:rPr lang="de-DE" altLang="de-DE" sz="1200" b="0" dirty="0" err="1">
                <a:cs typeface="Arial" panose="020B0604020202020204" pitchFamily="34" charset="0"/>
              </a:rPr>
              <a:t>Ärzt:innen</a:t>
            </a:r>
            <a:r>
              <a:rPr lang="de-DE" altLang="de-DE" sz="1200" b="0" dirty="0">
                <a:cs typeface="Arial" panose="020B0604020202020204" pitchFamily="34" charset="0"/>
              </a:rPr>
              <a:t>/10.000 </a:t>
            </a:r>
            <a:r>
              <a:rPr lang="de-DE" altLang="de-DE" sz="1200" b="0" dirty="0" err="1">
                <a:cs typeface="Arial" panose="020B0604020202020204" pitchFamily="34" charset="0"/>
              </a:rPr>
              <a:t>Einw</a:t>
            </a:r>
            <a:r>
              <a:rPr lang="de-DE" altLang="de-DE" sz="1200" b="0" dirty="0">
                <a:cs typeface="Arial" panose="020B0604020202020204" pitchFamily="34" charset="0"/>
              </a:rPr>
              <a:t>. 	10	44</a:t>
            </a: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Anteil untergewichtiger Kinder </a:t>
            </a:r>
            <a:r>
              <a:rPr lang="de-DE" altLang="de-DE" sz="1200" b="0" dirty="0">
                <a:cs typeface="Arial" panose="020B0604020202020204" pitchFamily="34" charset="0"/>
              </a:rPr>
              <a:t>in % </a:t>
            </a:r>
            <a:r>
              <a:rPr lang="de-DE" altLang="de-DE" sz="1200" dirty="0">
                <a:cs typeface="Arial" panose="020B0604020202020204" pitchFamily="34" charset="0"/>
              </a:rPr>
              <a:t>	</a:t>
            </a:r>
            <a:r>
              <a:rPr lang="de-DE" altLang="de-DE" sz="1200" b="0" dirty="0">
                <a:cs typeface="Arial" panose="020B0604020202020204" pitchFamily="34" charset="0"/>
              </a:rPr>
              <a:t>3,4	0,5</a:t>
            </a: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Analphabetenrate</a:t>
            </a:r>
            <a:r>
              <a:rPr lang="de-DE" altLang="de-DE" sz="1200" b="0" dirty="0">
                <a:cs typeface="Arial" panose="020B0604020202020204" pitchFamily="34" charset="0"/>
              </a:rPr>
              <a:t> in %	7,5	k. A.</a:t>
            </a: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Jugendarbeitslosigkeit </a:t>
            </a:r>
            <a:r>
              <a:rPr lang="de-DE" altLang="de-DE" sz="1200" b="0" dirty="0">
                <a:cs typeface="Arial" panose="020B0604020202020204" pitchFamily="34" charset="0"/>
              </a:rPr>
              <a:t>in %	17,4	7,0</a:t>
            </a: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1200" dirty="0">
                <a:cs typeface="Arial" panose="020B0604020202020204" pitchFamily="34" charset="0"/>
              </a:rPr>
              <a:t>Bruttosozialprodukt </a:t>
            </a:r>
            <a:r>
              <a:rPr lang="de-DE" altLang="de-DE" sz="1200" b="0" dirty="0">
                <a:cs typeface="Arial" panose="020B0604020202020204" pitchFamily="34" charset="0"/>
              </a:rPr>
              <a:t>in $/Kopf </a:t>
            </a:r>
            <a:r>
              <a:rPr lang="de-DE" altLang="de-DE" sz="1200" dirty="0">
                <a:cs typeface="Arial" panose="020B0604020202020204" pitchFamily="34" charset="0"/>
              </a:rPr>
              <a:t>	</a:t>
            </a:r>
            <a:r>
              <a:rPr lang="de-DE" altLang="de-DE" sz="1200" b="0" dirty="0">
                <a:cs typeface="Arial" panose="020B0604020202020204" pitchFamily="34" charset="0"/>
              </a:rPr>
              <a:t>8.100	53.200</a:t>
            </a: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endParaRPr lang="de-DE" altLang="de-DE" sz="800" dirty="0">
              <a:cs typeface="Arial" panose="020B0604020202020204" pitchFamily="34" charset="0"/>
            </a:endParaRPr>
          </a:p>
          <a:p>
            <a:pPr defTabSz="1885950" eaLnBrk="1" hangingPunct="1">
              <a:lnSpc>
                <a:spcPct val="110000"/>
              </a:lnSpc>
              <a:tabLst>
                <a:tab pos="3408363" algn="r"/>
                <a:tab pos="4572000" algn="r"/>
                <a:tab pos="4667250" algn="l"/>
              </a:tabLst>
            </a:pPr>
            <a:r>
              <a:rPr lang="de-DE" altLang="de-DE" sz="800" dirty="0">
                <a:cs typeface="Arial" panose="020B0604020202020204" pitchFamily="34" charset="0"/>
              </a:rPr>
              <a:t>Quelle: </a:t>
            </a:r>
            <a:r>
              <a:rPr lang="de-DE" altLang="de-DE" sz="800" b="0" dirty="0">
                <a:cs typeface="Arial" panose="020B0604020202020204" pitchFamily="34" charset="0"/>
              </a:rPr>
              <a:t>CIA World </a:t>
            </a:r>
            <a:r>
              <a:rPr lang="de-DE" altLang="de-DE" sz="800" b="0" dirty="0" err="1">
                <a:cs typeface="Arial" panose="020B0604020202020204" pitchFamily="34" charset="0"/>
              </a:rPr>
              <a:t>Factbook</a:t>
            </a:r>
            <a:r>
              <a:rPr lang="de-DE" altLang="de-DE" sz="800" b="0" dirty="0">
                <a:cs typeface="Arial" panose="020B0604020202020204" pitchFamily="34" charset="0"/>
              </a:rPr>
              <a:t> (2023)</a:t>
            </a:r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7337B2FF-459A-403B-BD37-9BC275FBD0D8}"/>
              </a:ext>
            </a:extLst>
          </p:cNvPr>
          <p:cNvCxnSpPr>
            <a:cxnSpLocks/>
          </p:cNvCxnSpPr>
          <p:nvPr/>
        </p:nvCxnSpPr>
        <p:spPr>
          <a:xfrm>
            <a:off x="4031940" y="797683"/>
            <a:ext cx="475322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Rechteck 16">
            <a:extLst>
              <a:ext uri="{FF2B5EF4-FFF2-40B4-BE49-F238E27FC236}">
                <a16:creationId xmlns:a16="http://schemas.microsoft.com/office/drawing/2014/main" id="{87F08789-E967-4E4E-CC97-E67163E873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7604" y="2478769"/>
            <a:ext cx="2407242" cy="34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sz="2000" dirty="0"/>
              <a:t>BOLIVIEN</a:t>
            </a:r>
            <a:endParaRPr lang="de-DE" altLang="de-DE" sz="2000" dirty="0">
              <a:cs typeface="Arial" panose="020B0604020202020204" pitchFamily="34" charset="0"/>
            </a:endParaRPr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459D9C6C-E64D-68AC-96D4-EE2CADDC95A9}"/>
              </a:ext>
            </a:extLst>
          </p:cNvPr>
          <p:cNvGrpSpPr/>
          <p:nvPr/>
        </p:nvGrpSpPr>
        <p:grpSpPr>
          <a:xfrm>
            <a:off x="6079302" y="4823825"/>
            <a:ext cx="90873" cy="90873"/>
            <a:chOff x="7058657" y="1304764"/>
            <a:chExt cx="90873" cy="90873"/>
          </a:xfrm>
        </p:grpSpPr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86D17CB0-6024-D5C7-0322-EB0735F93BBF}"/>
                </a:ext>
              </a:extLst>
            </p:cNvPr>
            <p:cNvSpPr/>
            <p:nvPr/>
          </p:nvSpPr>
          <p:spPr>
            <a:xfrm>
              <a:off x="7078886" y="1324932"/>
              <a:ext cx="51840" cy="5184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A41702AC-46DE-926D-28A9-735F4734E7E7}"/>
                </a:ext>
              </a:extLst>
            </p:cNvPr>
            <p:cNvSpPr/>
            <p:nvPr/>
          </p:nvSpPr>
          <p:spPr>
            <a:xfrm>
              <a:off x="7058657" y="1304764"/>
              <a:ext cx="90873" cy="9087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6" name="Rechteck 15">
            <a:extLst>
              <a:ext uri="{FF2B5EF4-FFF2-40B4-BE49-F238E27FC236}">
                <a16:creationId xmlns:a16="http://schemas.microsoft.com/office/drawing/2014/main" id="{5F1D274F-A85C-F691-6631-2C9ADAA6D5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5509" y="4689140"/>
            <a:ext cx="976771" cy="320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sz="1200" dirty="0"/>
              <a:t>Sucre</a:t>
            </a:r>
            <a:endParaRPr lang="de-DE" altLang="de-DE" sz="1200" dirty="0">
              <a:cs typeface="Arial" panose="020B0604020202020204" pitchFamily="34" charset="0"/>
            </a:endParaRPr>
          </a:p>
        </p:txBody>
      </p:sp>
      <p:sp>
        <p:nvSpPr>
          <p:cNvPr id="22" name="Rechteck 16">
            <a:extLst>
              <a:ext uri="{FF2B5EF4-FFF2-40B4-BE49-F238E27FC236}">
                <a16:creationId xmlns:a16="http://schemas.microsoft.com/office/drawing/2014/main" id="{F4FB7E33-CFA2-3CBE-FF7B-6C9D5E2C9B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2294" y="3942957"/>
            <a:ext cx="2407242" cy="34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sz="2000" dirty="0"/>
              <a:t>BOLIVIEN</a:t>
            </a:r>
            <a:endParaRPr lang="de-DE" altLang="de-DE" sz="2000" dirty="0">
              <a:cs typeface="Arial" panose="020B0604020202020204" pitchFamily="34" charset="0"/>
            </a:endParaRPr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32CE1AC1-5D2A-5290-1610-7CE2E68A19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2020" y="3717032"/>
            <a:ext cx="818732" cy="320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sz="1200" b="0" dirty="0"/>
              <a:t>PERU</a:t>
            </a:r>
            <a:endParaRPr lang="de-DE" altLang="de-DE" sz="1200" b="0" dirty="0">
              <a:cs typeface="Arial" panose="020B0604020202020204" pitchFamily="34" charset="0"/>
            </a:endParaRPr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9E059AC0-BBF0-532C-20C8-52F40AF389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4155" y="5157192"/>
            <a:ext cx="844310" cy="320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sz="1200" b="0" dirty="0"/>
              <a:t>CHILE</a:t>
            </a:r>
            <a:endParaRPr lang="de-DE" altLang="de-DE" sz="1200" b="0" dirty="0">
              <a:cs typeface="Arial" panose="020B0604020202020204" pitchFamily="34" charset="0"/>
            </a:endParaRPr>
          </a:p>
        </p:txBody>
      </p:sp>
      <p:sp>
        <p:nvSpPr>
          <p:cNvPr id="46080" name="Rechteck 46079">
            <a:extLst>
              <a:ext uri="{FF2B5EF4-FFF2-40B4-BE49-F238E27FC236}">
                <a16:creationId xmlns:a16="http://schemas.microsoft.com/office/drawing/2014/main" id="{482E6A03-9A15-1EAD-4F8D-981BB2AF38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0637" y="5491857"/>
            <a:ext cx="1556171" cy="320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sz="1200" b="0" dirty="0"/>
              <a:t>ARGENTINIEN</a:t>
            </a:r>
            <a:endParaRPr lang="de-DE" altLang="de-DE" sz="1200" b="0" dirty="0">
              <a:cs typeface="Arial" panose="020B0604020202020204" pitchFamily="34" charset="0"/>
            </a:endParaRPr>
          </a:p>
        </p:txBody>
      </p:sp>
      <p:sp>
        <p:nvSpPr>
          <p:cNvPr id="46081" name="Rechteck 46080">
            <a:extLst>
              <a:ext uri="{FF2B5EF4-FFF2-40B4-BE49-F238E27FC236}">
                <a16:creationId xmlns:a16="http://schemas.microsoft.com/office/drawing/2014/main" id="{0F59B83D-81F7-8871-3BC7-E1CCD385A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8217" y="5232892"/>
            <a:ext cx="1556171" cy="320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sz="1200" b="0" dirty="0"/>
              <a:t>PARAGUAY</a:t>
            </a:r>
            <a:endParaRPr lang="de-DE" altLang="de-DE" sz="1200" b="0" dirty="0">
              <a:cs typeface="Arial" panose="020B0604020202020204" pitchFamily="34" charset="0"/>
            </a:endParaRPr>
          </a:p>
        </p:txBody>
      </p:sp>
      <p:sp>
        <p:nvSpPr>
          <p:cNvPr id="46082" name="Rechteck 46081">
            <a:extLst>
              <a:ext uri="{FF2B5EF4-FFF2-40B4-BE49-F238E27FC236}">
                <a16:creationId xmlns:a16="http://schemas.microsoft.com/office/drawing/2014/main" id="{C310C105-EB39-C71F-E123-B548F89B66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4301" y="4257092"/>
            <a:ext cx="1556171" cy="320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sz="1200" b="0" dirty="0"/>
              <a:t>BRASILIEN</a:t>
            </a:r>
            <a:endParaRPr lang="de-DE" altLang="de-DE" sz="1200" b="0" dirty="0">
              <a:cs typeface="Arial" panose="020B0604020202020204" pitchFamily="34" charset="0"/>
            </a:endParaRPr>
          </a:p>
        </p:txBody>
      </p:sp>
      <p:cxnSp>
        <p:nvCxnSpPr>
          <p:cNvPr id="46084" name="Gerader Verbinder 46083">
            <a:extLst>
              <a:ext uri="{FF2B5EF4-FFF2-40B4-BE49-F238E27FC236}">
                <a16:creationId xmlns:a16="http://schemas.microsoft.com/office/drawing/2014/main" id="{0DEE9051-8F13-D69B-CC00-C489211E44F5}"/>
              </a:ext>
            </a:extLst>
          </p:cNvPr>
          <p:cNvCxnSpPr>
            <a:cxnSpLocks/>
          </p:cNvCxnSpPr>
          <p:nvPr/>
        </p:nvCxnSpPr>
        <p:spPr>
          <a:xfrm>
            <a:off x="5312227" y="5337048"/>
            <a:ext cx="375897" cy="0"/>
          </a:xfrm>
          <a:prstGeom prst="line">
            <a:avLst/>
          </a:pr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Ellipse 1">
            <a:extLst>
              <a:ext uri="{FF2B5EF4-FFF2-40B4-BE49-F238E27FC236}">
                <a16:creationId xmlns:a16="http://schemas.microsoft.com/office/drawing/2014/main" id="{A32EE294-C1E1-D478-C839-1F7444C1818E}"/>
              </a:ext>
            </a:extLst>
          </p:cNvPr>
          <p:cNvSpPr/>
          <p:nvPr/>
        </p:nvSpPr>
        <p:spPr>
          <a:xfrm>
            <a:off x="5832140" y="5033344"/>
            <a:ext cx="51840" cy="518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32EDF1C8-1A18-A158-B952-CCF8DF9ACB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2970" y="4878491"/>
            <a:ext cx="1439330" cy="320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sz="120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Julaca</a:t>
            </a:r>
            <a:endParaRPr lang="de-DE" altLang="de-DE" sz="1200" dirty="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AD857D62-9153-0C70-19DE-70EDB523005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0351"/>
            <a:ext cx="8642350" cy="5545138"/>
          </a:xfrm>
          <a:prstGeom prst="rect">
            <a:avLst/>
          </a:prstGeom>
        </p:spPr>
      </p:pic>
      <p:sp>
        <p:nvSpPr>
          <p:cNvPr id="47107" name="Rechteck 5">
            <a:extLst>
              <a:ext uri="{FF2B5EF4-FFF2-40B4-BE49-F238E27FC236}">
                <a16:creationId xmlns:a16="http://schemas.microsoft.com/office/drawing/2014/main" id="{23DF8E4A-19C3-41EF-AA33-E4ABD84CD8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584" y="1989361"/>
            <a:ext cx="5940425" cy="868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defRPr/>
            </a:pPr>
            <a:r>
              <a:rPr lang="de-DE" altLang="de-DE" sz="2500" b="0" dirty="0">
                <a:solidFill>
                  <a:schemeClr val="bg1"/>
                </a:solidFill>
              </a:rPr>
              <a:t>Bank für Kirche und Diakonie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de-DE" altLang="de-DE" sz="2500" b="0" dirty="0">
                <a:solidFill>
                  <a:schemeClr val="bg1"/>
                </a:solidFill>
              </a:rPr>
              <a:t>IBAN: DE10 1006 1006 0500 5005 00</a:t>
            </a:r>
          </a:p>
        </p:txBody>
      </p:sp>
      <p:sp>
        <p:nvSpPr>
          <p:cNvPr id="47108" name="Rectangle 8">
            <a:extLst>
              <a:ext uri="{FF2B5EF4-FFF2-40B4-BE49-F238E27FC236}">
                <a16:creationId xmlns:a16="http://schemas.microsoft.com/office/drawing/2014/main" id="{C268FC0F-2711-4F56-B37A-062F90AE0F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584" y="1287686"/>
            <a:ext cx="42132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defRPr/>
            </a:pPr>
            <a:r>
              <a:rPr lang="de-DE" altLang="de-DE" sz="4000" dirty="0">
                <a:solidFill>
                  <a:schemeClr val="bg1"/>
                </a:solidFill>
              </a:rPr>
              <a:t>Spendenkonto</a:t>
            </a:r>
          </a:p>
        </p:txBody>
      </p:sp>
    </p:spTree>
    <p:extLst>
      <p:ext uri="{BB962C8B-B14F-4D97-AF65-F5344CB8AC3E}">
        <p14:creationId xmlns:p14="http://schemas.microsoft.com/office/powerpoint/2010/main" val="259927718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6" y="5805488"/>
            <a:ext cx="709348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spc="-2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Fast die Hälfte der Bevölkerung Boliviens ist indigener Herkunft. </a:t>
            </a:r>
            <a:r>
              <a:rPr lang="de-DE" b="0" spc="-20" dirty="0">
                <a:ea typeface="Times New Roman" panose="02020603050405020304" pitchFamily="18" charset="0"/>
                <a:cs typeface="Times New Roman" panose="02020603050405020304" pitchFamily="18" charset="0"/>
              </a:rPr>
              <a:t>Viele der Menschen sind arm. Vom Wirtschaftsaufschwung der letzten Jahre haben sie kaum profitiert.</a:t>
            </a:r>
            <a:endParaRPr lang="de-DE" b="0" spc="-2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F1A3BA3F-9847-AF00-8FDD-EBA9786A249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4011" y="260350"/>
            <a:ext cx="8629164" cy="554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417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6" y="5805488"/>
            <a:ext cx="756153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Das boliviani­sche Wirtschaftsmodell beruht im Wesentlichen auf dem Export von</a:t>
            </a:r>
          </a:p>
          <a:p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Roh­stoffen. Menschen- und Umweltrechte werden dabei oftmals missachtet.</a:t>
            </a:r>
            <a:endParaRPr lang="de-DE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9CB09EBB-C240-3B20-C9AB-4DBE6139040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6261" y="256394"/>
            <a:ext cx="4249737" cy="5545138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59764031-BCD9-863F-4185-ED31B1A105E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38874" y="260350"/>
            <a:ext cx="4249736" cy="2700338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2BC15207-AD03-317E-8084-77D6C012066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8003" y="3105150"/>
            <a:ext cx="4245172" cy="270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9875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6" y="5805488"/>
            <a:ext cx="752553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spc="-20" dirty="0">
                <a:ea typeface="Times New Roman" panose="02020603050405020304" pitchFamily="18" charset="0"/>
                <a:cs typeface="Times New Roman" panose="02020603050405020304" pitchFamily="18" charset="0"/>
              </a:rPr>
              <a:t>Das Land verfügt über gigantische Lithiumvorkommen. In den Salzseen der Region </a:t>
            </a:r>
            <a:r>
              <a:rPr lang="de-DE" b="0" spc="-2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Uyuni</a:t>
            </a:r>
            <a:r>
              <a:rPr lang="de-DE" b="0" spc="-20" dirty="0">
                <a:ea typeface="Times New Roman" panose="02020603050405020304" pitchFamily="18" charset="0"/>
                <a:cs typeface="Times New Roman" panose="02020603050405020304" pitchFamily="18" charset="0"/>
              </a:rPr>
              <a:t> lagert knapp ein Viertel der weltweiten Ressourcen. Diesen </a:t>
            </a:r>
            <a:r>
              <a:rPr lang="de-DE" b="0" spc="-2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Schatz will der Staat heben.</a:t>
            </a:r>
            <a:endParaRPr lang="de-DE" b="0" spc="-2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D5B6859-8329-F2A5-EA29-503B7870AE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0350"/>
            <a:ext cx="8642349" cy="554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3506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6" y="5805488"/>
            <a:ext cx="759753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Doch der hohe Wasserverbrauch bei der Förderung gefährdet die Stabilität des umliegenden Ökosystems und damit auch die Lebensgrundlage der Bevölkerung. </a:t>
            </a:r>
            <a:endParaRPr lang="de-DE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897DA3C-8F12-E994-9576-720CB2EE8A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8" y="260350"/>
            <a:ext cx="4249737" cy="270033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C12074AE-C254-E166-3B03-C377A7DA4A6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3117929"/>
            <a:ext cx="4249737" cy="2687559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E286C650-ABC0-6F73-016E-E47281F9B51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5" y="269563"/>
            <a:ext cx="4252480" cy="268756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2C2CDAE4-372B-CFCE-B62B-57BDB0F9C95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56216" y="3105150"/>
            <a:ext cx="4236957" cy="270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9284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6" y="5805488"/>
            <a:ext cx="756153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Die Organisation CEDIB untersucht die möglichen </a:t>
            </a:r>
            <a:r>
              <a:rPr lang="de-DE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Auswirkungen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des Lithiumabbaus, </a:t>
            </a:r>
          </a:p>
          <a:p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klärt die Bevölkerung auf und ermutigt sie, ihre verbrieften Rechte einzufordern.</a:t>
            </a:r>
            <a:endParaRPr lang="de-DE" b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243FB42-535F-09BF-9D18-8E097858090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263502" y="3105150"/>
            <a:ext cx="4237061" cy="270033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406E26F3-4BD7-CC72-B4C1-163DF917A08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437" y="260350"/>
            <a:ext cx="4237061" cy="5545138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D3AB2971-7EEC-D9A2-1C08-D106CF9214F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826" y="260350"/>
            <a:ext cx="4249737" cy="270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425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62930DB1-825A-4476-87AA-03B5B1BBA3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4" y="5805488"/>
            <a:ext cx="751224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Wassermangel, Müllberge und ungeklärte Abwasser: Gonzalo Mondaca von CEDIB erläutert den Menschen aus </a:t>
            </a:r>
            <a:r>
              <a:rPr lang="de-DE" b="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Julaca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b="0" dirty="0">
                <a:ea typeface="Times New Roman" panose="02020603050405020304" pitchFamily="18" charset="0"/>
                <a:cs typeface="Times New Roman" panose="02020603050405020304" pitchFamily="18" charset="0"/>
              </a:rPr>
              <a:t>welche Folgen der</a:t>
            </a:r>
            <a:r>
              <a:rPr lang="de-DE" b="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Lithiumabbau haben kann.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073DBE5-2F8D-8EBF-1BDB-F90A4F01D2B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7315" y="260350"/>
            <a:ext cx="8635860" cy="554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0346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2">
            <a:extLst>
              <a:ext uri="{FF2B5EF4-FFF2-40B4-BE49-F238E27FC236}">
                <a16:creationId xmlns:a16="http://schemas.microsoft.com/office/drawing/2014/main" id="{AD997A89-DF0A-4DE5-BD11-16248A52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6" y="5805488"/>
            <a:ext cx="774155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>
            <a:spAutoFit/>
          </a:bodyPr>
          <a:lstStyle>
            <a:lvl1pPr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de-DE" b="0" kern="0" spc="-1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„Es ist Zeit, dass wir unsere Stimme erheben“, fordert Edson </a:t>
            </a:r>
            <a:r>
              <a:rPr lang="de-DE" b="0" kern="0" spc="-1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Muraña</a:t>
            </a:r>
            <a:r>
              <a:rPr lang="de-DE" b="0" kern="0" spc="-1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der Repräsentant </a:t>
            </a:r>
          </a:p>
          <a:p>
            <a:r>
              <a:rPr lang="de-DE" b="0" kern="0" spc="-1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der indigenen Gemeinden. „Dies ist unser Land!“ Eine Frau ruft sofort</a:t>
            </a:r>
            <a:r>
              <a:rPr lang="de-DE" b="0" kern="0" spc="-10" dirty="0"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de-DE" b="0" kern="0" spc="-1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„Wir sind dabei!“</a:t>
            </a:r>
            <a:endParaRPr lang="de-DE" b="0" kern="0" spc="-1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56EE6C4-A632-BFCA-D761-1B37531DD7E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520" y="260350"/>
            <a:ext cx="4249736" cy="555477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77960E9E-F442-FDB4-42AC-56E7FDE65C6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2743" y="250492"/>
            <a:ext cx="4249737" cy="555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7362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650</Words>
  <Application>Microsoft Office PowerPoint</Application>
  <PresentationFormat>Bildschirmpräsentation (4:3)</PresentationFormat>
  <Paragraphs>89</Paragraphs>
  <Slides>20</Slides>
  <Notes>20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7" baseType="lpstr">
      <vt:lpstr>NSimSun</vt:lpstr>
      <vt:lpstr>Arial</vt:lpstr>
      <vt:lpstr>GalaxieCopernicus-Book</vt:lpstr>
      <vt:lpstr>Georgia</vt:lpstr>
      <vt:lpstr>Tahoma</vt:lpstr>
      <vt:lpstr>Times New Roman</vt:lpstr>
      <vt:lpstr>1_Standarddesign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PPP - Rechtsbeistand für die "Unberührbaren"</dc:title>
  <dc:creator>BfdW</dc:creator>
  <cp:lastModifiedBy>thorsten.lichtblau</cp:lastModifiedBy>
  <cp:revision>1392</cp:revision>
  <dcterms:created xsi:type="dcterms:W3CDTF">2005-03-02T11:53:12Z</dcterms:created>
  <dcterms:modified xsi:type="dcterms:W3CDTF">2023-07-25T13:32:02Z</dcterms:modified>
</cp:coreProperties>
</file>