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379" r:id="rId2"/>
    <p:sldId id="390" r:id="rId3"/>
    <p:sldId id="391" r:id="rId4"/>
    <p:sldId id="392" r:id="rId5"/>
    <p:sldId id="370" r:id="rId6"/>
    <p:sldId id="385" r:id="rId7"/>
    <p:sldId id="334" r:id="rId8"/>
    <p:sldId id="35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75" r:id="rId20"/>
    <p:sldId id="401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1956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 varScale="1">
        <p:scale>
          <a:sx n="111" d="100"/>
          <a:sy n="111" d="100"/>
        </p:scale>
        <p:origin x="-948" y="-78"/>
      </p:cViewPr>
      <p:guideLst>
        <p:guide orient="horz" pos="164"/>
        <p:guide orient="horz" pos="4133"/>
        <p:guide orient="horz" pos="3657"/>
        <p:guide orient="horz" pos="3770"/>
        <p:guide orient="horz" pos="1865"/>
        <p:guide orient="horz" pos="1956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2818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20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C26FC56-DA33-40D1-85F7-EE8A88516E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99" y="263029"/>
            <a:ext cx="8639976" cy="5542460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356" y="3953892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Genug Wasser trotz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Klimawandel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3356992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Bangladesch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nach der Überflutung </a:t>
            </a:r>
            <a:r>
              <a:rPr lang="de-DE" b="0" dirty="0" smtClean="0"/>
              <a:t>versalzene </a:t>
            </a:r>
            <a:r>
              <a:rPr lang="de-DE" b="0" dirty="0"/>
              <a:t>Boden war ein weiteres Problem. Daher gab CCDB den Eheleuten salztolerantes Saatgut. Nun haben sich ihre Erträge wieder erhöht.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CAAAA3E-009B-4F7F-ABD4-880258B01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15899"/>
            <a:ext cx="4246287" cy="26895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C280640-41E6-484C-A92C-0001A4A5C6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40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AAD2D72-734F-4762-8683-5244A6BF60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7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Seitdem </a:t>
            </a:r>
            <a:r>
              <a:rPr lang="de-DE" b="0" dirty="0"/>
              <a:t>alle Familienmitglieder nur noch aufbereitetes Wasser trinken, sind sie gesund. Davor litten vor allem </a:t>
            </a:r>
            <a:r>
              <a:rPr lang="de-DE" b="0" dirty="0" err="1" smtClean="0"/>
              <a:t>Suparna</a:t>
            </a:r>
            <a:r>
              <a:rPr lang="de-DE" b="0" dirty="0" smtClean="0"/>
              <a:t> und die </a:t>
            </a:r>
            <a:r>
              <a:rPr lang="de-DE" b="0" dirty="0"/>
              <a:t>Kinder oft an </a:t>
            </a:r>
            <a:r>
              <a:rPr lang="de-DE" b="0" dirty="0" smtClean="0"/>
              <a:t>Krankheiten</a:t>
            </a:r>
            <a:r>
              <a:rPr lang="de-DE" b="0" dirty="0"/>
              <a:t>. 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156737F-6065-4722-A233-F3015F098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55" y="260350"/>
            <a:ext cx="864022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CCDB hat weitere Methoden der Süßwassergewinnung eingeführt: Nahe </a:t>
            </a:r>
            <a:r>
              <a:rPr lang="de-DE" b="0" dirty="0" err="1"/>
              <a:t>Shyamnagar</a:t>
            </a:r>
            <a:r>
              <a:rPr lang="de-DE" b="0" dirty="0"/>
              <a:t> steht eine Filteranlage, die Teichwasser mit einem Kies- und Sand-Filter reinigt.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BDFBA52-60BC-4E1B-907E-68291EC25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16" y="260350"/>
            <a:ext cx="4250347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EB146EA-D5D2-450F-9604-CBFF6558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1"/>
            <a:ext cx="4243613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151CD25-7591-49ED-B710-5C52084D58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561" y="260350"/>
            <a:ext cx="424361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:a16="http://schemas.microsoft.com/office/drawing/2014/main" xmlns="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Fazila</a:t>
            </a:r>
            <a:r>
              <a:rPr lang="de-DE" b="0" dirty="0"/>
              <a:t> und Mohamed </a:t>
            </a:r>
            <a:r>
              <a:rPr lang="de-DE" b="0" dirty="0" smtClean="0"/>
              <a:t>Ibrahim Begum </a:t>
            </a:r>
            <a:r>
              <a:rPr lang="de-DE" b="0" dirty="0"/>
              <a:t>rudern einmal </a:t>
            </a:r>
            <a:r>
              <a:rPr lang="de-DE" b="0" dirty="0" smtClean="0"/>
              <a:t>pro Woche </a:t>
            </a:r>
            <a:r>
              <a:rPr lang="de-DE" b="0" dirty="0"/>
              <a:t>drei Stunden </a:t>
            </a:r>
            <a:r>
              <a:rPr lang="de-DE" b="0" dirty="0" smtClean="0"/>
              <a:t>hierhin. </a:t>
            </a:r>
            <a:r>
              <a:rPr lang="de-DE" b="0" dirty="0"/>
              <a:t>150 Liter Trinkwasser transportieren sie jedes Mal </a:t>
            </a:r>
            <a:r>
              <a:rPr lang="de-DE" b="0" dirty="0" smtClean="0"/>
              <a:t>nach </a:t>
            </a:r>
            <a:r>
              <a:rPr lang="de-DE" b="0" dirty="0"/>
              <a:t>Hause.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94721BE-C8D6-4F80-868F-9172FDFEF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021" y="260350"/>
            <a:ext cx="4249737" cy="27058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498F3CA-E062-45E6-8552-CFD9864528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021" y="3105150"/>
            <a:ext cx="4241154" cy="27058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12D85BB-4A39-42D9-949D-F6FA7E2CE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39" y="260350"/>
            <a:ext cx="4241154" cy="55615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Bei Khaleda Begum fließt das Wasser, das </a:t>
            </a:r>
            <a:r>
              <a:rPr lang="de-DE" b="0" dirty="0"/>
              <a:t>in der Regenzeit auf </a:t>
            </a:r>
            <a:r>
              <a:rPr lang="de-DE" b="0" dirty="0"/>
              <a:t>ihr Hausdach prasselt, in einen Tank. </a:t>
            </a:r>
            <a:r>
              <a:rPr lang="de-DE" b="0" dirty="0" smtClean="0"/>
              <a:t>Die so gewonnene Menge </a:t>
            </a:r>
            <a:r>
              <a:rPr lang="de-DE" b="0" dirty="0"/>
              <a:t>reicht aus, </a:t>
            </a:r>
            <a:r>
              <a:rPr lang="de-DE" b="0" dirty="0" smtClean="0"/>
              <a:t>um die </a:t>
            </a:r>
            <a:r>
              <a:rPr lang="de-DE" b="0" dirty="0"/>
              <a:t>Trockenzeit zu überbrücken.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DC8605B-8B26-4561-8988-0DE0EFF21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3513"/>
            <a:ext cx="4249739" cy="55419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9E56FBB-CB08-41EF-9A4A-394686AEF0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3512"/>
            <a:ext cx="4249736" cy="55419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975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dem Zyklon </a:t>
            </a:r>
            <a:r>
              <a:rPr lang="de-DE" b="0" dirty="0" err="1" smtClean="0"/>
              <a:t>Aila</a:t>
            </a:r>
            <a:r>
              <a:rPr lang="de-DE" b="0" dirty="0" smtClean="0"/>
              <a:t> wurde </a:t>
            </a:r>
            <a:r>
              <a:rPr lang="de-DE" b="0" dirty="0"/>
              <a:t>Khaledas Familie von dem schmutzigen Wasser krank und musste sich verschulden. Ihr Mann arbeitet seitdem in einer Fabrik, weit weg von hier.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5F83683-CE20-4033-A83D-D7DC0ABD9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55" y="260350"/>
            <a:ext cx="864022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6954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Dass sie Hilfe bekam, entschied CCDB gemeinsam mit </a:t>
            </a:r>
            <a:r>
              <a:rPr lang="de-DE" b="0" dirty="0"/>
              <a:t>d</a:t>
            </a:r>
            <a:r>
              <a:rPr lang="de-DE" b="0" dirty="0" smtClean="0"/>
              <a:t>em </a:t>
            </a:r>
            <a:r>
              <a:rPr lang="de-DE" b="0" dirty="0"/>
              <a:t>Dorfkomitee. „Wir </a:t>
            </a:r>
            <a:r>
              <a:rPr lang="de-DE" b="0" dirty="0" smtClean="0"/>
              <a:t>beziehen </a:t>
            </a:r>
            <a:r>
              <a:rPr lang="de-DE" b="0" dirty="0"/>
              <a:t>die Menschen vor Ort immer mit ein“, </a:t>
            </a:r>
            <a:r>
              <a:rPr lang="de-DE" b="0" dirty="0" smtClean="0"/>
              <a:t>erklärt </a:t>
            </a:r>
            <a:r>
              <a:rPr lang="de-DE" b="0" dirty="0"/>
              <a:t>Projektleiter Foezullah Talukder.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92C80CB-761B-4A61-B8C7-590FEC83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3625"/>
            <a:ext cx="4249737" cy="27005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3AF18AA-91F4-40D2-AD73-D1EFA89E7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160"/>
            <a:ext cx="4249738" cy="2700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EA67688-0C92-487E-B580-72CFD70BA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58" y="260350"/>
            <a:ext cx="4247406" cy="55438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9494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Gegen eine geringe Eigenbeteiligung wurde die Regenwasseranlage gebaut und ein Süßwasserteich angelegt. </a:t>
            </a:r>
            <a:r>
              <a:rPr lang="de-DE" b="0" dirty="0" smtClean="0"/>
              <a:t>Er dient zur Bewässerung des Gemüsegartens.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97B785A-2A6A-4157-AE3B-F47169370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38" y="3092709"/>
            <a:ext cx="4249737" cy="27207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E4348B2-B34E-4D9D-98C6-32B8D3FF4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" b="-4889"/>
          <a:stretch/>
        </p:blipFill>
        <p:spPr>
          <a:xfrm>
            <a:off x="250824" y="260350"/>
            <a:ext cx="4263851" cy="28323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2C987C2-785E-483D-B09E-B1DD7F0803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:a16="http://schemas.microsoft.com/office/drawing/2014/main" xmlns="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Familie Begum hat </a:t>
            </a:r>
            <a:r>
              <a:rPr lang="de-DE" b="0" dirty="0"/>
              <a:t>jetzt genug zu trinken und kann sich gesund ernähren. Und wenn die Schulden </a:t>
            </a:r>
            <a:r>
              <a:rPr lang="de-DE" b="0" dirty="0" smtClean="0"/>
              <a:t>abbezahlt </a:t>
            </a:r>
            <a:r>
              <a:rPr lang="de-DE" b="0" dirty="0"/>
              <a:t>sind, wird auch der Vater endlich wieder heimkehren.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2ACD5BD-0B17-458C-B33C-9057B66EE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en-US" b="0" dirty="0"/>
              <a:t>Christian Commission for Development in Bangladesh (CCDB</a:t>
            </a:r>
            <a:r>
              <a:rPr lang="en-US" b="0" dirty="0" smtClean="0"/>
              <a:t>)</a:t>
            </a:r>
            <a:r>
              <a:rPr lang="de-DE" altLang="de-DE" b="0" dirty="0" smtClean="0"/>
              <a:t>.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Genug Wasser trotz Klimawandel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</a:t>
            </a:r>
            <a:r>
              <a:rPr lang="de-DE" altLang="de-DE" b="0" dirty="0" smtClean="0"/>
              <a:t>4711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www.brot-fuer-die-welt.de/projekte/bangladesch-klimawandel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Jürgen </a:t>
            </a:r>
            <a:r>
              <a:rPr lang="de-DE" altLang="de-DE" b="0" dirty="0" err="1">
                <a:cs typeface="Times New Roman" panose="02020603050405020304" pitchFamily="18" charset="0"/>
              </a:rPr>
              <a:t>Hammelehle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Frank Schultze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Bangladesch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534" y="3641385"/>
            <a:ext cx="11865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Bangladesch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88" y="1268413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83" y="1284511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Bangladesch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148.460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157,8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1063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3,2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71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76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24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30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4.200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xmlns="" id="{9497B623-24F5-4961-82C2-A7837DD46F50}"/>
              </a:ext>
            </a:extLst>
          </p:cNvPr>
          <p:cNvSpPr/>
          <p:nvPr/>
        </p:nvSpPr>
        <p:spPr>
          <a:xfrm>
            <a:off x="6381750" y="2734375"/>
            <a:ext cx="133370" cy="144556"/>
          </a:xfrm>
          <a:custGeom>
            <a:avLst/>
            <a:gdLst>
              <a:gd name="connsiteX0" fmla="*/ 40481 w 133370"/>
              <a:gd name="connsiteY0" fmla="*/ 132650 h 144556"/>
              <a:gd name="connsiteX1" fmla="*/ 38100 w 133370"/>
              <a:gd name="connsiteY1" fmla="*/ 118363 h 144556"/>
              <a:gd name="connsiteX2" fmla="*/ 35719 w 133370"/>
              <a:gd name="connsiteY2" fmla="*/ 94550 h 144556"/>
              <a:gd name="connsiteX3" fmla="*/ 28575 w 133370"/>
              <a:gd name="connsiteY3" fmla="*/ 89788 h 144556"/>
              <a:gd name="connsiteX4" fmla="*/ 16669 w 133370"/>
              <a:gd name="connsiteY4" fmla="*/ 70738 h 144556"/>
              <a:gd name="connsiteX5" fmla="*/ 11906 w 133370"/>
              <a:gd name="connsiteY5" fmla="*/ 56450 h 144556"/>
              <a:gd name="connsiteX6" fmla="*/ 9525 w 133370"/>
              <a:gd name="connsiteY6" fmla="*/ 49306 h 144556"/>
              <a:gd name="connsiteX7" fmla="*/ 11906 w 133370"/>
              <a:gd name="connsiteY7" fmla="*/ 42163 h 144556"/>
              <a:gd name="connsiteX8" fmla="*/ 2381 w 133370"/>
              <a:gd name="connsiteY8" fmla="*/ 27875 h 144556"/>
              <a:gd name="connsiteX9" fmla="*/ 0 w 133370"/>
              <a:gd name="connsiteY9" fmla="*/ 20731 h 144556"/>
              <a:gd name="connsiteX10" fmla="*/ 54769 w 133370"/>
              <a:gd name="connsiteY10" fmla="*/ 6444 h 144556"/>
              <a:gd name="connsiteX11" fmla="*/ 66675 w 133370"/>
              <a:gd name="connsiteY11" fmla="*/ 15969 h 144556"/>
              <a:gd name="connsiteX12" fmla="*/ 69056 w 133370"/>
              <a:gd name="connsiteY12" fmla="*/ 23113 h 144556"/>
              <a:gd name="connsiteX13" fmla="*/ 76200 w 133370"/>
              <a:gd name="connsiteY13" fmla="*/ 25494 h 144556"/>
              <a:gd name="connsiteX14" fmla="*/ 83344 w 133370"/>
              <a:gd name="connsiteY14" fmla="*/ 30256 h 144556"/>
              <a:gd name="connsiteX15" fmla="*/ 121444 w 133370"/>
              <a:gd name="connsiteY15" fmla="*/ 35019 h 144556"/>
              <a:gd name="connsiteX16" fmla="*/ 126206 w 133370"/>
              <a:gd name="connsiteY16" fmla="*/ 42163 h 144556"/>
              <a:gd name="connsiteX17" fmla="*/ 126206 w 133370"/>
              <a:gd name="connsiteY17" fmla="*/ 65975 h 144556"/>
              <a:gd name="connsiteX18" fmla="*/ 119063 w 133370"/>
              <a:gd name="connsiteY18" fmla="*/ 70738 h 144556"/>
              <a:gd name="connsiteX19" fmla="*/ 116681 w 133370"/>
              <a:gd name="connsiteY19" fmla="*/ 85025 h 144556"/>
              <a:gd name="connsiteX20" fmla="*/ 123825 w 133370"/>
              <a:gd name="connsiteY20" fmla="*/ 87406 h 144556"/>
              <a:gd name="connsiteX21" fmla="*/ 130969 w 133370"/>
              <a:gd name="connsiteY21" fmla="*/ 92169 h 144556"/>
              <a:gd name="connsiteX22" fmla="*/ 133350 w 133370"/>
              <a:gd name="connsiteY22" fmla="*/ 99313 h 144556"/>
              <a:gd name="connsiteX23" fmla="*/ 130969 w 133370"/>
              <a:gd name="connsiteY23" fmla="*/ 139794 h 144556"/>
              <a:gd name="connsiteX24" fmla="*/ 123825 w 133370"/>
              <a:gd name="connsiteY24" fmla="*/ 144556 h 144556"/>
              <a:gd name="connsiteX25" fmla="*/ 116681 w 133370"/>
              <a:gd name="connsiteY25" fmla="*/ 142175 h 144556"/>
              <a:gd name="connsiteX26" fmla="*/ 102394 w 133370"/>
              <a:gd name="connsiteY26" fmla="*/ 135031 h 144556"/>
              <a:gd name="connsiteX27" fmla="*/ 40481 w 133370"/>
              <a:gd name="connsiteY27" fmla="*/ 132650 h 1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3370" h="144556">
                <a:moveTo>
                  <a:pt x="40481" y="132650"/>
                </a:moveTo>
                <a:cubicBezTo>
                  <a:pt x="29765" y="129872"/>
                  <a:pt x="38699" y="123154"/>
                  <a:pt x="38100" y="118363"/>
                </a:cubicBezTo>
                <a:cubicBezTo>
                  <a:pt x="37111" y="110447"/>
                  <a:pt x="38242" y="102118"/>
                  <a:pt x="35719" y="94550"/>
                </a:cubicBezTo>
                <a:cubicBezTo>
                  <a:pt x="34814" y="91835"/>
                  <a:pt x="30956" y="91375"/>
                  <a:pt x="28575" y="89788"/>
                </a:cubicBezTo>
                <a:cubicBezTo>
                  <a:pt x="22908" y="72785"/>
                  <a:pt x="27990" y="78284"/>
                  <a:pt x="16669" y="70738"/>
                </a:cubicBezTo>
                <a:lnTo>
                  <a:pt x="11906" y="56450"/>
                </a:lnTo>
                <a:lnTo>
                  <a:pt x="9525" y="49306"/>
                </a:lnTo>
                <a:cubicBezTo>
                  <a:pt x="10319" y="46925"/>
                  <a:pt x="12700" y="44544"/>
                  <a:pt x="11906" y="42163"/>
                </a:cubicBezTo>
                <a:cubicBezTo>
                  <a:pt x="10096" y="36733"/>
                  <a:pt x="2381" y="27875"/>
                  <a:pt x="2381" y="27875"/>
                </a:cubicBezTo>
                <a:cubicBezTo>
                  <a:pt x="1587" y="25494"/>
                  <a:pt x="0" y="23241"/>
                  <a:pt x="0" y="20731"/>
                </a:cubicBezTo>
                <a:cubicBezTo>
                  <a:pt x="0" y="-13463"/>
                  <a:pt x="11890" y="4495"/>
                  <a:pt x="54769" y="6444"/>
                </a:cubicBezTo>
                <a:cubicBezTo>
                  <a:pt x="63009" y="9190"/>
                  <a:pt x="62367" y="7352"/>
                  <a:pt x="66675" y="15969"/>
                </a:cubicBezTo>
                <a:cubicBezTo>
                  <a:pt x="67797" y="18214"/>
                  <a:pt x="67281" y="21338"/>
                  <a:pt x="69056" y="23113"/>
                </a:cubicBezTo>
                <a:cubicBezTo>
                  <a:pt x="70831" y="24888"/>
                  <a:pt x="73955" y="24372"/>
                  <a:pt x="76200" y="25494"/>
                </a:cubicBezTo>
                <a:cubicBezTo>
                  <a:pt x="78760" y="26774"/>
                  <a:pt x="80784" y="28976"/>
                  <a:pt x="83344" y="30256"/>
                </a:cubicBezTo>
                <a:cubicBezTo>
                  <a:pt x="93628" y="35398"/>
                  <a:pt x="115518" y="34563"/>
                  <a:pt x="121444" y="35019"/>
                </a:cubicBezTo>
                <a:cubicBezTo>
                  <a:pt x="123031" y="37400"/>
                  <a:pt x="124926" y="39603"/>
                  <a:pt x="126206" y="42163"/>
                </a:cubicBezTo>
                <a:cubicBezTo>
                  <a:pt x="129973" y="49697"/>
                  <a:pt x="129816" y="57853"/>
                  <a:pt x="126206" y="65975"/>
                </a:cubicBezTo>
                <a:cubicBezTo>
                  <a:pt x="125044" y="68590"/>
                  <a:pt x="121444" y="69150"/>
                  <a:pt x="119063" y="70738"/>
                </a:cubicBezTo>
                <a:cubicBezTo>
                  <a:pt x="115905" y="75473"/>
                  <a:pt x="110766" y="79110"/>
                  <a:pt x="116681" y="85025"/>
                </a:cubicBezTo>
                <a:cubicBezTo>
                  <a:pt x="118456" y="86800"/>
                  <a:pt x="121444" y="86612"/>
                  <a:pt x="123825" y="87406"/>
                </a:cubicBezTo>
                <a:cubicBezTo>
                  <a:pt x="126206" y="88994"/>
                  <a:pt x="129181" y="89934"/>
                  <a:pt x="130969" y="92169"/>
                </a:cubicBezTo>
                <a:cubicBezTo>
                  <a:pt x="132537" y="94129"/>
                  <a:pt x="133350" y="96803"/>
                  <a:pt x="133350" y="99313"/>
                </a:cubicBezTo>
                <a:cubicBezTo>
                  <a:pt x="133350" y="112830"/>
                  <a:pt x="133754" y="126567"/>
                  <a:pt x="130969" y="139794"/>
                </a:cubicBezTo>
                <a:cubicBezTo>
                  <a:pt x="130379" y="142594"/>
                  <a:pt x="126206" y="142969"/>
                  <a:pt x="123825" y="144556"/>
                </a:cubicBezTo>
                <a:cubicBezTo>
                  <a:pt x="121444" y="143762"/>
                  <a:pt x="118926" y="143297"/>
                  <a:pt x="116681" y="142175"/>
                </a:cubicBezTo>
                <a:cubicBezTo>
                  <a:pt x="98209" y="132939"/>
                  <a:pt x="120359" y="141021"/>
                  <a:pt x="102394" y="135031"/>
                </a:cubicBezTo>
                <a:cubicBezTo>
                  <a:pt x="40485" y="137611"/>
                  <a:pt x="51197" y="135428"/>
                  <a:pt x="40481" y="132650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2816932"/>
            <a:ext cx="0" cy="8244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475F97F-A949-4915-9375-B4E62B4C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8642350" cy="5538545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87" y="3501008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9" y="566738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594212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Bangladesch ist </a:t>
            </a:r>
            <a:r>
              <a:rPr lang="de-DE" b="0" dirty="0" smtClean="0"/>
              <a:t>wie kaum ein anderes Land auf der Welt vom </a:t>
            </a:r>
            <a:r>
              <a:rPr lang="de-DE" b="0" dirty="0"/>
              <a:t>Klimawandel betroffen: Überflutungen und Wirbelstürme häufen sich. Die Böden versalzen zunehmend.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BA35F9-5E04-4A3A-9A0D-BC5E5D8001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7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B7D547C-72D6-49EB-BD93-FD782DA5C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49"/>
            <a:ext cx="4249736" cy="26998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584491B-7A5F-4E37-92F1-3330B010F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58" y="3104644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A979B3D-B533-4C9E-8349-03813F8BA0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Süßwasser ist schon heute knapp, die Ernten </a:t>
            </a:r>
            <a:r>
              <a:rPr lang="de-DE" b="0" dirty="0" smtClean="0"/>
              <a:t>in der Küstenregion werden </a:t>
            </a:r>
            <a:r>
              <a:rPr lang="de-DE" b="0" dirty="0"/>
              <a:t>nach </a:t>
            </a:r>
            <a:r>
              <a:rPr lang="de-DE" b="0" dirty="0" err="1" smtClean="0"/>
              <a:t>Schät</a:t>
            </a:r>
            <a:r>
              <a:rPr lang="de-DE" b="0" dirty="0" smtClean="0"/>
              <a:t>-zungen </a:t>
            </a:r>
            <a:r>
              <a:rPr lang="de-DE" b="0" dirty="0"/>
              <a:t>der Weltbank in den nächsten Jahren um bis zu 40 Prozent zurückgehen.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300A283-5345-4817-ADAE-41C1AE2F8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CCDB </a:t>
            </a:r>
            <a:r>
              <a:rPr lang="de-DE" b="0" dirty="0" smtClean="0"/>
              <a:t>unterstützt die Menschen bei </a:t>
            </a:r>
            <a:r>
              <a:rPr lang="de-DE" b="0" dirty="0"/>
              <a:t>der Wasserversorgung, bei der Klimaanpas­sung in der Landwirtschaft und bei der Katastrophenvorsorge.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ACED7B5-61B5-4129-9956-0AB3B527B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52780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0221F02-2977-4806-B4A4-BF79F4FB3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3D9E162-CD24-404E-A5F8-F09FD4772A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F7E52C5-51BA-40D8-93A5-BDC44397DA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82" y="3105150"/>
            <a:ext cx="4252781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Jeden Morgen versammeln sich die Frauen aus dem Dorf </a:t>
            </a:r>
            <a:r>
              <a:rPr lang="de-DE" b="0" dirty="0" err="1"/>
              <a:t>Vamia</a:t>
            </a:r>
            <a:r>
              <a:rPr lang="de-DE" b="0" dirty="0"/>
              <a:t> an der Wasserstelle. Geduldig warten sie, bis es neun Uhr ist. Dann können sie hier ihre Krüge füllen. </a:t>
            </a: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43E504B-A1B4-4CF8-828A-8739A890C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61" y="260350"/>
            <a:ext cx="426543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EE72553-B76D-4D15-BE2A-EE58CC810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3105150"/>
            <a:ext cx="4254462" cy="27035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CD4D091-787B-4BDE-90DA-3125B8F08C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654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13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neue Wasseraufberei­tungs­­anlage, die CCDB bauen ließ, wandelt Salzwasser in Süßwasser um. Für den hierfür notwendigen Strom sorgen Solarzellen. </a:t>
            </a: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BBE140D-CE73-4892-AF21-A196E99D3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71925"/>
            <a:ext cx="4249737" cy="26832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76DE4C8-547E-4424-A06E-2252846DA1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72" y="2603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951F41B-D94F-4EBC-9256-65384F8037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05150"/>
            <a:ext cx="4260055" cy="27025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B661BA7-DF44-4205-BC0D-9997F09D63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Suparna</a:t>
            </a:r>
            <a:r>
              <a:rPr lang="de-DE" b="0" dirty="0"/>
              <a:t> </a:t>
            </a:r>
            <a:r>
              <a:rPr lang="de-DE" b="0" dirty="0" err="1" smtClean="0"/>
              <a:t>Raptan</a:t>
            </a:r>
            <a:r>
              <a:rPr lang="de-DE" b="0" dirty="0" smtClean="0"/>
              <a:t> (2.v.r.) </a:t>
            </a:r>
            <a:r>
              <a:rPr lang="de-DE" b="0" dirty="0"/>
              <a:t>trägt ihren gefüllten Krug nach Hause. Früher konnte sie dazu einfach zum Dorfbrunnen gehen. Doch das Grundwasser in der Region ist versalzen.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1167C95-4796-4ED4-AC15-04FE618FE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79" y="260350"/>
            <a:ext cx="8643996" cy="55472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dem Wirbelsturm </a:t>
            </a:r>
            <a:r>
              <a:rPr lang="de-DE" b="0" dirty="0" err="1"/>
              <a:t>Aila</a:t>
            </a:r>
            <a:r>
              <a:rPr lang="de-DE" b="0" dirty="0"/>
              <a:t> im Jahr 2009 standen </a:t>
            </a:r>
            <a:r>
              <a:rPr lang="de-DE" b="0" dirty="0" err="1"/>
              <a:t>Suparna</a:t>
            </a:r>
            <a:r>
              <a:rPr lang="de-DE" b="0" dirty="0"/>
              <a:t> und ihr Ehemann vor dem Nichts. Fachleute von CCDB halfen ihnen, ein sturmsicheres Wohnhaus zu bauen.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70A3E71-98EA-4EA4-9377-7BB0DFD4C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Sauberes Wasser trotz Klimawandel</dc:title>
  <dc:creator>BfdW</dc:creator>
  <cp:lastModifiedBy>thorsten.lichtblau</cp:lastModifiedBy>
  <cp:revision>879</cp:revision>
  <dcterms:created xsi:type="dcterms:W3CDTF">2005-03-02T11:53:12Z</dcterms:created>
  <dcterms:modified xsi:type="dcterms:W3CDTF">2018-07-17T12:58:14Z</dcterms:modified>
</cp:coreProperties>
</file>