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456" r:id="rId2"/>
    <p:sldId id="413" r:id="rId3"/>
    <p:sldId id="429" r:id="rId4"/>
    <p:sldId id="433" r:id="rId5"/>
    <p:sldId id="442" r:id="rId6"/>
    <p:sldId id="435" r:id="rId7"/>
    <p:sldId id="436" r:id="rId8"/>
    <p:sldId id="438" r:id="rId9"/>
    <p:sldId id="454" r:id="rId10"/>
    <p:sldId id="439" r:id="rId11"/>
    <p:sldId id="440" r:id="rId12"/>
    <p:sldId id="443" r:id="rId13"/>
    <p:sldId id="444" r:id="rId14"/>
    <p:sldId id="445" r:id="rId15"/>
    <p:sldId id="447" r:id="rId16"/>
    <p:sldId id="446" r:id="rId17"/>
    <p:sldId id="448" r:id="rId18"/>
    <p:sldId id="458" r:id="rId19"/>
    <p:sldId id="375" r:id="rId20"/>
    <p:sldId id="453" r:id="rId21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4110" userDrawn="1">
          <p15:clr>
            <a:srgbClr val="A4A3A4"/>
          </p15:clr>
        </p15:guide>
        <p15:guide id="3" orient="horz" pos="1956" userDrawn="1">
          <p15:clr>
            <a:srgbClr val="A4A3A4"/>
          </p15:clr>
        </p15:guide>
        <p15:guide id="4" orient="horz" pos="3770" userDrawn="1">
          <p15:clr>
            <a:srgbClr val="A4A3A4"/>
          </p15:clr>
        </p15:guide>
        <p15:guide id="5" orient="horz" pos="1865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  <p15:guide id="7" orient="horz" pos="2273" userDrawn="1">
          <p15:clr>
            <a:srgbClr val="A4A3A4"/>
          </p15:clr>
        </p15:guide>
        <p15:guide id="8" pos="158">
          <p15:clr>
            <a:srgbClr val="A4A3A4"/>
          </p15:clr>
        </p15:guide>
        <p15:guide id="9" pos="2835" userDrawn="1">
          <p15:clr>
            <a:srgbClr val="A4A3A4"/>
          </p15:clr>
        </p15:guide>
        <p15:guide id="10" pos="5602" userDrawn="1">
          <p15:clr>
            <a:srgbClr val="A4A3A4"/>
          </p15:clr>
        </p15:guide>
        <p15:guide id="11" pos="2925" userDrawn="1">
          <p15:clr>
            <a:srgbClr val="A4A3A4"/>
          </p15:clr>
        </p15:guide>
        <p15:guide id="12" pos="1542" userDrawn="1">
          <p15:clr>
            <a:srgbClr val="A4A3A4"/>
          </p15:clr>
        </p15:guide>
        <p15:guide id="13" pos="1451" userDrawn="1">
          <p15:clr>
            <a:srgbClr val="A4A3A4"/>
          </p15:clr>
        </p15:guide>
        <p15:guide id="14" pos="4218" userDrawn="1">
          <p15:clr>
            <a:srgbClr val="A4A3A4"/>
          </p15:clr>
        </p15:guide>
        <p15:guide id="15" pos="4309" userDrawn="1">
          <p15:clr>
            <a:srgbClr val="A4A3A4"/>
          </p15:clr>
        </p15:guide>
        <p15:guide id="16" orient="horz" pos="2205" userDrawn="1">
          <p15:clr>
            <a:srgbClr val="A4A3A4"/>
          </p15:clr>
        </p15:guide>
        <p15:guide id="17" pos="2449" userDrawn="1">
          <p15:clr>
            <a:srgbClr val="A4A3A4"/>
          </p15:clr>
        </p15:guide>
        <p15:guide id="18" pos="249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rsten.lichtblau" initials="tli" lastIdx="26" clrIdx="0"/>
  <p:cmAuthor id="1" name="Thomas" initials="T" lastIdx="1" clrIdx="1">
    <p:extLst>
      <p:ext uri="{19B8F6BF-5375-455C-9EA6-DF929625EA0E}">
        <p15:presenceInfo xmlns:p15="http://schemas.microsoft.com/office/powerpoint/2012/main" userId="Thom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690F"/>
    <a:srgbClr val="EA690F"/>
    <a:srgbClr val="EA690B"/>
    <a:srgbClr val="FAB482"/>
    <a:srgbClr val="FBB482"/>
    <a:srgbClr val="FFA365"/>
    <a:srgbClr val="E65D00"/>
    <a:srgbClr val="FF6600"/>
    <a:srgbClr val="539D49"/>
    <a:srgbClr val="7055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89" autoAdjust="0"/>
    <p:restoredTop sz="93554" autoAdjust="0"/>
  </p:normalViewPr>
  <p:slideViewPr>
    <p:cSldViewPr showGuides="1">
      <p:cViewPr varScale="1">
        <p:scale>
          <a:sx n="53" d="100"/>
          <a:sy n="53" d="100"/>
        </p:scale>
        <p:origin x="656" y="60"/>
      </p:cViewPr>
      <p:guideLst>
        <p:guide orient="horz" pos="164"/>
        <p:guide orient="horz" pos="4110"/>
        <p:guide orient="horz" pos="1956"/>
        <p:guide orient="horz" pos="3770"/>
        <p:guide orient="horz" pos="1865"/>
        <p:guide orient="horz" pos="3657"/>
        <p:guide orient="horz" pos="2273"/>
        <p:guide pos="158"/>
        <p:guide pos="2835"/>
        <p:guide pos="5602"/>
        <p:guide pos="2925"/>
        <p:guide pos="1542"/>
        <p:guide pos="1451"/>
        <p:guide pos="4218"/>
        <p:guide pos="4309"/>
        <p:guide orient="horz" pos="2205"/>
        <p:guide pos="2449"/>
        <p:guide pos="2494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6" Type="http://schemas.openxmlformats.org/officeDocument/2006/relationships/slide" Target="slides/slide18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7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 dirty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404103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10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586090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18B264A7-AF50-25EF-96D3-5EF1F1F748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5414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12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98345005-2327-43A2-A7D3-D2A86C49DB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6622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500807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14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279639BC-6DA1-4D18-A736-C4274662D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9437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15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27DC0110-A698-277A-BDCE-277032616F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490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16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6380C141-4F40-D76A-C556-34837D05D8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6012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31C84976-3AA4-10A0-CA89-54D6DF3107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19172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201005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19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2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738388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143793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041017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798427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121851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091558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760186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855778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:a16="http://schemas.microsoft.com/office/drawing/2014/main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:a16="http://schemas.microsoft.com/office/drawing/2014/main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:a16="http://schemas.microsoft.com/office/drawing/2014/main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:a16="http://schemas.microsoft.com/office/drawing/2014/main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:a16="http://schemas.microsoft.com/office/drawing/2014/main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:a16="http://schemas.microsoft.com/office/drawing/2014/main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:a16="http://schemas.microsoft.com/office/drawing/2014/main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:a16="http://schemas.microsoft.com/office/drawing/2014/main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/20</a:t>
            </a: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:a16="http://schemas.microsoft.com/office/drawing/2014/main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95FD0BB-FD34-F2A4-56FC-30322D794B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1263"/>
            <a:ext cx="8642350" cy="5544225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BB00D260-F001-A39E-74FA-CD4E3FDF9455}"/>
              </a:ext>
            </a:extLst>
          </p:cNvPr>
          <p:cNvSpPr/>
          <p:nvPr/>
        </p:nvSpPr>
        <p:spPr>
          <a:xfrm>
            <a:off x="4860031" y="3645024"/>
            <a:ext cx="3600401" cy="1044376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122" name="Picture 12" descr="titel_17575_fs_126">
            <a:extLst>
              <a:ext uri="{FF2B5EF4-FFF2-40B4-BE49-F238E27FC236}">
                <a16:creationId xmlns:a16="http://schemas.microsoft.com/office/drawing/2014/main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 dirty="0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804" y="3680768"/>
            <a:ext cx="3892371" cy="9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Eine Handvoll Reis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schützt vor Hunger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:a16="http://schemas.microsoft.com/office/drawing/2014/main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939" y="476672"/>
            <a:ext cx="48428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Bangladesch</a:t>
            </a:r>
          </a:p>
        </p:txBody>
      </p:sp>
    </p:spTree>
    <p:extLst>
      <p:ext uri="{BB962C8B-B14F-4D97-AF65-F5344CB8AC3E}">
        <p14:creationId xmlns:p14="http://schemas.microsoft.com/office/powerpoint/2010/main" val="39633603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895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 Gemeinschaftszentrum wird der Reis gewogen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und aufbewahrt.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Die Familien können ihn nutzen, wenn sie nicht mehr genug zu essen haben oder Feste anstehen.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97F9B9C-31DC-A2FB-EFA4-1A691486F5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7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499203F-2BB0-3CEF-D255-27582F3C0C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49"/>
            <a:ext cx="4249738" cy="270409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2AE3F4E-4EDD-B8A5-8D8E-C9C971288D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6" y="3105149"/>
            <a:ext cx="4238887" cy="270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783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561534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45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Wer kann, spart auch etwas Geld</a:t>
            </a:r>
            <a:r>
              <a:rPr lang="de-DE" sz="145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„</a:t>
            </a:r>
            <a:r>
              <a:rPr lang="de-DE" sz="145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Früher mussten sich die Menschen in Notzeiten an</a:t>
            </a:r>
            <a:r>
              <a:rPr lang="de-DE" sz="145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Kredithaie </a:t>
            </a:r>
            <a:r>
              <a:rPr lang="de-DE" sz="145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wend</a:t>
            </a:r>
            <a:r>
              <a:rPr lang="de-DE" sz="145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en, die hohe Zinsen verlangten“, sagt </a:t>
            </a:r>
            <a:r>
              <a:rPr lang="de-DE" sz="145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Projektleiter </a:t>
            </a:r>
            <a:r>
              <a:rPr lang="de-DE" sz="1450" b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Prodip</a:t>
            </a:r>
            <a:r>
              <a:rPr lang="de-DE" sz="145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50" b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Mardi</a:t>
            </a:r>
            <a:r>
              <a:rPr lang="de-DE" sz="145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sz="1450" b="0" dirty="0">
              <a:solidFill>
                <a:srgbClr val="000000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Georgia" panose="02040502050405020303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B5891AC-B699-54AC-9A8D-4AB3FEB392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350"/>
            <a:ext cx="8642348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362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20149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Sparguthaben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hilft den Familien in vielen Situationen: „Zur Aussaat leihen wir uns Geld, um davon Saatgut für Reis oder Gemüse zu kaufen“, erklärt Sunil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Soren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74912A1-5390-2139-B887-023116DED8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6" y="260350"/>
            <a:ext cx="4249737" cy="554260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EDE9057-844C-68F6-8BEC-4525F26AD2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350"/>
            <a:ext cx="4249737" cy="554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675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68054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Seine Frau ist Schatzmeisterin der Dorfgemeinschaft. Einmal im Monat fährt sie in die Stadt und geht zur Bank, um dort das gesparte Geld einzuzahlen.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73F9682-187E-8E85-A7B2-EF48A65FB0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7741" y="260350"/>
            <a:ext cx="4235434" cy="269638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B9CA5CD-271A-2F48-132C-3FDFDDE4A5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7741" y="3105150"/>
            <a:ext cx="4235434" cy="269638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636B6C0-2A58-7273-EC47-CBA32FD547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49"/>
            <a:ext cx="4249737" cy="269638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726CDB2-0BFA-CA63-539D-5F3073FF07F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05151"/>
            <a:ext cx="4249738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948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895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Sorens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Familie besaß früher viel mehr Land. Doch eine Familie aus dem Nachbardorf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nahm es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seinem Vater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gewaltsam ab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Die Familie bekam ihr Land nie zurück.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AFD5D05-0E84-919E-0A1F-E7D6006AED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0537" y="260350"/>
            <a:ext cx="2052637" cy="55451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93DF19A-6A80-AD0E-DA01-BA8AB9D28C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079" y="260350"/>
            <a:ext cx="6438996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057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895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Oft geht Sunil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Soren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zu den nahen Sümpfen, um nach Krabben und Muscheln zu suchen. Die Tiere enthalten viel Protein; sie zu essen, ist Teil der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Santal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-Kultur.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01DA7B-9DDE-36E3-F2E9-3E14F12775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2052638" cy="55451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D8691D9-0603-7AC3-73AB-A6FB95D26F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7925" y="260350"/>
            <a:ext cx="6445249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984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38151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Auch wegen dieser Tradition gelten die Indigenen als unrein. Daher essen viele von ihnen keine Schalentiere mehr. Nun mangelt es ihnen an Proteinen.</a:t>
            </a:r>
            <a:endParaRPr lang="de-DE" b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E7E5B63-422C-F0EF-A796-8342ED2EAE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3486"/>
            <a:ext cx="4249739" cy="554200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68346D3-8BE3-35C5-441D-9FF832CF94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3486"/>
            <a:ext cx="4249736" cy="554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759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5352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Die Mitarbeitenden von CCBVO </a:t>
            </a:r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empfehlen den Menschen daher, Tiere zu halten. Auf </a:t>
            </a:r>
            <a:r>
              <a:rPr lang="de-DE" b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Sundori</a:t>
            </a:r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Murmus</a:t>
            </a:r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Hof leben mittlerweile Hühner, Enten, Rinder und Ziegen.</a:t>
            </a:r>
          </a:p>
          <a:p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93F04EB-364B-85DB-14E2-9316661655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50825" y="267682"/>
            <a:ext cx="2052638" cy="55451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15ED21F-4C8B-0FBF-9A9A-467DE995FE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7926" y="260350"/>
            <a:ext cx="6445250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244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895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Dank der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Unterstütz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ung von CCBVO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ist </a:t>
            </a:r>
            <a:r>
              <a:rPr lang="de-DE" b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Sundori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Murmu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eine erfolgreiche Bäuerin und selbstbewusste Frau geworden.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„Unser Leben hat sich sehr verbessert“,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sagt sie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CB141EB-FF0E-8E38-FF90-BEA0B188E4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50823" y="260350"/>
            <a:ext cx="8642352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404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EA690B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515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der Partnerorganisation </a:t>
            </a:r>
          </a:p>
          <a:p>
            <a:r>
              <a:rPr lang="en-US" b="0" spc="-2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Centre for Capacity Building of Voluntary Organization (CCBVO) </a:t>
            </a:r>
            <a:r>
              <a:rPr lang="en-US" b="0" spc="-2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aus</a:t>
            </a:r>
            <a:r>
              <a:rPr lang="en-US" b="0" spc="-2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spc="-2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Bangladesch</a:t>
            </a:r>
            <a:r>
              <a:rPr lang="de-DE" b="0" dirty="0"/>
              <a:t>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ahoma" panose="020B0604030504040204" pitchFamily="34" charset="0"/>
              </a:rPr>
              <a:t>Eine Handvoll Reis schützt vor Hunger</a:t>
            </a:r>
            <a:endParaRPr lang="de-DE" altLang="de-DE" dirty="0">
              <a:solidFill>
                <a:schemeClr val="bg1"/>
              </a:solidFill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Arial" panose="020B0604020202020204" pitchFamily="34" charset="0"/>
              </a:rPr>
              <a:t>www.brot-fuer-die-welt.de/projekte/bangladesch-hunger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Evangelisches Werk für Diakonie und Entwicklung e.V.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4711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endParaRPr lang="de-DE" alt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b="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Thorsten Lichtblau, Thomas Knödl</a:t>
            </a:r>
            <a:endParaRPr lang="de-DE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Maike </a:t>
            </a:r>
            <a:r>
              <a:rPr lang="de-DE" b="0" dirty="0" err="1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Lukow</a:t>
            </a:r>
            <a:endParaRPr lang="de-DE" b="0" dirty="0">
              <a:effectLst/>
              <a:latin typeface="Georgia" panose="02040502050405020303" pitchFamily="18" charset="0"/>
              <a:ea typeface="GalaxieCopernicus-Book" panose="02000000000000000000" pitchFamily="50" charset="0"/>
              <a:cs typeface="GalaxieCopernicus-Book" panose="02000000000000000000" pitchFamily="50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b="0" dirty="0"/>
              <a:t>Kathrin Harms</a:t>
            </a:r>
            <a:endParaRPr lang="de-DE" b="0" i="0" u="none" strike="noStrike" baseline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Knödl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April 2023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8ECD0FB-6CFC-4E7B-AF7C-BD5349186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608" y="260350"/>
            <a:ext cx="4933567" cy="3237063"/>
          </a:xfrm>
          <a:prstGeom prst="rect">
            <a:avLst/>
          </a:prstGeom>
          <a:solidFill>
            <a:srgbClr val="EB690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9814" y="373846"/>
            <a:ext cx="2448256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Bangladesch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9" name="Rechteck 16">
            <a:extLst>
              <a:ext uri="{FF2B5EF4-FFF2-40B4-BE49-F238E27FC236}">
                <a16:creationId xmlns:a16="http://schemas.microsoft.com/office/drawing/2014/main" id="{B5444D80-D2AA-427F-B883-A2115484A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1940" y="545655"/>
            <a:ext cx="4933567" cy="296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defTabSz="1885950" eaLnBrk="1" hangingPunct="1">
              <a:lnSpc>
                <a:spcPct val="101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/>
              <a:t>	Bangladesch 	Deutschland</a:t>
            </a:r>
          </a:p>
          <a:p>
            <a:pPr defTabSz="1885950" eaLnBrk="1" hangingPunct="1">
              <a:lnSpc>
                <a:spcPct val="101000"/>
              </a:lnSpc>
              <a:tabLst>
                <a:tab pos="3408363" algn="r"/>
                <a:tab pos="4572000" algn="r"/>
                <a:tab pos="4667250" algn="l"/>
              </a:tabLst>
            </a:pPr>
            <a:endParaRPr lang="de-DE" altLang="de-DE" sz="1200" b="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Fläche</a:t>
            </a:r>
            <a:r>
              <a:rPr lang="de-DE" altLang="de-DE" sz="1200" b="0" dirty="0">
                <a:cs typeface="Arial" panose="020B0604020202020204" pitchFamily="34" charset="0"/>
              </a:rPr>
              <a:t> in km² 	148.460	357.022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Bevölkerung</a:t>
            </a:r>
            <a:r>
              <a:rPr lang="de-DE" altLang="de-DE" sz="1200" b="0" dirty="0">
                <a:cs typeface="Arial" panose="020B0604020202020204" pitchFamily="34" charset="0"/>
              </a:rPr>
              <a:t> in Millionen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167,2	84,2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Bevölkerungsdichte </a:t>
            </a:r>
            <a:r>
              <a:rPr lang="de-DE" altLang="de-DE" sz="1200" b="0" dirty="0">
                <a:cs typeface="Arial" panose="020B0604020202020204" pitchFamily="34" charset="0"/>
              </a:rPr>
              <a:t>in </a:t>
            </a:r>
            <a:r>
              <a:rPr lang="de-DE" altLang="de-DE" sz="1200" b="0" dirty="0" err="1">
                <a:cs typeface="Arial" panose="020B0604020202020204" pitchFamily="34" charset="0"/>
              </a:rPr>
              <a:t>Einw</a:t>
            </a:r>
            <a:r>
              <a:rPr lang="de-DE" altLang="de-DE" sz="1200" b="0" dirty="0">
                <a:cs typeface="Arial" panose="020B0604020202020204" pitchFamily="34" charset="0"/>
              </a:rPr>
              <a:t>./km²	1.126,2	235,8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Mittleres Alter </a:t>
            </a:r>
            <a:r>
              <a:rPr lang="de-DE" altLang="de-DE" sz="1200" b="0" dirty="0">
                <a:cs typeface="Arial" panose="020B0604020202020204" pitchFamily="34" charset="0"/>
              </a:rPr>
              <a:t>in Jahren	27,9	47,8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Anteil ländlicher Bevölkerung </a:t>
            </a:r>
            <a:r>
              <a:rPr lang="de-DE" altLang="de-DE" sz="1200" b="0" dirty="0">
                <a:cs typeface="Arial" panose="020B0604020202020204" pitchFamily="34" charset="0"/>
              </a:rPr>
              <a:t>in %	59,5	22,2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Säuglingssterblichkeit</a:t>
            </a:r>
            <a:r>
              <a:rPr lang="de-DE" altLang="de-DE" sz="1200" b="0" dirty="0">
                <a:cs typeface="Arial" panose="020B0604020202020204" pitchFamily="34" charset="0"/>
              </a:rPr>
              <a:t> in %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3,0	0,3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Ärztedichte </a:t>
            </a:r>
            <a:r>
              <a:rPr lang="de-DE" altLang="de-DE" sz="1200" b="0" dirty="0">
                <a:cs typeface="Arial" panose="020B0604020202020204" pitchFamily="34" charset="0"/>
              </a:rPr>
              <a:t>in </a:t>
            </a:r>
            <a:r>
              <a:rPr lang="de-DE" altLang="de-DE" sz="1200" b="0" dirty="0" err="1">
                <a:cs typeface="Arial" panose="020B0604020202020204" pitchFamily="34" charset="0"/>
              </a:rPr>
              <a:t>Ärzt:innen</a:t>
            </a:r>
            <a:r>
              <a:rPr lang="de-DE" altLang="de-DE" sz="1200" b="0" dirty="0">
                <a:cs typeface="Arial" panose="020B0604020202020204" pitchFamily="34" charset="0"/>
              </a:rPr>
              <a:t>/10.000 </a:t>
            </a:r>
            <a:r>
              <a:rPr lang="de-DE" altLang="de-DE" sz="1200" b="0" dirty="0" err="1">
                <a:cs typeface="Arial" panose="020B0604020202020204" pitchFamily="34" charset="0"/>
              </a:rPr>
              <a:t>Einw</a:t>
            </a:r>
            <a:r>
              <a:rPr lang="de-DE" altLang="de-DE" sz="1200" b="0" dirty="0">
                <a:cs typeface="Arial" panose="020B0604020202020204" pitchFamily="34" charset="0"/>
              </a:rPr>
              <a:t>. 	7	44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Anteil untergewichtiger Kinder </a:t>
            </a:r>
            <a:r>
              <a:rPr lang="de-DE" altLang="de-DE" sz="1200" b="0" dirty="0">
                <a:cs typeface="Arial" panose="020B0604020202020204" pitchFamily="34" charset="0"/>
              </a:rPr>
              <a:t>in %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22,6	0,5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Analphabetenrate</a:t>
            </a:r>
            <a:r>
              <a:rPr lang="de-DE" altLang="de-DE" sz="1200" b="0" dirty="0">
                <a:cs typeface="Arial" panose="020B0604020202020204" pitchFamily="34" charset="0"/>
              </a:rPr>
              <a:t> in %	25,1	k. A.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sz="1200" b="1" i="0" u="none" strike="noStrike" baseline="0" dirty="0"/>
              <a:t>Jugendarbeitslosigkeit </a:t>
            </a:r>
            <a:r>
              <a:rPr lang="de-DE" altLang="de-DE" sz="1200" b="0" dirty="0">
                <a:cs typeface="Arial" panose="020B0604020202020204" pitchFamily="34" charset="0"/>
              </a:rPr>
              <a:t>in % </a:t>
            </a:r>
            <a:r>
              <a:rPr lang="de-DE" sz="1200" b="0" i="0" u="none" strike="noStrike" baseline="0" dirty="0"/>
              <a:t>	</a:t>
            </a:r>
            <a:r>
              <a:rPr lang="de-DE" sz="1200" b="0" dirty="0"/>
              <a:t>14,7</a:t>
            </a:r>
            <a:r>
              <a:rPr lang="de-DE" sz="1200" b="0" i="0" u="none" strike="noStrike" baseline="0" dirty="0"/>
              <a:t>	</a:t>
            </a:r>
            <a:r>
              <a:rPr lang="de-DE" sz="1200" b="0" dirty="0"/>
              <a:t>7,0</a:t>
            </a:r>
            <a:r>
              <a:rPr lang="de-DE" sz="1200" b="0" i="0" u="none" strike="noStrike" baseline="0" dirty="0"/>
              <a:t>	</a:t>
            </a:r>
            <a:endParaRPr lang="de-DE" altLang="de-DE" sz="120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Bruttosozialprodukt </a:t>
            </a:r>
            <a:r>
              <a:rPr lang="de-DE" altLang="de-DE" sz="1200" b="0" dirty="0">
                <a:cs typeface="Arial" panose="020B0604020202020204" pitchFamily="34" charset="0"/>
              </a:rPr>
              <a:t>in $/Kopf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5.900	53.200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endParaRPr lang="de-DE" altLang="de-DE" sz="80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800" dirty="0">
                <a:cs typeface="Arial" panose="020B0604020202020204" pitchFamily="34" charset="0"/>
              </a:rPr>
              <a:t>Quelle: </a:t>
            </a:r>
            <a:r>
              <a:rPr lang="de-DE" altLang="de-DE" sz="800" b="0" dirty="0">
                <a:cs typeface="Arial" panose="020B0604020202020204" pitchFamily="34" charset="0"/>
              </a:rPr>
              <a:t>CIA World </a:t>
            </a:r>
            <a:r>
              <a:rPr lang="de-DE" altLang="de-DE" sz="800" b="0" dirty="0" err="1">
                <a:cs typeface="Arial" panose="020B0604020202020204" pitchFamily="34" charset="0"/>
              </a:rPr>
              <a:t>Factbook</a:t>
            </a:r>
            <a:r>
              <a:rPr lang="de-DE" altLang="de-DE" sz="800" b="0" dirty="0">
                <a:cs typeface="Arial" panose="020B0604020202020204" pitchFamily="34" charset="0"/>
              </a:rPr>
              <a:t> (2023)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7337B2FF-459A-403B-BD37-9BC275FBD0D8}"/>
              </a:ext>
            </a:extLst>
          </p:cNvPr>
          <p:cNvCxnSpPr>
            <a:cxnSpLocks/>
          </p:cNvCxnSpPr>
          <p:nvPr/>
        </p:nvCxnSpPr>
        <p:spPr>
          <a:xfrm>
            <a:off x="4031940" y="797683"/>
            <a:ext cx="47532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17F3D715-01EA-4C0B-B8D1-6B399FBCB9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9608" y="3573463"/>
            <a:ext cx="4933567" cy="2232025"/>
          </a:xfrm>
          <a:prstGeom prst="rect">
            <a:avLst/>
          </a:prstGeom>
        </p:spPr>
      </p:pic>
      <p:sp>
        <p:nvSpPr>
          <p:cNvPr id="22" name="Rechteck 16">
            <a:extLst>
              <a:ext uri="{FF2B5EF4-FFF2-40B4-BE49-F238E27FC236}">
                <a16:creationId xmlns:a16="http://schemas.microsoft.com/office/drawing/2014/main" id="{482C858E-D088-4F35-957D-E8783E8D4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771" y="4653136"/>
            <a:ext cx="2407242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BANGLADESCH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10CD042C-62F6-42F7-B6D9-BF0B8BDC446A}"/>
              </a:ext>
            </a:extLst>
          </p:cNvPr>
          <p:cNvCxnSpPr>
            <a:cxnSpLocks/>
          </p:cNvCxnSpPr>
          <p:nvPr/>
        </p:nvCxnSpPr>
        <p:spPr>
          <a:xfrm>
            <a:off x="7596336" y="4925978"/>
            <a:ext cx="0" cy="37523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76BACB5E-D100-413A-AF3E-F7A7EFFC14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49"/>
            <a:ext cx="3636964" cy="5545139"/>
          </a:xfrm>
          <a:prstGeom prst="rect">
            <a:avLst/>
          </a:prstGeom>
        </p:spPr>
      </p:pic>
      <p:sp>
        <p:nvSpPr>
          <p:cNvPr id="31" name="Rechteck 16">
            <a:extLst>
              <a:ext uri="{FF2B5EF4-FFF2-40B4-BE49-F238E27FC236}">
                <a16:creationId xmlns:a16="http://schemas.microsoft.com/office/drawing/2014/main" id="{5686EE6B-A3B5-4EE6-A6DA-52A415A3A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936" y="3691649"/>
            <a:ext cx="2407242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BANGLADESCH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CC61BB66-CEFB-4172-B7AE-6E09C66FE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351771"/>
            <a:ext cx="1177956" cy="32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/>
              <a:t>Dhaka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6ECA44EA-432F-4FED-BF43-5046E86F44DE}"/>
              </a:ext>
            </a:extLst>
          </p:cNvPr>
          <p:cNvGrpSpPr/>
          <p:nvPr/>
        </p:nvGrpSpPr>
        <p:grpSpPr>
          <a:xfrm>
            <a:off x="1887770" y="3501059"/>
            <a:ext cx="90873" cy="90873"/>
            <a:chOff x="7058657" y="1304764"/>
            <a:chExt cx="90873" cy="90873"/>
          </a:xfrm>
        </p:grpSpPr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ACAC6DC0-A7B8-4BEA-8AB2-8B44105CA018}"/>
                </a:ext>
              </a:extLst>
            </p:cNvPr>
            <p:cNvSpPr/>
            <p:nvPr/>
          </p:nvSpPr>
          <p:spPr>
            <a:xfrm>
              <a:off x="7078886" y="1324932"/>
              <a:ext cx="51840" cy="518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BA5308A0-2336-4D29-9B88-3DD613EDAEFE}"/>
                </a:ext>
              </a:extLst>
            </p:cNvPr>
            <p:cNvSpPr/>
            <p:nvPr/>
          </p:nvSpPr>
          <p:spPr>
            <a:xfrm>
              <a:off x="7058657" y="1304764"/>
              <a:ext cx="90873" cy="9087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0" name="Rechteck 39">
            <a:extLst>
              <a:ext uri="{FF2B5EF4-FFF2-40B4-BE49-F238E27FC236}">
                <a16:creationId xmlns:a16="http://schemas.microsoft.com/office/drawing/2014/main" id="{942051B5-217C-483E-8B52-5160D805E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1023" y="2373381"/>
            <a:ext cx="1045632" cy="33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INDIEN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C0A3D645-A175-4CDF-805E-2825017B2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92" y="4065725"/>
            <a:ext cx="1045632" cy="33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INDIEN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10C86F63-9010-4CB2-844D-896D950FC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593" y="4689475"/>
            <a:ext cx="1045632" cy="33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MYANMAR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E47471C2-9B29-44BD-A5C5-70DBD9B87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124" y="1772816"/>
            <a:ext cx="1045632" cy="33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BHUTAN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3CBFB48D-EEA5-7629-2E78-BE6C3BC077FE}"/>
              </a:ext>
            </a:extLst>
          </p:cNvPr>
          <p:cNvSpPr/>
          <p:nvPr/>
        </p:nvSpPr>
        <p:spPr>
          <a:xfrm>
            <a:off x="1157502" y="3226585"/>
            <a:ext cx="51840" cy="518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BA44DA3-EEAA-ED4F-D816-0F3721FFE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05" y="3056635"/>
            <a:ext cx="1439330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Gordaing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75A863B-2820-BA97-D48F-0CAEB2AACA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7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:a16="http://schemas.microsoft.com/office/drawing/2014/main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933" y="4720541"/>
            <a:ext cx="5940425" cy="8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>
                <a:solidFill>
                  <a:schemeClr val="bg1"/>
                </a:solidFill>
              </a:rPr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bg1"/>
                </a:solidFill>
              </a:rPr>
              <a:t>IBAN: DE10 1006 1006 0500 5005 00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:a16="http://schemas.microsoft.com/office/drawing/2014/main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933" y="3901187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>
                <a:solidFill>
                  <a:schemeClr val="bg1"/>
                </a:solidFill>
              </a:rPr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28006657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34551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 Bangladesch leben rund zwei Millionen Indigene aus 75 Volksgruppen. Von der bengalischen Mehrheitsgesellschaft werden sie weitgehend ausgegrenzt. </a:t>
            </a:r>
          </a:p>
          <a:p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5D2E31F-9142-588A-4578-92DD239117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7682"/>
            <a:ext cx="4248113" cy="268631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BF49BAA-AC78-EED5-B949-AED1250F7C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5060" y="3109285"/>
            <a:ext cx="4248115" cy="269620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E4718BB-6D61-D71C-FB57-BEBA5120AC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5059" y="260350"/>
            <a:ext cx="4248115" cy="270033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9C1A010-24BD-64E3-0BEE-31D0EF9934E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09285"/>
            <a:ext cx="4248113" cy="269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17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68054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 Indigenen sind oft extrem arm und von Unterernährung bedroht. So auch im Bezirk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Rajshahi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wo Klimawandel und Landraub ihre Not vergrößern.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6CF8221-9DE2-1A82-A758-B11F34D6FF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1958" y="267246"/>
            <a:ext cx="4229857" cy="269344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8FBA2AB-197A-B159-662E-58D31C90E6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184" y="260350"/>
            <a:ext cx="4238379" cy="554513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B1DF9B1-2E6C-D8EA-FF6C-82D56686B0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3105150"/>
            <a:ext cx="4251461" cy="269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506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5975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Sundori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Murmu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 Sunil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Soren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gehören der Volksgruppe der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Santal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an. Sie leben im Dorf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Gordaing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vom Reisanbau. </a:t>
            </a:r>
            <a:r>
              <a:rPr lang="de-DE" b="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Lange Zeit kamen sie gerade so über die Runden</a:t>
            </a:r>
            <a:r>
              <a:rPr lang="de-DE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de-DE" b="0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F8CB996-18DD-3CC8-F459-941D84F22B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0350"/>
            <a:ext cx="8642349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284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192" y="5805488"/>
            <a:ext cx="75615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diesem Winter ist ihre Reisernte jedoch gut ausgefallen: Insgesamt 1.600 Kilogramm. Das reicht nicht nur für sie selbst, einige hundert Kilo können sie sogar verkaufen.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0BA4B91-801C-38EF-F267-CC7FCF1492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766" y="260350"/>
            <a:ext cx="4246797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46CFD62-CE7B-A1AC-3A30-AF829687FA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6796" cy="554513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2D64B14-BF54-0D37-49E1-07F1207368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05149"/>
            <a:ext cx="4249738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25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2930DB1-825A-4476-87AA-03B5B1BBA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0934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Zusammen mit ihrer Schwägerin steckt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Sundori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Murmu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die Reishalme in eine Dreschmaschine. In gut zwei Stunden haben sie die gesamte Ernte gedroschen.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DA1EC0C-82FF-5542-E1B4-2A743710AE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250825" y="260351"/>
            <a:ext cx="4249738" cy="55451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23FD408-9450-A5B1-2ADB-DEBEC67CD2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9" y="260276"/>
            <a:ext cx="4249738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346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5255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Seit 2013 wird das Dorf von CCBVO unterstützt.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Die Mitarbeitenden der Organisation haben die Menschen ermutigt,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einen gemeinsamen Reisspeicher zu bauen.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B9BFD7-9338-4B31-43A5-3A7AFC2FF5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4391" y="3105150"/>
            <a:ext cx="4238783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4416871-F871-00C7-444F-E9EABD4CA5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7" cy="27003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DF1379D-02CD-3A23-4441-7DA4A2D69D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7" cy="270033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FE1FEFB-4C07-DECB-6268-BD82498F76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05150"/>
            <a:ext cx="4249738" cy="270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362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175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Von jeder Mahlzeit legen die Mitglieder der Dorfgemeinschaft eine Handvoll Reis beiseite.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Einmal pro Woche bringen sie den Reis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dann ins Gemein­schaftszentrum.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08C33B3-2FC7-DEE7-7E61-FFFF65473D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0538" y="260350"/>
            <a:ext cx="2052636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6504F3E-C0BF-F6B5-860B-F5FF919D50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6445250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619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662</Words>
  <Application>Microsoft Office PowerPoint</Application>
  <PresentationFormat>Bildschirmpräsentation (4:3)</PresentationFormat>
  <Paragraphs>86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Arial</vt:lpstr>
      <vt:lpstr>Calibri</vt:lpstr>
      <vt:lpstr>GalaxieCopernicus-Book</vt:lpstr>
      <vt:lpstr>Georgia</vt:lpstr>
      <vt:lpstr>Tahoma</vt:lpstr>
      <vt:lpstr>Times New Roman</vt:lpstr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Rechtsbeistand für die "Unberührbaren"</dc:title>
  <dc:creator>BfdW</dc:creator>
  <cp:lastModifiedBy>thorsten.lichtblau</cp:lastModifiedBy>
  <cp:revision>1365</cp:revision>
  <dcterms:created xsi:type="dcterms:W3CDTF">2005-03-02T11:53:12Z</dcterms:created>
  <dcterms:modified xsi:type="dcterms:W3CDTF">2023-04-27T15:35:06Z</dcterms:modified>
</cp:coreProperties>
</file>