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300" r:id="rId2"/>
    <p:sldId id="266" r:id="rId3"/>
    <p:sldId id="278" r:id="rId4"/>
    <p:sldId id="280" r:id="rId5"/>
    <p:sldId id="279" r:id="rId6"/>
    <p:sldId id="281" r:id="rId7"/>
    <p:sldId id="303" r:id="rId8"/>
    <p:sldId id="304" r:id="rId9"/>
    <p:sldId id="282" r:id="rId10"/>
    <p:sldId id="285" r:id="rId11"/>
    <p:sldId id="287" r:id="rId12"/>
    <p:sldId id="284" r:id="rId13"/>
    <p:sldId id="298" r:id="rId14"/>
    <p:sldId id="289" r:id="rId15"/>
    <p:sldId id="296" r:id="rId16"/>
    <p:sldId id="295" r:id="rId17"/>
    <p:sldId id="297" r:id="rId18"/>
    <p:sldId id="292" r:id="rId19"/>
    <p:sldId id="299" r:id="rId20"/>
    <p:sldId id="305" r:id="rId21"/>
    <p:sldId id="306" r:id="rId22"/>
    <p:sldId id="307" r:id="rId23"/>
    <p:sldId id="262" r:id="rId2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6" pos="257" userDrawn="1">
          <p15:clr>
            <a:srgbClr val="A4A3A4"/>
          </p15:clr>
        </p15:guide>
        <p15:guide id="12" pos="4906" userDrawn="1">
          <p15:clr>
            <a:srgbClr val="A4A3A4"/>
          </p15:clr>
        </p15:guide>
        <p15:guide id="14" pos="3001" userDrawn="1">
          <p15:clr>
            <a:srgbClr val="A4A3A4"/>
          </p15:clr>
        </p15:guide>
        <p15:guide id="16" orient="horz" pos="4315" userDrawn="1">
          <p15:clr>
            <a:srgbClr val="A4A3A4"/>
          </p15:clr>
        </p15:guide>
        <p15:guide id="17" orient="horz" pos="232" userDrawn="1">
          <p15:clr>
            <a:srgbClr val="A4A3A4"/>
          </p15:clr>
        </p15:guide>
        <p15:guide id="18" orient="horz" pos="2772" userDrawn="1">
          <p15:clr>
            <a:srgbClr val="A4A3A4"/>
          </p15:clr>
        </p15:guide>
        <p15:guide id="19" orient="horz" userDrawn="1">
          <p15:clr>
            <a:srgbClr val="A4A3A4"/>
          </p15:clr>
        </p15:guide>
        <p15:guide id="21" pos="3659"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F1080F-C7C5-EDA1-A7D1-BA0EB1F45CAF}" name="Lichtblau, Thorsten" initials="TL" userId="S::thorsten.lichtblau@brot-fuer-die-welt.de::06b5bcef-b0bc-4eee-8061-be09c4a233b3" providerId="AD"/>
  <p188:author id="{79B2B6BB-5F4A-A644-7B2F-2E1C56BF202B}" name="Bedurke, Lars" initials="LB" userId="S::lars.bedurke@brot-fuer-die-welt.de::1709b42d-61e0-4761-97fe-3e1a42aa17d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ichtblau, Thorsten" initials="TL" lastIdx="3" clrIdx="0">
    <p:extLst>
      <p:ext uri="{19B8F6BF-5375-455C-9EA6-DF929625EA0E}">
        <p15:presenceInfo xmlns:p15="http://schemas.microsoft.com/office/powerpoint/2012/main" userId="S::thorsten.lichtblau@brot-fuer-die-welt.de::06b5bcef-b0bc-4eee-8061-be09c4a233b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400"/>
    <a:srgbClr val="005F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5305" autoAdjust="0"/>
  </p:normalViewPr>
  <p:slideViewPr>
    <p:cSldViewPr snapToGrid="0" showGuides="1">
      <p:cViewPr varScale="1">
        <p:scale>
          <a:sx n="71" d="100"/>
          <a:sy n="71" d="100"/>
        </p:scale>
        <p:origin x="994" y="43"/>
      </p:cViewPr>
      <p:guideLst>
        <p:guide pos="257"/>
        <p:guide pos="4906"/>
        <p:guide pos="3001"/>
        <p:guide orient="horz" pos="4315"/>
        <p:guide orient="horz" pos="232"/>
        <p:guide orient="horz" pos="2772"/>
        <p:guide orient="horz"/>
        <p:guide pos="3659"/>
      </p:guideLst>
    </p:cSldViewPr>
  </p:slideViewPr>
  <p:notesTextViewPr>
    <p:cViewPr>
      <p:scale>
        <a:sx n="1" d="1"/>
        <a:sy n="1" d="1"/>
      </p:scale>
      <p:origin x="0" y="0"/>
    </p:cViewPr>
  </p:notesTextViewPr>
  <p:notesViewPr>
    <p:cSldViewPr snapToGrid="0" showGuides="1">
      <p:cViewPr varScale="1">
        <p:scale>
          <a:sx n="84" d="100"/>
          <a:sy n="84" d="100"/>
        </p:scale>
        <p:origin x="382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42D095-F5D9-4149-B2F4-7955A48EA0EB}" type="datetimeFigureOut">
              <a:rPr lang="de-DE" smtClean="0"/>
              <a:t>29.09.2026</a:t>
            </a:fld>
            <a:endParaRPr lang="de-DE"/>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4F14A0-1652-4F96-8436-9398C429B103}" type="slidenum">
              <a:rPr lang="de-DE" smtClean="0"/>
              <a:t>‹Nr.›</a:t>
            </a:fld>
            <a:endParaRPr lang="de-DE"/>
          </a:p>
        </p:txBody>
      </p:sp>
    </p:spTree>
    <p:extLst>
      <p:ext uri="{BB962C8B-B14F-4D97-AF65-F5344CB8AC3E}">
        <p14:creationId xmlns:p14="http://schemas.microsoft.com/office/powerpoint/2010/main" val="22452648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233875-AE6C-490A-AED6-DF3AB1F813CC}" type="datetimeFigureOut">
              <a:rPr lang="de-DE" smtClean="0"/>
              <a:t>29.09.2026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6CE77A-4BAE-46CA-95D1-C06FE33479B7}" type="slidenum">
              <a:rPr lang="de-DE" smtClean="0"/>
              <a:t>‹Nr.›</a:t>
            </a:fld>
            <a:endParaRPr lang="de-DE"/>
          </a:p>
        </p:txBody>
      </p:sp>
    </p:spTree>
    <p:extLst>
      <p:ext uri="{BB962C8B-B14F-4D97-AF65-F5344CB8AC3E}">
        <p14:creationId xmlns:p14="http://schemas.microsoft.com/office/powerpoint/2010/main" val="2761930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2A6CE77A-4BAE-46CA-95D1-C06FE33479B7}" type="slidenum">
              <a:rPr lang="de-DE" smtClean="0"/>
              <a:t>2</a:t>
            </a:fld>
            <a:endParaRPr lang="de-DE"/>
          </a:p>
        </p:txBody>
      </p:sp>
    </p:spTree>
    <p:extLst>
      <p:ext uri="{BB962C8B-B14F-4D97-AF65-F5344CB8AC3E}">
        <p14:creationId xmlns:p14="http://schemas.microsoft.com/office/powerpoint/2010/main" val="23134391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el">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47318" y="5776449"/>
            <a:ext cx="1326807" cy="885614"/>
          </a:xfrm>
          <a:prstGeom prst="rect">
            <a:avLst/>
          </a:prstGeom>
        </p:spPr>
      </p:pic>
    </p:spTree>
    <p:extLst>
      <p:ext uri="{BB962C8B-B14F-4D97-AF65-F5344CB8AC3E}">
        <p14:creationId xmlns:p14="http://schemas.microsoft.com/office/powerpoint/2010/main" val="1070381848"/>
      </p:ext>
    </p:extLst>
  </p:cSld>
  <p:clrMapOvr>
    <a:masterClrMapping/>
  </p:clrMapOvr>
  <p:extLst>
    <p:ext uri="{DCECCB84-F9BA-43D5-87BE-67443E8EF086}">
      <p15:sldGuideLst xmlns:p15="http://schemas.microsoft.com/office/powerpoint/2012/main">
        <p15:guide id="1" pos="257" userDrawn="1">
          <p15:clr>
            <a:srgbClr val="FBAE40"/>
          </p15:clr>
        </p15:guide>
        <p15:guide id="2" pos="7423" userDrawn="1">
          <p15:clr>
            <a:srgbClr val="FBAE40"/>
          </p15:clr>
        </p15:guide>
        <p15:guide id="3" pos="1300" userDrawn="1">
          <p15:clr>
            <a:srgbClr val="FBAE40"/>
          </p15:clr>
        </p15:guide>
        <p15:guide id="4" pos="1481" userDrawn="1">
          <p15:clr>
            <a:srgbClr val="FBAE40"/>
          </p15:clr>
        </p15:guide>
        <p15:guide id="5" pos="2525" userDrawn="1">
          <p15:clr>
            <a:srgbClr val="FBAE40"/>
          </p15:clr>
        </p15:guide>
        <p15:guide id="6" pos="2706" userDrawn="1">
          <p15:clr>
            <a:srgbClr val="FBAE40"/>
          </p15:clr>
        </p15:guide>
        <p15:guide id="7" pos="3749" userDrawn="1">
          <p15:clr>
            <a:srgbClr val="FBAE40"/>
          </p15:clr>
        </p15:guide>
        <p15:guide id="8" pos="3931" userDrawn="1">
          <p15:clr>
            <a:srgbClr val="FBAE40"/>
          </p15:clr>
        </p15:guide>
        <p15:guide id="9" pos="4974" userDrawn="1">
          <p15:clr>
            <a:srgbClr val="FBAE40"/>
          </p15:clr>
        </p15:guide>
        <p15:guide id="10" pos="5155" userDrawn="1">
          <p15:clr>
            <a:srgbClr val="FBAE40"/>
          </p15:clr>
        </p15:guide>
        <p15:guide id="11" pos="6199" userDrawn="1">
          <p15:clr>
            <a:srgbClr val="FBAE40"/>
          </p15:clr>
        </p15:guide>
        <p15:guide id="12" pos="63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Innenseiten">
    <p:spTree>
      <p:nvGrpSpPr>
        <p:cNvPr id="1" name=""/>
        <p:cNvGrpSpPr/>
        <p:nvPr/>
      </p:nvGrpSpPr>
      <p:grpSpPr>
        <a:xfrm>
          <a:off x="0" y="0"/>
          <a:ext cx="0" cy="0"/>
          <a:chOff x="0" y="0"/>
          <a:chExt cx="0" cy="0"/>
        </a:xfrm>
      </p:grpSpPr>
      <p:sp>
        <p:nvSpPr>
          <p:cNvPr id="2" name="Textfeld 1"/>
          <p:cNvSpPr txBox="1"/>
          <p:nvPr userDrawn="1"/>
        </p:nvSpPr>
        <p:spPr>
          <a:xfrm>
            <a:off x="322263" y="6326109"/>
            <a:ext cx="3000375" cy="230832"/>
          </a:xfrm>
          <a:prstGeom prst="rect">
            <a:avLst/>
          </a:prstGeom>
          <a:noFill/>
        </p:spPr>
        <p:txBody>
          <a:bodyPr wrap="square" rtlCol="0">
            <a:spAutoFit/>
          </a:bodyPr>
          <a:lstStyle/>
          <a:p>
            <a:r>
              <a:rPr lang="de-DE" sz="900" dirty="0">
                <a:latin typeface="Aptos" panose="020B0004020202020204" pitchFamily="34" charset="0"/>
              </a:rPr>
              <a:t>Seite </a:t>
            </a:r>
            <a:fld id="{4A5E4876-0560-4B9D-AB1A-54ACABD3C841}" type="slidenum">
              <a:rPr lang="de-DE" sz="900" smtClean="0">
                <a:latin typeface="Aptos" panose="020B0004020202020204" pitchFamily="34" charset="0"/>
              </a:rPr>
              <a:t>‹Nr.›</a:t>
            </a:fld>
            <a:r>
              <a:rPr lang="de-DE" sz="900" dirty="0">
                <a:latin typeface="Aptos" panose="020B0004020202020204" pitchFamily="34" charset="0"/>
              </a:rPr>
              <a:t> / 20 </a:t>
            </a:r>
          </a:p>
        </p:txBody>
      </p:sp>
      <p:sp>
        <p:nvSpPr>
          <p:cNvPr id="5" name="Fußzeilenplatzhalter 4">
            <a:extLst>
              <a:ext uri="{FF2B5EF4-FFF2-40B4-BE49-F238E27FC236}">
                <a16:creationId xmlns:a16="http://schemas.microsoft.com/office/drawing/2014/main" id="{908B2770-9429-7BEB-3D69-C185A01F5A00}"/>
              </a:ext>
            </a:extLst>
          </p:cNvPr>
          <p:cNvSpPr txBox="1">
            <a:spLocks/>
          </p:cNvSpPr>
          <p:nvPr userDrawn="1"/>
        </p:nvSpPr>
        <p:spPr bwMode="gray">
          <a:xfrm>
            <a:off x="1343924" y="6383800"/>
            <a:ext cx="8850313" cy="144000"/>
          </a:xfrm>
          <a:prstGeom prst="rect">
            <a:avLst/>
          </a:prstGeom>
        </p:spPr>
        <p:txBody>
          <a:bodyPr vert="horz" lIns="0" tIns="0" rIns="0" bIns="0" rtlCol="0" anchor="t" anchorCtr="0">
            <a:noAutofit/>
          </a:bodyPr>
          <a:lstStyle>
            <a:defPPr>
              <a:defRPr lang="de-DE"/>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tabLst>
                <a:tab pos="1343025" algn="l"/>
                <a:tab pos="1885950" algn="l"/>
              </a:tabLst>
            </a:pPr>
            <a:r>
              <a:rPr lang="de-DE" dirty="0">
                <a:latin typeface="Aptos" panose="020B0004020202020204" pitchFamily="34" charset="0"/>
              </a:rPr>
              <a:t>Musik</a:t>
            </a:r>
            <a:r>
              <a:rPr lang="de-DE" baseline="0" dirty="0">
                <a:latin typeface="Aptos" panose="020B0004020202020204" pitchFamily="34" charset="0"/>
              </a:rPr>
              <a:t> als Chance</a:t>
            </a:r>
            <a:r>
              <a:rPr lang="de-DE" dirty="0">
                <a:latin typeface="Aptos" panose="020B0004020202020204" pitchFamily="34" charset="0"/>
              </a:rPr>
              <a:t>	</a:t>
            </a:r>
            <a:fld id="{8FDCE851-9313-436B-BCF2-C4F020A7E3E0}" type="datetime1">
              <a:rPr lang="de-DE" smtClean="0">
                <a:latin typeface="Aptos" panose="020B0004020202020204" pitchFamily="34" charset="0"/>
              </a:rPr>
              <a:t>29.09.2026</a:t>
            </a:fld>
            <a:endParaRPr lang="de-DE" dirty="0">
              <a:latin typeface="Aptos" panose="020B0004020202020204" pitchFamily="34" charset="0"/>
            </a:endParaRPr>
          </a:p>
        </p:txBody>
      </p:sp>
      <p:pic>
        <p:nvPicPr>
          <p:cNvPr id="6" name="Grafik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47318" y="5776449"/>
            <a:ext cx="1326807" cy="885614"/>
          </a:xfrm>
          <a:prstGeom prst="rect">
            <a:avLst/>
          </a:prstGeom>
        </p:spPr>
      </p:pic>
    </p:spTree>
    <p:extLst>
      <p:ext uri="{BB962C8B-B14F-4D97-AF65-F5344CB8AC3E}">
        <p14:creationId xmlns:p14="http://schemas.microsoft.com/office/powerpoint/2010/main" val="3620245508"/>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4381036"/>
      </p:ext>
    </p:extLst>
  </p:cSld>
  <p:clrMap bg1="lt1" tx1="dk1" bg2="lt2" tx2="dk2" accent1="accent1" accent2="accent2" accent3="accent3" accent4="accent4" accent5="accent5" accent6="accent6" hlink="hlink" folHlink="folHlink"/>
  <p:sldLayoutIdLst>
    <p:sldLayoutId id="2147483660" r:id="rId1"/>
    <p:sldLayoutId id="214748366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orient="horz" pos="527" userDrawn="1">
          <p15:clr>
            <a:srgbClr val="F26B43"/>
          </p15:clr>
        </p15:guide>
        <p15:guide id="3" orient="horz" pos="1071" userDrawn="1">
          <p15:clr>
            <a:srgbClr val="F26B43"/>
          </p15:clr>
        </p15:guide>
        <p15:guide id="4" orient="horz" pos="2160" userDrawn="1">
          <p15:clr>
            <a:srgbClr val="F26B43"/>
          </p15:clr>
        </p15:guide>
        <p15:guide id="5" orient="horz" pos="1616" userDrawn="1">
          <p15:clr>
            <a:srgbClr val="F26B43"/>
          </p15:clr>
        </p15:guide>
        <p15:guide id="6" orient="horz" pos="2704" userDrawn="1">
          <p15:clr>
            <a:srgbClr val="F26B43"/>
          </p15:clr>
        </p15:guide>
        <p15:guide id="7" orient="horz" pos="3271" userDrawn="1">
          <p15:clr>
            <a:srgbClr val="F26B43"/>
          </p15:clr>
        </p15:guide>
        <p15:guide id="8" orient="horz" pos="3770" userDrawn="1">
          <p15:clr>
            <a:srgbClr val="F26B43"/>
          </p15:clr>
        </p15:guide>
        <p15:guide id="9" orient="horz" pos="4088" userDrawn="1">
          <p15:clr>
            <a:srgbClr val="F26B43"/>
          </p15:clr>
        </p15:guide>
        <p15:guide id="10" pos="257" userDrawn="1">
          <p15:clr>
            <a:srgbClr val="F26B43"/>
          </p15:clr>
        </p15:guide>
        <p15:guide id="11" pos="7423" userDrawn="1">
          <p15:clr>
            <a:srgbClr val="F26B43"/>
          </p15:clr>
        </p15:guide>
        <p15:guide id="12" pos="1300" userDrawn="1">
          <p15:clr>
            <a:srgbClr val="F26B43"/>
          </p15:clr>
        </p15:guide>
        <p15:guide id="13" pos="1481" userDrawn="1">
          <p15:clr>
            <a:srgbClr val="F26B43"/>
          </p15:clr>
        </p15:guide>
        <p15:guide id="14" pos="2525" userDrawn="1">
          <p15:clr>
            <a:srgbClr val="F26B43"/>
          </p15:clr>
        </p15:guide>
        <p15:guide id="15" pos="2706" userDrawn="1">
          <p15:clr>
            <a:srgbClr val="F26B43"/>
          </p15:clr>
        </p15:guide>
        <p15:guide id="16" pos="3749" userDrawn="1">
          <p15:clr>
            <a:srgbClr val="F26B43"/>
          </p15:clr>
        </p15:guide>
        <p15:guide id="17" pos="3931" userDrawn="1">
          <p15:clr>
            <a:srgbClr val="F26B43"/>
          </p15:clr>
        </p15:guide>
        <p15:guide id="18" pos="5155" userDrawn="1">
          <p15:clr>
            <a:srgbClr val="F26B43"/>
          </p15:clr>
        </p15:guide>
        <p15:guide id="19" pos="4974" userDrawn="1">
          <p15:clr>
            <a:srgbClr val="F26B43"/>
          </p15:clr>
        </p15:guide>
        <p15:guide id="20" pos="6199" userDrawn="1">
          <p15:clr>
            <a:srgbClr val="F26B43"/>
          </p15:clr>
        </p15:guide>
        <p15:guide id="21" pos="63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tiff"/></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www.5000-brote.de/material" TargetMode="Externa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1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1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image" Target="../media/image47.jpeg"/></Relationships>
</file>

<file path=ppt/slides/_rels/slide1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1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1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hyperlink" Target="http://www.brot-fuer-die-welt.de/gemeinden/musik-zum-teilen"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hyperlink" Target="https://earth-choir-kids.com/" TargetMode="External"/><Relationship Id="rId1" Type="http://schemas.openxmlformats.org/officeDocument/2006/relationships/slideLayout" Target="../slideLayouts/slideLayout2.xml"/><Relationship Id="rId5" Type="http://schemas.openxmlformats.org/officeDocument/2006/relationships/image" Target="../media/image61.jpeg"/><Relationship Id="rId4" Type="http://schemas.openxmlformats.org/officeDocument/2006/relationships/image" Target="../media/image60.jpeg"/></Relationships>
</file>

<file path=ppt/slides/_rels/slide2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hyperlink" Target="http://www.brot-fuer-die-welt.de/gemeinden/gospel-fuer-eine-gerechte-welt" TargetMode="External"/><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4.jpeg"/><Relationship Id="rId1" Type="http://schemas.openxmlformats.org/officeDocument/2006/relationships/slideLayout" Target="../slideLayouts/slideLayout1.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E502C-A44A-42B8-E21C-8D7A25A488AD}"/>
            </a:ext>
          </a:extLst>
        </p:cNvPr>
        <p:cNvGrpSpPr/>
        <p:nvPr/>
      </p:nvGrpSpPr>
      <p:grpSpPr>
        <a:xfrm>
          <a:off x="0" y="0"/>
          <a:ext cx="0" cy="0"/>
          <a:chOff x="0" y="0"/>
          <a:chExt cx="0" cy="0"/>
        </a:xfrm>
      </p:grpSpPr>
      <p:pic>
        <p:nvPicPr>
          <p:cNvPr id="2" name="Grafik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218126" cy="6871063"/>
          </a:xfrm>
          <a:prstGeom prst="rect">
            <a:avLst/>
          </a:prstGeom>
        </p:spPr>
      </p:pic>
      <p:sp>
        <p:nvSpPr>
          <p:cNvPr id="8" name="Textplatzhalter 7">
            <a:extLst>
              <a:ext uri="{FF2B5EF4-FFF2-40B4-BE49-F238E27FC236}">
                <a16:creationId xmlns:a16="http://schemas.microsoft.com/office/drawing/2014/main" id="{B37EC34C-DE5A-5960-0974-63D7BCA23134}"/>
              </a:ext>
            </a:extLst>
          </p:cNvPr>
          <p:cNvSpPr>
            <a:spLocks noGrp="1" noRot="1" noMove="1" noResize="1" noEditPoints="1" noAdjustHandles="1" noChangeArrowheads="1" noChangeShapeType="1"/>
          </p:cNvSpPr>
          <p:nvPr>
            <p:ph type="body" sz="quarter" idx="4294967295"/>
          </p:nvPr>
        </p:nvSpPr>
        <p:spPr>
          <a:xfrm>
            <a:off x="10681823" y="5808493"/>
            <a:ext cx="1291971" cy="862362"/>
          </a:xfrm>
          <a:prstGeom prst="rect">
            <a:avLst/>
          </a:prstGeom>
        </p:spPr>
        <p:txBody>
          <a:bodyPr/>
          <a:lstStyle/>
          <a:p>
            <a:pPr marL="0" indent="0">
              <a:buNone/>
            </a:pPr>
            <a:r>
              <a:rPr lang="de-DE" dirty="0"/>
              <a:t> </a:t>
            </a:r>
          </a:p>
        </p:txBody>
      </p:sp>
      <p:sp>
        <p:nvSpPr>
          <p:cNvPr id="7" name="Titel 1">
            <a:extLst>
              <a:ext uri="{FF2B5EF4-FFF2-40B4-BE49-F238E27FC236}">
                <a16:creationId xmlns:a16="http://schemas.microsoft.com/office/drawing/2014/main" id="{750CA07D-FCB9-B418-E3B4-1989EEAACF16}"/>
              </a:ext>
            </a:extLst>
          </p:cNvPr>
          <p:cNvSpPr txBox="1">
            <a:spLocks/>
          </p:cNvSpPr>
          <p:nvPr/>
        </p:nvSpPr>
        <p:spPr>
          <a:xfrm>
            <a:off x="330994" y="350141"/>
            <a:ext cx="11376025" cy="1049337"/>
          </a:xfrm>
          <a:prstGeom prst="rect">
            <a:avLst/>
          </a:prstGeom>
        </p:spPr>
        <p:txBody>
          <a:bodyPr lIns="0" tIns="0" rIns="0" bIns="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78000"/>
              </a:lnSpc>
            </a:pPr>
            <a:r>
              <a:rPr lang="de-DE" sz="8000" b="1" dirty="0">
                <a:solidFill>
                  <a:schemeClr val="bg1"/>
                </a:solidFill>
                <a:latin typeface="Aptos Narrow" panose="020B0004020202020204" pitchFamily="34" charset="0"/>
              </a:rPr>
              <a:t>Musik als Chance</a:t>
            </a:r>
          </a:p>
        </p:txBody>
      </p:sp>
      <p:sp>
        <p:nvSpPr>
          <p:cNvPr id="10" name="Untertitel 2">
            <a:extLst>
              <a:ext uri="{FF2B5EF4-FFF2-40B4-BE49-F238E27FC236}">
                <a16:creationId xmlns:a16="http://schemas.microsoft.com/office/drawing/2014/main" id="{0A571F66-8764-B932-BDFC-5FAB502DCC9A}"/>
              </a:ext>
            </a:extLst>
          </p:cNvPr>
          <p:cNvSpPr txBox="1">
            <a:spLocks/>
          </p:cNvSpPr>
          <p:nvPr/>
        </p:nvSpPr>
        <p:spPr>
          <a:xfrm>
            <a:off x="407986" y="1590383"/>
            <a:ext cx="11376025" cy="764458"/>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e-DE" sz="3000" b="1" dirty="0">
                <a:solidFill>
                  <a:schemeClr val="bg1"/>
                </a:solidFill>
                <a:latin typeface="Aptos Narrow" panose="020B0004020202020204" pitchFamily="34" charset="0"/>
              </a:rPr>
              <a:t>Argentinien</a:t>
            </a:r>
          </a:p>
        </p:txBody>
      </p:sp>
      <p:pic>
        <p:nvPicPr>
          <p:cNvPr id="6" name="Grafik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0994" y="6057900"/>
            <a:ext cx="1312866" cy="550673"/>
          </a:xfrm>
          <a:prstGeom prst="rect">
            <a:avLst/>
          </a:prstGeom>
        </p:spPr>
      </p:pic>
      <p:pic>
        <p:nvPicPr>
          <p:cNvPr id="9" name="Grafik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47318" y="5776449"/>
            <a:ext cx="1326807" cy="885614"/>
          </a:xfrm>
          <a:prstGeom prst="rect">
            <a:avLst/>
          </a:prstGeom>
        </p:spPr>
      </p:pic>
    </p:spTree>
    <p:extLst>
      <p:ext uri="{BB962C8B-B14F-4D97-AF65-F5344CB8AC3E}">
        <p14:creationId xmlns:p14="http://schemas.microsoft.com/office/powerpoint/2010/main" val="2041448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708360" y="836613"/>
            <a:ext cx="2747845" cy="2879726"/>
          </a:xfrm>
          <a:prstGeom prst="rect">
            <a:avLst/>
          </a:prstGeom>
        </p:spPr>
      </p:pic>
      <p:pic>
        <p:nvPicPr>
          <p:cNvPr id="5" name="Grafik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7987" y="836613"/>
            <a:ext cx="5144287" cy="4932361"/>
          </a:xfrm>
          <a:prstGeom prst="rect">
            <a:avLst/>
          </a:prstGeom>
        </p:spPr>
      </p:pic>
      <p:sp>
        <p:nvSpPr>
          <p:cNvPr id="3" name="Titel 1">
            <a:extLst>
              <a:ext uri="{FF2B5EF4-FFF2-40B4-BE49-F238E27FC236}">
                <a16:creationId xmlns:a16="http://schemas.microsoft.com/office/drawing/2014/main" id="{0071958D-E412-AFB7-4BFF-89F3979BD559}"/>
              </a:ext>
            </a:extLst>
          </p:cNvPr>
          <p:cNvSpPr txBox="1">
            <a:spLocks/>
          </p:cNvSpPr>
          <p:nvPr/>
        </p:nvSpPr>
        <p:spPr>
          <a:xfrm>
            <a:off x="303718" y="314784"/>
            <a:ext cx="5060996" cy="582199"/>
          </a:xfrm>
          <a:prstGeom prst="rect">
            <a:avLst/>
          </a:prstGeom>
        </p:spPr>
        <p:txBody>
          <a:bodyPr/>
          <a:lstStyle>
            <a:lvl1pPr algn="l" defTabSz="914400" rtl="0" eaLnBrk="1" latinLnBrk="0" hangingPunct="1">
              <a:lnSpc>
                <a:spcPct val="80000"/>
              </a:lnSpc>
              <a:spcBef>
                <a:spcPct val="0"/>
              </a:spcBef>
              <a:buNone/>
              <a:defRPr sz="4500" b="1" kern="1200" spc="-100" baseline="0">
                <a:solidFill>
                  <a:schemeClr val="accent1"/>
                </a:solidFill>
                <a:latin typeface="+mj-lt"/>
                <a:ea typeface="+mj-ea"/>
                <a:cs typeface="+mj-cs"/>
              </a:defRPr>
            </a:lvl1pPr>
          </a:lstStyle>
          <a:p>
            <a:r>
              <a:rPr lang="de-DE" sz="3000" dirty="0">
                <a:solidFill>
                  <a:srgbClr val="FF6400"/>
                </a:solidFill>
                <a:latin typeface="Aptos Narrow" panose="020B0004020202020204" pitchFamily="34" charset="0"/>
              </a:rPr>
              <a:t>Argentinien</a:t>
            </a:r>
            <a:br>
              <a:rPr lang="de-DE" sz="3000" dirty="0">
                <a:solidFill>
                  <a:srgbClr val="FF6400"/>
                </a:solidFill>
                <a:latin typeface="Aptos Narrow" panose="020B0004020202020204" pitchFamily="34" charset="0"/>
              </a:rPr>
            </a:br>
            <a:endParaRPr lang="de-DE" sz="3000" dirty="0">
              <a:solidFill>
                <a:srgbClr val="FF6400"/>
              </a:solidFill>
              <a:latin typeface="Aptos Narrow" panose="020B0004020202020204" pitchFamily="34" charset="0"/>
            </a:endParaRPr>
          </a:p>
        </p:txBody>
      </p:sp>
      <p:sp>
        <p:nvSpPr>
          <p:cNvPr id="15" name="Rechteck 14">
            <a:extLst>
              <a:ext uri="{FF2B5EF4-FFF2-40B4-BE49-F238E27FC236}">
                <a16:creationId xmlns:a16="http://schemas.microsoft.com/office/drawing/2014/main" id="{7A61C205-33D2-1E66-227E-1727A427FC88}"/>
              </a:ext>
            </a:extLst>
          </p:cNvPr>
          <p:cNvSpPr/>
          <p:nvPr/>
        </p:nvSpPr>
        <p:spPr>
          <a:xfrm>
            <a:off x="5700713" y="3853177"/>
            <a:ext cx="5940425" cy="1910681"/>
          </a:xfrm>
          <a:prstGeom prst="rect">
            <a:avLst/>
          </a:prstGeom>
          <a:solidFill>
            <a:srgbClr val="FF6400"/>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08000" rtlCol="0" anchor="t"/>
          <a:lstStyle/>
          <a:p>
            <a:pPr>
              <a:lnSpc>
                <a:spcPct val="110000"/>
              </a:lnSpc>
            </a:pPr>
            <a:r>
              <a:rPr lang="de-DE" b="1" dirty="0">
                <a:solidFill>
                  <a:schemeClr val="bg1"/>
                </a:solidFill>
                <a:latin typeface="Aptos Narrow" panose="020B0004020202020204" pitchFamily="34" charset="0"/>
              </a:rPr>
              <a:t>Argentinien</a:t>
            </a:r>
            <a:r>
              <a:rPr lang="de-DE" sz="1700" b="1" dirty="0">
                <a:solidFill>
                  <a:schemeClr val="bg1"/>
                </a:solidFill>
                <a:latin typeface="Aptos Narrow" panose="020B0004020202020204" pitchFamily="34" charset="0"/>
              </a:rPr>
              <a:t> </a:t>
            </a:r>
          </a:p>
          <a:p>
            <a:endParaRPr lang="de-DE" sz="1000" b="1" dirty="0">
              <a:solidFill>
                <a:schemeClr val="bg1"/>
              </a:solidFill>
              <a:latin typeface="Aptos Narrow" panose="020B0004020202020204" pitchFamily="34" charset="0"/>
            </a:endParaRPr>
          </a:p>
          <a:p>
            <a:pPr>
              <a:lnSpc>
                <a:spcPct val="110000"/>
              </a:lnSpc>
            </a:pPr>
            <a:r>
              <a:rPr lang="de-DE" sz="1000" b="1" dirty="0">
                <a:latin typeface="Aptos Narrow" panose="020B0004020202020204" pitchFamily="34" charset="0"/>
              </a:rPr>
              <a:t>Hauptstadt</a:t>
            </a:r>
            <a:r>
              <a:rPr lang="de-DE" sz="1000" dirty="0">
                <a:latin typeface="Aptos Narrow" panose="020B0004020202020204" pitchFamily="34" charset="0"/>
              </a:rPr>
              <a:t>		Buenos Aires				</a:t>
            </a:r>
            <a:br>
              <a:rPr lang="de-DE" sz="1000" dirty="0">
                <a:latin typeface="Aptos Narrow" panose="020B0004020202020204" pitchFamily="34" charset="0"/>
              </a:rPr>
            </a:br>
            <a:r>
              <a:rPr lang="de-DE" sz="1000" b="1" dirty="0">
                <a:latin typeface="Aptos Narrow" panose="020B0004020202020204" pitchFamily="34" charset="0"/>
              </a:rPr>
              <a:t>Bevölkerung</a:t>
            </a:r>
            <a:r>
              <a:rPr lang="de-DE" sz="1000" dirty="0">
                <a:latin typeface="Aptos Narrow" panose="020B0004020202020204" pitchFamily="34" charset="0"/>
              </a:rPr>
              <a:t>		47,9 Mio.</a:t>
            </a:r>
            <a:br>
              <a:rPr lang="de-DE" sz="1000" dirty="0">
                <a:latin typeface="Aptos Narrow" panose="020B0004020202020204" pitchFamily="34" charset="0"/>
              </a:rPr>
            </a:br>
            <a:r>
              <a:rPr lang="de-DE" sz="1000" b="1" dirty="0">
                <a:latin typeface="Aptos Narrow" panose="020B0004020202020204" pitchFamily="34" charset="0"/>
              </a:rPr>
              <a:t>Wichtigste Sprachen</a:t>
            </a:r>
            <a:r>
              <a:rPr lang="de-DE" sz="1000" dirty="0">
                <a:latin typeface="Aptos Narrow" panose="020B0004020202020204" pitchFamily="34" charset="0"/>
              </a:rPr>
              <a:t>	</a:t>
            </a:r>
            <a:r>
              <a:rPr lang="de-DE" sz="1000" dirty="0">
                <a:latin typeface="Aptos" panose="020B0004020202020204" pitchFamily="34" charset="0"/>
              </a:rPr>
              <a:t>Spanisch, Guaraní, Mapudungun, Quechua, </a:t>
            </a:r>
            <a:r>
              <a:rPr lang="de-DE" sz="1000" dirty="0" err="1">
                <a:latin typeface="Aptos" panose="020B0004020202020204" pitchFamily="34" charset="0"/>
              </a:rPr>
              <a:t>Qom</a:t>
            </a:r>
            <a:endParaRPr lang="de-DE" sz="1000" dirty="0">
              <a:latin typeface="Aptos" panose="020B0004020202020204" pitchFamily="34" charset="0"/>
            </a:endParaRPr>
          </a:p>
          <a:p>
            <a:pPr>
              <a:lnSpc>
                <a:spcPct val="110000"/>
              </a:lnSpc>
            </a:pPr>
            <a:r>
              <a:rPr lang="de-DE" sz="1000" b="1" dirty="0">
                <a:latin typeface="Aptos" panose="020B0004020202020204" pitchFamily="34" charset="0"/>
              </a:rPr>
              <a:t>Wichtigste Religionen</a:t>
            </a:r>
            <a:r>
              <a:rPr lang="de-DE" sz="1000" dirty="0">
                <a:latin typeface="Aptos" panose="020B0004020202020204" pitchFamily="34" charset="0"/>
              </a:rPr>
              <a:t>	Christentum (75 %), Islam, Judentum</a:t>
            </a:r>
          </a:p>
          <a:p>
            <a:pPr>
              <a:lnSpc>
                <a:spcPct val="110000"/>
              </a:lnSpc>
            </a:pPr>
            <a:r>
              <a:rPr lang="de-DE" sz="1000" b="1" dirty="0">
                <a:latin typeface="Aptos" panose="020B0004020202020204" pitchFamily="34" charset="0"/>
              </a:rPr>
              <a:t>Anteil ländlicher Bevölkerung</a:t>
            </a:r>
            <a:r>
              <a:rPr lang="de-DE" sz="1000" dirty="0">
                <a:latin typeface="Aptos" panose="020B0004020202020204" pitchFamily="34" charset="0"/>
              </a:rPr>
              <a:t>	7,4 %		</a:t>
            </a:r>
          </a:p>
          <a:p>
            <a:pPr>
              <a:lnSpc>
                <a:spcPct val="110000"/>
              </a:lnSpc>
            </a:pPr>
            <a:r>
              <a:rPr lang="de-DE" sz="1000" b="1" dirty="0">
                <a:latin typeface="Aptos" panose="020B0004020202020204" pitchFamily="34" charset="0"/>
              </a:rPr>
              <a:t>Anteil junger Menschen (&lt;15)</a:t>
            </a:r>
            <a:r>
              <a:rPr lang="de-DE" sz="1000" dirty="0">
                <a:latin typeface="Aptos" panose="020B0004020202020204" pitchFamily="34" charset="0"/>
              </a:rPr>
              <a:t>	24,0 %	</a:t>
            </a:r>
          </a:p>
        </p:txBody>
      </p:sp>
      <p:sp>
        <p:nvSpPr>
          <p:cNvPr id="22" name="Rechteck 21">
            <a:extLst>
              <a:ext uri="{FF2B5EF4-FFF2-40B4-BE49-F238E27FC236}">
                <a16:creationId xmlns:a16="http://schemas.microsoft.com/office/drawing/2014/main" id="{5F1D274F-A85C-F691-6631-2C9ADAA6D543}"/>
              </a:ext>
            </a:extLst>
          </p:cNvPr>
          <p:cNvSpPr>
            <a:spLocks noChangeArrowheads="1"/>
          </p:cNvSpPr>
          <p:nvPr/>
        </p:nvSpPr>
        <p:spPr bwMode="auto">
          <a:xfrm>
            <a:off x="3558275" y="1088325"/>
            <a:ext cx="1455755" cy="34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b="1">
                <a:solidFill>
                  <a:schemeClr val="tx1"/>
                </a:solidFill>
                <a:latin typeface="Georgia" panose="02040502050405020303" pitchFamily="18" charset="0"/>
              </a:defRPr>
            </a:lvl1pPr>
            <a:lvl2pPr marL="742950" indent="-285750">
              <a:defRPr sz="1500" b="1">
                <a:solidFill>
                  <a:schemeClr val="tx1"/>
                </a:solidFill>
                <a:latin typeface="Georgia" panose="02040502050405020303" pitchFamily="18" charset="0"/>
              </a:defRPr>
            </a:lvl2pPr>
            <a:lvl3pPr marL="1143000" indent="-228600">
              <a:defRPr sz="1500" b="1">
                <a:solidFill>
                  <a:schemeClr val="tx1"/>
                </a:solidFill>
                <a:latin typeface="Georgia" panose="02040502050405020303" pitchFamily="18" charset="0"/>
              </a:defRPr>
            </a:lvl3pPr>
            <a:lvl4pPr marL="1600200" indent="-228600">
              <a:defRPr sz="1500" b="1">
                <a:solidFill>
                  <a:schemeClr val="tx1"/>
                </a:solidFill>
                <a:latin typeface="Georgia" panose="02040502050405020303" pitchFamily="18" charset="0"/>
              </a:defRPr>
            </a:lvl4pPr>
            <a:lvl5pPr marL="2057400" indent="-228600">
              <a:defRPr sz="1500" b="1">
                <a:solidFill>
                  <a:schemeClr val="tx1"/>
                </a:solidFill>
                <a:latin typeface="Georgia" panose="02040502050405020303" pitchFamily="18" charset="0"/>
              </a:defRPr>
            </a:lvl5pPr>
            <a:lvl6pPr marL="2514600" indent="-228600" eaLnBrk="0" fontAlgn="base" hangingPunct="0">
              <a:spcBef>
                <a:spcPct val="0"/>
              </a:spcBef>
              <a:spcAft>
                <a:spcPct val="0"/>
              </a:spcAft>
              <a:defRPr sz="1500" b="1">
                <a:solidFill>
                  <a:schemeClr val="tx1"/>
                </a:solidFill>
                <a:latin typeface="Georgia" panose="02040502050405020303" pitchFamily="18" charset="0"/>
              </a:defRPr>
            </a:lvl6pPr>
            <a:lvl7pPr marL="2971800" indent="-228600" eaLnBrk="0" fontAlgn="base" hangingPunct="0">
              <a:spcBef>
                <a:spcPct val="0"/>
              </a:spcBef>
              <a:spcAft>
                <a:spcPct val="0"/>
              </a:spcAft>
              <a:defRPr sz="1500" b="1">
                <a:solidFill>
                  <a:schemeClr val="tx1"/>
                </a:solidFill>
                <a:latin typeface="Georgia" panose="02040502050405020303" pitchFamily="18" charset="0"/>
              </a:defRPr>
            </a:lvl7pPr>
            <a:lvl8pPr marL="3429000" indent="-228600" eaLnBrk="0" fontAlgn="base" hangingPunct="0">
              <a:spcBef>
                <a:spcPct val="0"/>
              </a:spcBef>
              <a:spcAft>
                <a:spcPct val="0"/>
              </a:spcAft>
              <a:defRPr sz="1500" b="1">
                <a:solidFill>
                  <a:schemeClr val="tx1"/>
                </a:solidFill>
                <a:latin typeface="Georgia" panose="02040502050405020303" pitchFamily="18" charset="0"/>
              </a:defRPr>
            </a:lvl8pPr>
            <a:lvl9pPr marL="3886200" indent="-228600" eaLnBrk="0" fontAlgn="base" hangingPunct="0">
              <a:spcBef>
                <a:spcPct val="0"/>
              </a:spcBef>
              <a:spcAft>
                <a:spcPct val="0"/>
              </a:spcAft>
              <a:defRPr sz="1500" b="1">
                <a:solidFill>
                  <a:schemeClr val="tx1"/>
                </a:solidFill>
                <a:latin typeface="Georgia" panose="02040502050405020303" pitchFamily="18" charset="0"/>
              </a:defRPr>
            </a:lvl9pPr>
          </a:lstStyle>
          <a:p>
            <a:pPr eaLnBrk="1" hangingPunct="1">
              <a:lnSpc>
                <a:spcPts val="2000"/>
              </a:lnSpc>
            </a:pPr>
            <a:r>
              <a:rPr lang="de-DE" sz="1800" b="0" dirty="0">
                <a:latin typeface="Aptos" panose="020B0004020202020204" pitchFamily="34" charset="0"/>
              </a:rPr>
              <a:t>Brasilien</a:t>
            </a:r>
            <a:endParaRPr lang="de-DE" altLang="de-DE" sz="1800" b="0" dirty="0">
              <a:latin typeface="Aptos" panose="020B0004020202020204" pitchFamily="34" charset="0"/>
              <a:cs typeface="Arial" panose="020B0604020202020204" pitchFamily="34" charset="0"/>
            </a:endParaRPr>
          </a:p>
        </p:txBody>
      </p:sp>
      <p:sp>
        <p:nvSpPr>
          <p:cNvPr id="30" name="Textfeld 29"/>
          <p:cNvSpPr txBox="1"/>
          <p:nvPr/>
        </p:nvSpPr>
        <p:spPr>
          <a:xfrm>
            <a:off x="2098664" y="2208314"/>
            <a:ext cx="2057128" cy="369332"/>
          </a:xfrm>
          <a:prstGeom prst="rect">
            <a:avLst/>
          </a:prstGeom>
          <a:noFill/>
        </p:spPr>
        <p:txBody>
          <a:bodyPr wrap="square" rtlCol="0">
            <a:spAutoFit/>
          </a:bodyPr>
          <a:lstStyle/>
          <a:p>
            <a:r>
              <a:rPr lang="de-DE" b="1" dirty="0">
                <a:latin typeface="Aptos" panose="020B0004020202020204" pitchFamily="34" charset="0"/>
              </a:rPr>
              <a:t>Argentinien</a:t>
            </a:r>
          </a:p>
        </p:txBody>
      </p:sp>
      <p:sp>
        <p:nvSpPr>
          <p:cNvPr id="31" name="Textfeld 30"/>
          <p:cNvSpPr txBox="1"/>
          <p:nvPr/>
        </p:nvSpPr>
        <p:spPr>
          <a:xfrm>
            <a:off x="6814384" y="2525475"/>
            <a:ext cx="2057128" cy="369332"/>
          </a:xfrm>
          <a:prstGeom prst="rect">
            <a:avLst/>
          </a:prstGeom>
          <a:noFill/>
        </p:spPr>
        <p:txBody>
          <a:bodyPr wrap="square" rtlCol="0">
            <a:spAutoFit/>
          </a:bodyPr>
          <a:lstStyle/>
          <a:p>
            <a:r>
              <a:rPr lang="de-DE" b="1" dirty="0">
                <a:latin typeface="Aptos" panose="020B0004020202020204" pitchFamily="34" charset="0"/>
              </a:rPr>
              <a:t>Argentinien</a:t>
            </a:r>
          </a:p>
        </p:txBody>
      </p:sp>
      <p:sp>
        <p:nvSpPr>
          <p:cNvPr id="29" name="Rechteck 28">
            <a:extLst>
              <a:ext uri="{FF2B5EF4-FFF2-40B4-BE49-F238E27FC236}">
                <a16:creationId xmlns:a16="http://schemas.microsoft.com/office/drawing/2014/main" id="{5F1D274F-A85C-F691-6631-2C9ADAA6D543}"/>
              </a:ext>
            </a:extLst>
          </p:cNvPr>
          <p:cNvSpPr>
            <a:spLocks noChangeArrowheads="1"/>
          </p:cNvSpPr>
          <p:nvPr/>
        </p:nvSpPr>
        <p:spPr bwMode="auto">
          <a:xfrm>
            <a:off x="4180964" y="2720400"/>
            <a:ext cx="1455755" cy="34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b="1">
                <a:solidFill>
                  <a:schemeClr val="tx1"/>
                </a:solidFill>
                <a:latin typeface="Georgia" panose="02040502050405020303" pitchFamily="18" charset="0"/>
              </a:defRPr>
            </a:lvl1pPr>
            <a:lvl2pPr marL="742950" indent="-285750">
              <a:defRPr sz="1500" b="1">
                <a:solidFill>
                  <a:schemeClr val="tx1"/>
                </a:solidFill>
                <a:latin typeface="Georgia" panose="02040502050405020303" pitchFamily="18" charset="0"/>
              </a:defRPr>
            </a:lvl2pPr>
            <a:lvl3pPr marL="1143000" indent="-228600">
              <a:defRPr sz="1500" b="1">
                <a:solidFill>
                  <a:schemeClr val="tx1"/>
                </a:solidFill>
                <a:latin typeface="Georgia" panose="02040502050405020303" pitchFamily="18" charset="0"/>
              </a:defRPr>
            </a:lvl3pPr>
            <a:lvl4pPr marL="1600200" indent="-228600">
              <a:defRPr sz="1500" b="1">
                <a:solidFill>
                  <a:schemeClr val="tx1"/>
                </a:solidFill>
                <a:latin typeface="Georgia" panose="02040502050405020303" pitchFamily="18" charset="0"/>
              </a:defRPr>
            </a:lvl4pPr>
            <a:lvl5pPr marL="2057400" indent="-228600">
              <a:defRPr sz="1500" b="1">
                <a:solidFill>
                  <a:schemeClr val="tx1"/>
                </a:solidFill>
                <a:latin typeface="Georgia" panose="02040502050405020303" pitchFamily="18" charset="0"/>
              </a:defRPr>
            </a:lvl5pPr>
            <a:lvl6pPr marL="2514600" indent="-228600" eaLnBrk="0" fontAlgn="base" hangingPunct="0">
              <a:spcBef>
                <a:spcPct val="0"/>
              </a:spcBef>
              <a:spcAft>
                <a:spcPct val="0"/>
              </a:spcAft>
              <a:defRPr sz="1500" b="1">
                <a:solidFill>
                  <a:schemeClr val="tx1"/>
                </a:solidFill>
                <a:latin typeface="Georgia" panose="02040502050405020303" pitchFamily="18" charset="0"/>
              </a:defRPr>
            </a:lvl6pPr>
            <a:lvl7pPr marL="2971800" indent="-228600" eaLnBrk="0" fontAlgn="base" hangingPunct="0">
              <a:spcBef>
                <a:spcPct val="0"/>
              </a:spcBef>
              <a:spcAft>
                <a:spcPct val="0"/>
              </a:spcAft>
              <a:defRPr sz="1500" b="1">
                <a:solidFill>
                  <a:schemeClr val="tx1"/>
                </a:solidFill>
                <a:latin typeface="Georgia" panose="02040502050405020303" pitchFamily="18" charset="0"/>
              </a:defRPr>
            </a:lvl7pPr>
            <a:lvl8pPr marL="3429000" indent="-228600" eaLnBrk="0" fontAlgn="base" hangingPunct="0">
              <a:spcBef>
                <a:spcPct val="0"/>
              </a:spcBef>
              <a:spcAft>
                <a:spcPct val="0"/>
              </a:spcAft>
              <a:defRPr sz="1500" b="1">
                <a:solidFill>
                  <a:schemeClr val="tx1"/>
                </a:solidFill>
                <a:latin typeface="Georgia" panose="02040502050405020303" pitchFamily="18" charset="0"/>
              </a:defRPr>
            </a:lvl8pPr>
            <a:lvl9pPr marL="3886200" indent="-228600" eaLnBrk="0" fontAlgn="base" hangingPunct="0">
              <a:spcBef>
                <a:spcPct val="0"/>
              </a:spcBef>
              <a:spcAft>
                <a:spcPct val="0"/>
              </a:spcAft>
              <a:defRPr sz="1500" b="1">
                <a:solidFill>
                  <a:schemeClr val="tx1"/>
                </a:solidFill>
                <a:latin typeface="Georgia" panose="02040502050405020303" pitchFamily="18" charset="0"/>
              </a:defRPr>
            </a:lvl9pPr>
          </a:lstStyle>
          <a:p>
            <a:pPr eaLnBrk="1" hangingPunct="1">
              <a:lnSpc>
                <a:spcPts val="2000"/>
              </a:lnSpc>
            </a:pPr>
            <a:r>
              <a:rPr lang="de-DE" sz="1800" b="0" dirty="0">
                <a:latin typeface="Aptos" panose="020B0004020202020204" pitchFamily="34" charset="0"/>
              </a:rPr>
              <a:t>Uruguay</a:t>
            </a:r>
            <a:endParaRPr lang="de-DE" altLang="de-DE" sz="1800" b="0" dirty="0">
              <a:latin typeface="Aptos" panose="020B0004020202020204" pitchFamily="34" charset="0"/>
              <a:cs typeface="Arial" panose="020B0604020202020204" pitchFamily="34" charset="0"/>
            </a:endParaRPr>
          </a:p>
        </p:txBody>
      </p:sp>
      <p:sp>
        <p:nvSpPr>
          <p:cNvPr id="32" name="Rechteck 31">
            <a:extLst>
              <a:ext uri="{FF2B5EF4-FFF2-40B4-BE49-F238E27FC236}">
                <a16:creationId xmlns:a16="http://schemas.microsoft.com/office/drawing/2014/main" id="{5F1D274F-A85C-F691-6631-2C9ADAA6D543}"/>
              </a:ext>
            </a:extLst>
          </p:cNvPr>
          <p:cNvSpPr>
            <a:spLocks noChangeArrowheads="1"/>
          </p:cNvSpPr>
          <p:nvPr/>
        </p:nvSpPr>
        <p:spPr bwMode="auto">
          <a:xfrm>
            <a:off x="2700037" y="1452406"/>
            <a:ext cx="1455755" cy="34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b="1">
                <a:solidFill>
                  <a:schemeClr val="tx1"/>
                </a:solidFill>
                <a:latin typeface="Georgia" panose="02040502050405020303" pitchFamily="18" charset="0"/>
              </a:defRPr>
            </a:lvl1pPr>
            <a:lvl2pPr marL="742950" indent="-285750">
              <a:defRPr sz="1500" b="1">
                <a:solidFill>
                  <a:schemeClr val="tx1"/>
                </a:solidFill>
                <a:latin typeface="Georgia" panose="02040502050405020303" pitchFamily="18" charset="0"/>
              </a:defRPr>
            </a:lvl2pPr>
            <a:lvl3pPr marL="1143000" indent="-228600">
              <a:defRPr sz="1500" b="1">
                <a:solidFill>
                  <a:schemeClr val="tx1"/>
                </a:solidFill>
                <a:latin typeface="Georgia" panose="02040502050405020303" pitchFamily="18" charset="0"/>
              </a:defRPr>
            </a:lvl3pPr>
            <a:lvl4pPr marL="1600200" indent="-228600">
              <a:defRPr sz="1500" b="1">
                <a:solidFill>
                  <a:schemeClr val="tx1"/>
                </a:solidFill>
                <a:latin typeface="Georgia" panose="02040502050405020303" pitchFamily="18" charset="0"/>
              </a:defRPr>
            </a:lvl4pPr>
            <a:lvl5pPr marL="2057400" indent="-228600">
              <a:defRPr sz="1500" b="1">
                <a:solidFill>
                  <a:schemeClr val="tx1"/>
                </a:solidFill>
                <a:latin typeface="Georgia" panose="02040502050405020303" pitchFamily="18" charset="0"/>
              </a:defRPr>
            </a:lvl5pPr>
            <a:lvl6pPr marL="2514600" indent="-228600" eaLnBrk="0" fontAlgn="base" hangingPunct="0">
              <a:spcBef>
                <a:spcPct val="0"/>
              </a:spcBef>
              <a:spcAft>
                <a:spcPct val="0"/>
              </a:spcAft>
              <a:defRPr sz="1500" b="1">
                <a:solidFill>
                  <a:schemeClr val="tx1"/>
                </a:solidFill>
                <a:latin typeface="Georgia" panose="02040502050405020303" pitchFamily="18" charset="0"/>
              </a:defRPr>
            </a:lvl6pPr>
            <a:lvl7pPr marL="2971800" indent="-228600" eaLnBrk="0" fontAlgn="base" hangingPunct="0">
              <a:spcBef>
                <a:spcPct val="0"/>
              </a:spcBef>
              <a:spcAft>
                <a:spcPct val="0"/>
              </a:spcAft>
              <a:defRPr sz="1500" b="1">
                <a:solidFill>
                  <a:schemeClr val="tx1"/>
                </a:solidFill>
                <a:latin typeface="Georgia" panose="02040502050405020303" pitchFamily="18" charset="0"/>
              </a:defRPr>
            </a:lvl7pPr>
            <a:lvl8pPr marL="3429000" indent="-228600" eaLnBrk="0" fontAlgn="base" hangingPunct="0">
              <a:spcBef>
                <a:spcPct val="0"/>
              </a:spcBef>
              <a:spcAft>
                <a:spcPct val="0"/>
              </a:spcAft>
              <a:defRPr sz="1500" b="1">
                <a:solidFill>
                  <a:schemeClr val="tx1"/>
                </a:solidFill>
                <a:latin typeface="Georgia" panose="02040502050405020303" pitchFamily="18" charset="0"/>
              </a:defRPr>
            </a:lvl8pPr>
            <a:lvl9pPr marL="3886200" indent="-228600" eaLnBrk="0" fontAlgn="base" hangingPunct="0">
              <a:spcBef>
                <a:spcPct val="0"/>
              </a:spcBef>
              <a:spcAft>
                <a:spcPct val="0"/>
              </a:spcAft>
              <a:defRPr sz="1500" b="1">
                <a:solidFill>
                  <a:schemeClr val="tx1"/>
                </a:solidFill>
                <a:latin typeface="Georgia" panose="02040502050405020303" pitchFamily="18" charset="0"/>
              </a:defRPr>
            </a:lvl9pPr>
          </a:lstStyle>
          <a:p>
            <a:pPr eaLnBrk="1" hangingPunct="1">
              <a:lnSpc>
                <a:spcPts val="2000"/>
              </a:lnSpc>
            </a:pPr>
            <a:r>
              <a:rPr lang="de-DE" sz="1800" b="0" dirty="0">
                <a:latin typeface="Aptos" panose="020B0004020202020204" pitchFamily="34" charset="0"/>
              </a:rPr>
              <a:t>Paraguay</a:t>
            </a:r>
            <a:endParaRPr lang="de-DE" altLang="de-DE" sz="1800" b="0" dirty="0">
              <a:latin typeface="Aptos" panose="020B0004020202020204" pitchFamily="34" charset="0"/>
              <a:cs typeface="Arial" panose="020B0604020202020204" pitchFamily="34" charset="0"/>
            </a:endParaRPr>
          </a:p>
        </p:txBody>
      </p:sp>
      <p:sp>
        <p:nvSpPr>
          <p:cNvPr id="33" name="Rechteck 32">
            <a:extLst>
              <a:ext uri="{FF2B5EF4-FFF2-40B4-BE49-F238E27FC236}">
                <a16:creationId xmlns:a16="http://schemas.microsoft.com/office/drawing/2014/main" id="{5F1D274F-A85C-F691-6631-2C9ADAA6D543}"/>
              </a:ext>
            </a:extLst>
          </p:cNvPr>
          <p:cNvSpPr>
            <a:spLocks noChangeArrowheads="1"/>
          </p:cNvSpPr>
          <p:nvPr/>
        </p:nvSpPr>
        <p:spPr bwMode="auto">
          <a:xfrm>
            <a:off x="2024477" y="880652"/>
            <a:ext cx="1455755" cy="34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b="1">
                <a:solidFill>
                  <a:schemeClr val="tx1"/>
                </a:solidFill>
                <a:latin typeface="Georgia" panose="02040502050405020303" pitchFamily="18" charset="0"/>
              </a:defRPr>
            </a:lvl1pPr>
            <a:lvl2pPr marL="742950" indent="-285750">
              <a:defRPr sz="1500" b="1">
                <a:solidFill>
                  <a:schemeClr val="tx1"/>
                </a:solidFill>
                <a:latin typeface="Georgia" panose="02040502050405020303" pitchFamily="18" charset="0"/>
              </a:defRPr>
            </a:lvl2pPr>
            <a:lvl3pPr marL="1143000" indent="-228600">
              <a:defRPr sz="1500" b="1">
                <a:solidFill>
                  <a:schemeClr val="tx1"/>
                </a:solidFill>
                <a:latin typeface="Georgia" panose="02040502050405020303" pitchFamily="18" charset="0"/>
              </a:defRPr>
            </a:lvl3pPr>
            <a:lvl4pPr marL="1600200" indent="-228600">
              <a:defRPr sz="1500" b="1">
                <a:solidFill>
                  <a:schemeClr val="tx1"/>
                </a:solidFill>
                <a:latin typeface="Georgia" panose="02040502050405020303" pitchFamily="18" charset="0"/>
              </a:defRPr>
            </a:lvl4pPr>
            <a:lvl5pPr marL="2057400" indent="-228600">
              <a:defRPr sz="1500" b="1">
                <a:solidFill>
                  <a:schemeClr val="tx1"/>
                </a:solidFill>
                <a:latin typeface="Georgia" panose="02040502050405020303" pitchFamily="18" charset="0"/>
              </a:defRPr>
            </a:lvl5pPr>
            <a:lvl6pPr marL="2514600" indent="-228600" eaLnBrk="0" fontAlgn="base" hangingPunct="0">
              <a:spcBef>
                <a:spcPct val="0"/>
              </a:spcBef>
              <a:spcAft>
                <a:spcPct val="0"/>
              </a:spcAft>
              <a:defRPr sz="1500" b="1">
                <a:solidFill>
                  <a:schemeClr val="tx1"/>
                </a:solidFill>
                <a:latin typeface="Georgia" panose="02040502050405020303" pitchFamily="18" charset="0"/>
              </a:defRPr>
            </a:lvl6pPr>
            <a:lvl7pPr marL="2971800" indent="-228600" eaLnBrk="0" fontAlgn="base" hangingPunct="0">
              <a:spcBef>
                <a:spcPct val="0"/>
              </a:spcBef>
              <a:spcAft>
                <a:spcPct val="0"/>
              </a:spcAft>
              <a:defRPr sz="1500" b="1">
                <a:solidFill>
                  <a:schemeClr val="tx1"/>
                </a:solidFill>
                <a:latin typeface="Georgia" panose="02040502050405020303" pitchFamily="18" charset="0"/>
              </a:defRPr>
            </a:lvl7pPr>
            <a:lvl8pPr marL="3429000" indent="-228600" eaLnBrk="0" fontAlgn="base" hangingPunct="0">
              <a:spcBef>
                <a:spcPct val="0"/>
              </a:spcBef>
              <a:spcAft>
                <a:spcPct val="0"/>
              </a:spcAft>
              <a:defRPr sz="1500" b="1">
                <a:solidFill>
                  <a:schemeClr val="tx1"/>
                </a:solidFill>
                <a:latin typeface="Georgia" panose="02040502050405020303" pitchFamily="18" charset="0"/>
              </a:defRPr>
            </a:lvl8pPr>
            <a:lvl9pPr marL="3886200" indent="-228600" eaLnBrk="0" fontAlgn="base" hangingPunct="0">
              <a:spcBef>
                <a:spcPct val="0"/>
              </a:spcBef>
              <a:spcAft>
                <a:spcPct val="0"/>
              </a:spcAft>
              <a:defRPr sz="1500" b="1">
                <a:solidFill>
                  <a:schemeClr val="tx1"/>
                </a:solidFill>
                <a:latin typeface="Georgia" panose="02040502050405020303" pitchFamily="18" charset="0"/>
              </a:defRPr>
            </a:lvl9pPr>
          </a:lstStyle>
          <a:p>
            <a:pPr eaLnBrk="1" hangingPunct="1">
              <a:lnSpc>
                <a:spcPts val="2000"/>
              </a:lnSpc>
            </a:pPr>
            <a:r>
              <a:rPr lang="de-DE" sz="1800" b="0" dirty="0">
                <a:latin typeface="Aptos" panose="020B0004020202020204" pitchFamily="34" charset="0"/>
              </a:rPr>
              <a:t>Bolivien</a:t>
            </a:r>
            <a:endParaRPr lang="de-DE" altLang="de-DE" sz="1800" b="0" dirty="0">
              <a:latin typeface="Aptos" panose="020B0004020202020204" pitchFamily="34" charset="0"/>
              <a:cs typeface="Arial" panose="020B0604020202020204" pitchFamily="34" charset="0"/>
            </a:endParaRPr>
          </a:p>
        </p:txBody>
      </p:sp>
      <p:sp>
        <p:nvSpPr>
          <p:cNvPr id="34" name="Rechteck 33">
            <a:extLst>
              <a:ext uri="{FF2B5EF4-FFF2-40B4-BE49-F238E27FC236}">
                <a16:creationId xmlns:a16="http://schemas.microsoft.com/office/drawing/2014/main" id="{5F1D274F-A85C-F691-6631-2C9ADAA6D543}"/>
              </a:ext>
            </a:extLst>
          </p:cNvPr>
          <p:cNvSpPr>
            <a:spLocks noChangeArrowheads="1"/>
          </p:cNvSpPr>
          <p:nvPr/>
        </p:nvSpPr>
        <p:spPr bwMode="auto">
          <a:xfrm>
            <a:off x="1623210" y="3382088"/>
            <a:ext cx="1455755" cy="34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b="1">
                <a:solidFill>
                  <a:schemeClr val="tx1"/>
                </a:solidFill>
                <a:latin typeface="Georgia" panose="02040502050405020303" pitchFamily="18" charset="0"/>
              </a:defRPr>
            </a:lvl1pPr>
            <a:lvl2pPr marL="742950" indent="-285750">
              <a:defRPr sz="1500" b="1">
                <a:solidFill>
                  <a:schemeClr val="tx1"/>
                </a:solidFill>
                <a:latin typeface="Georgia" panose="02040502050405020303" pitchFamily="18" charset="0"/>
              </a:defRPr>
            </a:lvl2pPr>
            <a:lvl3pPr marL="1143000" indent="-228600">
              <a:defRPr sz="1500" b="1">
                <a:solidFill>
                  <a:schemeClr val="tx1"/>
                </a:solidFill>
                <a:latin typeface="Georgia" panose="02040502050405020303" pitchFamily="18" charset="0"/>
              </a:defRPr>
            </a:lvl3pPr>
            <a:lvl4pPr marL="1600200" indent="-228600">
              <a:defRPr sz="1500" b="1">
                <a:solidFill>
                  <a:schemeClr val="tx1"/>
                </a:solidFill>
                <a:latin typeface="Georgia" panose="02040502050405020303" pitchFamily="18" charset="0"/>
              </a:defRPr>
            </a:lvl4pPr>
            <a:lvl5pPr marL="2057400" indent="-228600">
              <a:defRPr sz="1500" b="1">
                <a:solidFill>
                  <a:schemeClr val="tx1"/>
                </a:solidFill>
                <a:latin typeface="Georgia" panose="02040502050405020303" pitchFamily="18" charset="0"/>
              </a:defRPr>
            </a:lvl5pPr>
            <a:lvl6pPr marL="2514600" indent="-228600" eaLnBrk="0" fontAlgn="base" hangingPunct="0">
              <a:spcBef>
                <a:spcPct val="0"/>
              </a:spcBef>
              <a:spcAft>
                <a:spcPct val="0"/>
              </a:spcAft>
              <a:defRPr sz="1500" b="1">
                <a:solidFill>
                  <a:schemeClr val="tx1"/>
                </a:solidFill>
                <a:latin typeface="Georgia" panose="02040502050405020303" pitchFamily="18" charset="0"/>
              </a:defRPr>
            </a:lvl6pPr>
            <a:lvl7pPr marL="2971800" indent="-228600" eaLnBrk="0" fontAlgn="base" hangingPunct="0">
              <a:spcBef>
                <a:spcPct val="0"/>
              </a:spcBef>
              <a:spcAft>
                <a:spcPct val="0"/>
              </a:spcAft>
              <a:defRPr sz="1500" b="1">
                <a:solidFill>
                  <a:schemeClr val="tx1"/>
                </a:solidFill>
                <a:latin typeface="Georgia" panose="02040502050405020303" pitchFamily="18" charset="0"/>
              </a:defRPr>
            </a:lvl7pPr>
            <a:lvl8pPr marL="3429000" indent="-228600" eaLnBrk="0" fontAlgn="base" hangingPunct="0">
              <a:spcBef>
                <a:spcPct val="0"/>
              </a:spcBef>
              <a:spcAft>
                <a:spcPct val="0"/>
              </a:spcAft>
              <a:defRPr sz="1500" b="1">
                <a:solidFill>
                  <a:schemeClr val="tx1"/>
                </a:solidFill>
                <a:latin typeface="Georgia" panose="02040502050405020303" pitchFamily="18" charset="0"/>
              </a:defRPr>
            </a:lvl8pPr>
            <a:lvl9pPr marL="3886200" indent="-228600" eaLnBrk="0" fontAlgn="base" hangingPunct="0">
              <a:spcBef>
                <a:spcPct val="0"/>
              </a:spcBef>
              <a:spcAft>
                <a:spcPct val="0"/>
              </a:spcAft>
              <a:defRPr sz="1500" b="1">
                <a:solidFill>
                  <a:schemeClr val="tx1"/>
                </a:solidFill>
                <a:latin typeface="Georgia" panose="02040502050405020303" pitchFamily="18" charset="0"/>
              </a:defRPr>
            </a:lvl9pPr>
          </a:lstStyle>
          <a:p>
            <a:pPr eaLnBrk="1" hangingPunct="1">
              <a:lnSpc>
                <a:spcPts val="2000"/>
              </a:lnSpc>
            </a:pPr>
            <a:r>
              <a:rPr lang="de-DE" sz="1800" b="0" dirty="0">
                <a:latin typeface="Aptos" panose="020B0004020202020204" pitchFamily="34" charset="0"/>
              </a:rPr>
              <a:t>Chile</a:t>
            </a:r>
            <a:endParaRPr lang="de-DE" altLang="de-DE" sz="1800" b="0" dirty="0">
              <a:latin typeface="Aptos" panose="020B0004020202020204" pitchFamily="34" charset="0"/>
              <a:cs typeface="Arial" panose="020B0604020202020204" pitchFamily="34" charset="0"/>
            </a:endParaRPr>
          </a:p>
        </p:txBody>
      </p:sp>
      <p:grpSp>
        <p:nvGrpSpPr>
          <p:cNvPr id="35" name="Gruppieren 34">
            <a:extLst>
              <a:ext uri="{FF2B5EF4-FFF2-40B4-BE49-F238E27FC236}">
                <a16:creationId xmlns:a16="http://schemas.microsoft.com/office/drawing/2014/main" id="{459D9C6C-E64D-68AC-96D4-EE2CADDC95A9}"/>
              </a:ext>
            </a:extLst>
          </p:cNvPr>
          <p:cNvGrpSpPr/>
          <p:nvPr/>
        </p:nvGrpSpPr>
        <p:grpSpPr>
          <a:xfrm>
            <a:off x="3350418" y="2983823"/>
            <a:ext cx="90873" cy="90873"/>
            <a:chOff x="7058657" y="1304764"/>
            <a:chExt cx="90873" cy="90873"/>
          </a:xfrm>
        </p:grpSpPr>
        <p:sp>
          <p:nvSpPr>
            <p:cNvPr id="36" name="Ellipse 35">
              <a:extLst>
                <a:ext uri="{FF2B5EF4-FFF2-40B4-BE49-F238E27FC236}">
                  <a16:creationId xmlns:a16="http://schemas.microsoft.com/office/drawing/2014/main" id="{86D17CB0-6024-D5C7-0322-EB0735F93BBF}"/>
                </a:ext>
              </a:extLst>
            </p:cNvPr>
            <p:cNvSpPr/>
            <p:nvPr/>
          </p:nvSpPr>
          <p:spPr>
            <a:xfrm>
              <a:off x="7078886" y="1324932"/>
              <a:ext cx="51840" cy="5184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7" name="Ellipse 36">
              <a:extLst>
                <a:ext uri="{FF2B5EF4-FFF2-40B4-BE49-F238E27FC236}">
                  <a16:creationId xmlns:a16="http://schemas.microsoft.com/office/drawing/2014/main" id="{A41702AC-46DE-926D-28A9-735F4734E7E7}"/>
                </a:ext>
              </a:extLst>
            </p:cNvPr>
            <p:cNvSpPr/>
            <p:nvPr/>
          </p:nvSpPr>
          <p:spPr>
            <a:xfrm>
              <a:off x="7058657" y="1304764"/>
              <a:ext cx="90873" cy="90873"/>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grpSp>
      <p:sp>
        <p:nvSpPr>
          <p:cNvPr id="38" name="Rechteck 37">
            <a:extLst>
              <a:ext uri="{FF2B5EF4-FFF2-40B4-BE49-F238E27FC236}">
                <a16:creationId xmlns:a16="http://schemas.microsoft.com/office/drawing/2014/main" id="{5F1D274F-A85C-F691-6631-2C9ADAA6D543}"/>
              </a:ext>
            </a:extLst>
          </p:cNvPr>
          <p:cNvSpPr>
            <a:spLocks noChangeArrowheads="1"/>
          </p:cNvSpPr>
          <p:nvPr/>
        </p:nvSpPr>
        <p:spPr bwMode="auto">
          <a:xfrm>
            <a:off x="2316252" y="2842552"/>
            <a:ext cx="1092225" cy="34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500" b="1">
                <a:solidFill>
                  <a:schemeClr val="tx1"/>
                </a:solidFill>
                <a:latin typeface="Georgia" panose="02040502050405020303" pitchFamily="18" charset="0"/>
              </a:defRPr>
            </a:lvl1pPr>
            <a:lvl2pPr marL="742950" indent="-285750">
              <a:defRPr sz="1500" b="1">
                <a:solidFill>
                  <a:schemeClr val="tx1"/>
                </a:solidFill>
                <a:latin typeface="Georgia" panose="02040502050405020303" pitchFamily="18" charset="0"/>
              </a:defRPr>
            </a:lvl2pPr>
            <a:lvl3pPr marL="1143000" indent="-228600">
              <a:defRPr sz="1500" b="1">
                <a:solidFill>
                  <a:schemeClr val="tx1"/>
                </a:solidFill>
                <a:latin typeface="Georgia" panose="02040502050405020303" pitchFamily="18" charset="0"/>
              </a:defRPr>
            </a:lvl3pPr>
            <a:lvl4pPr marL="1600200" indent="-228600">
              <a:defRPr sz="1500" b="1">
                <a:solidFill>
                  <a:schemeClr val="tx1"/>
                </a:solidFill>
                <a:latin typeface="Georgia" panose="02040502050405020303" pitchFamily="18" charset="0"/>
              </a:defRPr>
            </a:lvl4pPr>
            <a:lvl5pPr marL="2057400" indent="-228600">
              <a:defRPr sz="1500" b="1">
                <a:solidFill>
                  <a:schemeClr val="tx1"/>
                </a:solidFill>
                <a:latin typeface="Georgia" panose="02040502050405020303" pitchFamily="18" charset="0"/>
              </a:defRPr>
            </a:lvl5pPr>
            <a:lvl6pPr marL="2514600" indent="-228600" eaLnBrk="0" fontAlgn="base" hangingPunct="0">
              <a:spcBef>
                <a:spcPct val="0"/>
              </a:spcBef>
              <a:spcAft>
                <a:spcPct val="0"/>
              </a:spcAft>
              <a:defRPr sz="1500" b="1">
                <a:solidFill>
                  <a:schemeClr val="tx1"/>
                </a:solidFill>
                <a:latin typeface="Georgia" panose="02040502050405020303" pitchFamily="18" charset="0"/>
              </a:defRPr>
            </a:lvl6pPr>
            <a:lvl7pPr marL="2971800" indent="-228600" eaLnBrk="0" fontAlgn="base" hangingPunct="0">
              <a:spcBef>
                <a:spcPct val="0"/>
              </a:spcBef>
              <a:spcAft>
                <a:spcPct val="0"/>
              </a:spcAft>
              <a:defRPr sz="1500" b="1">
                <a:solidFill>
                  <a:schemeClr val="tx1"/>
                </a:solidFill>
                <a:latin typeface="Georgia" panose="02040502050405020303" pitchFamily="18" charset="0"/>
              </a:defRPr>
            </a:lvl7pPr>
            <a:lvl8pPr marL="3429000" indent="-228600" eaLnBrk="0" fontAlgn="base" hangingPunct="0">
              <a:spcBef>
                <a:spcPct val="0"/>
              </a:spcBef>
              <a:spcAft>
                <a:spcPct val="0"/>
              </a:spcAft>
              <a:defRPr sz="1500" b="1">
                <a:solidFill>
                  <a:schemeClr val="tx1"/>
                </a:solidFill>
                <a:latin typeface="Georgia" panose="02040502050405020303" pitchFamily="18" charset="0"/>
              </a:defRPr>
            </a:lvl8pPr>
            <a:lvl9pPr marL="3886200" indent="-228600" eaLnBrk="0" fontAlgn="base" hangingPunct="0">
              <a:spcBef>
                <a:spcPct val="0"/>
              </a:spcBef>
              <a:spcAft>
                <a:spcPct val="0"/>
              </a:spcAft>
              <a:defRPr sz="1500" b="1">
                <a:solidFill>
                  <a:schemeClr val="tx1"/>
                </a:solidFill>
                <a:latin typeface="Georgia" panose="02040502050405020303" pitchFamily="18" charset="0"/>
              </a:defRPr>
            </a:lvl9pPr>
          </a:lstStyle>
          <a:p>
            <a:pPr eaLnBrk="1" hangingPunct="1">
              <a:lnSpc>
                <a:spcPts val="2000"/>
              </a:lnSpc>
            </a:pPr>
            <a:r>
              <a:rPr lang="de-DE" sz="1200" dirty="0">
                <a:latin typeface="Aptos" panose="020B0004020202020204" pitchFamily="34" charset="0"/>
              </a:rPr>
              <a:t>Buenos Aires</a:t>
            </a:r>
            <a:endParaRPr lang="de-DE" altLang="de-DE" sz="1200" dirty="0">
              <a:latin typeface="Aptos" panose="020B0004020202020204" pitchFamily="34" charset="0"/>
              <a:cs typeface="Arial" panose="020B0604020202020204" pitchFamily="34" charset="0"/>
            </a:endParaRPr>
          </a:p>
        </p:txBody>
      </p:sp>
      <p:cxnSp>
        <p:nvCxnSpPr>
          <p:cNvPr id="7" name="Gerader Verbinder 6"/>
          <p:cNvCxnSpPr/>
          <p:nvPr/>
        </p:nvCxnSpPr>
        <p:spPr>
          <a:xfrm>
            <a:off x="3695987" y="2894807"/>
            <a:ext cx="530118"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01440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4">
            <a:extLst>
              <a:ext uri="{FF2B5EF4-FFF2-40B4-BE49-F238E27FC236}">
                <a16:creationId xmlns:a16="http://schemas.microsoft.com/office/drawing/2014/main" id="{6E88900F-37AE-90BA-B90F-7611E5953E72}"/>
              </a:ext>
            </a:extLst>
          </p:cNvPr>
          <p:cNvSpPr txBox="1">
            <a:spLocks/>
          </p:cNvSpPr>
          <p:nvPr/>
        </p:nvSpPr>
        <p:spPr>
          <a:xfrm>
            <a:off x="407988" y="3962416"/>
            <a:ext cx="4791029" cy="1726772"/>
          </a:xfrm>
          <a:prstGeom prst="rect">
            <a:avLst/>
          </a:prstGeom>
        </p:spPr>
        <p:txBody>
          <a:bodyPr lIns="0" tIns="14400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de-DE" sz="1800" dirty="0">
                <a:latin typeface="Aptos" panose="020B0004020202020204" pitchFamily="34" charset="0"/>
              </a:rPr>
              <a:t>Argentinien ist nach Brasilien das zweitgrößte Land in Südamerika. Es ist riesig: über mehr als 3.700 Kilometer erstreckt es sich von den tropischen Regenwäldern im Norden bis zu den eisigen Landschaften von Feuerland ganz im Süden. Im Westen trennt die Bergkette der Anden das Land von Chile.</a:t>
            </a:r>
          </a:p>
          <a:p>
            <a:pPr marL="0" indent="0">
              <a:lnSpc>
                <a:spcPct val="100000"/>
              </a:lnSpc>
              <a:buNone/>
            </a:pPr>
            <a:endParaRPr lang="de-DE" sz="1800" dirty="0">
              <a:latin typeface="Aptos" panose="020B0004020202020204" pitchFamily="34" charset="0"/>
            </a:endParaRPr>
          </a:p>
          <a:p>
            <a:pPr marL="0" indent="0">
              <a:lnSpc>
                <a:spcPct val="100000"/>
              </a:lnSpc>
              <a:buNone/>
            </a:pPr>
            <a:endParaRPr lang="de-DE" sz="1800" dirty="0">
              <a:latin typeface="Aptos" panose="020B0004020202020204" pitchFamily="34" charset="0"/>
            </a:endParaRPr>
          </a:p>
        </p:txBody>
      </p:sp>
      <p:pic>
        <p:nvPicPr>
          <p:cNvPr id="6" name="Grafik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767888" y="3033713"/>
            <a:ext cx="2016125" cy="1327518"/>
          </a:xfrm>
          <a:prstGeom prst="rect">
            <a:avLst/>
          </a:prstGeom>
        </p:spPr>
      </p:pic>
      <p:pic>
        <p:nvPicPr>
          <p:cNvPr id="7" name="Grafik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80437" y="836613"/>
            <a:ext cx="3203575" cy="2052637"/>
          </a:xfrm>
          <a:prstGeom prst="rect">
            <a:avLst/>
          </a:prstGeom>
        </p:spPr>
      </p:pic>
      <p:pic>
        <p:nvPicPr>
          <p:cNvPr id="8" name="Grafik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340350" y="3033713"/>
            <a:ext cx="4282621" cy="2951162"/>
          </a:xfrm>
          <a:prstGeom prst="rect">
            <a:avLst/>
          </a:prstGeom>
        </p:spPr>
      </p:pic>
      <p:pic>
        <p:nvPicPr>
          <p:cNvPr id="9" name="Grafik 8"/>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342392" y="836613"/>
            <a:ext cx="3093583" cy="2054633"/>
          </a:xfrm>
          <a:prstGeom prst="rect">
            <a:avLst/>
          </a:prstGeom>
        </p:spPr>
      </p:pic>
      <p:pic>
        <p:nvPicPr>
          <p:cNvPr id="10" name="Grafik 9"/>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07988" y="368300"/>
            <a:ext cx="4791029" cy="3594116"/>
          </a:xfrm>
          <a:prstGeom prst="rect">
            <a:avLst/>
          </a:prstGeom>
        </p:spPr>
      </p:pic>
    </p:spTree>
    <p:extLst>
      <p:ext uri="{BB962C8B-B14F-4D97-AF65-F5344CB8AC3E}">
        <p14:creationId xmlns:p14="http://schemas.microsoft.com/office/powerpoint/2010/main" val="1691980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4">
            <a:extLst>
              <a:ext uri="{FF2B5EF4-FFF2-40B4-BE49-F238E27FC236}">
                <a16:creationId xmlns:a16="http://schemas.microsoft.com/office/drawing/2014/main" id="{6E88900F-37AE-90BA-B90F-7611E5953E72}"/>
              </a:ext>
            </a:extLst>
          </p:cNvPr>
          <p:cNvSpPr txBox="1">
            <a:spLocks/>
          </p:cNvSpPr>
          <p:nvPr/>
        </p:nvSpPr>
        <p:spPr>
          <a:xfrm>
            <a:off x="426604" y="368955"/>
            <a:ext cx="7738342" cy="1638954"/>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de-DE" sz="1800" dirty="0">
                <a:latin typeface="Aptos" panose="020B0004020202020204" pitchFamily="34" charset="0"/>
              </a:rPr>
              <a:t>Aktueller Präsident Argentiniens ist Javier </a:t>
            </a:r>
            <a:r>
              <a:rPr lang="de-DE" sz="1800" dirty="0" err="1">
                <a:latin typeface="Aptos" panose="020B0004020202020204" pitchFamily="34" charset="0"/>
              </a:rPr>
              <a:t>Milei</a:t>
            </a:r>
            <a:r>
              <a:rPr lang="de-DE" sz="1800" dirty="0">
                <a:latin typeface="Aptos" panose="020B0004020202020204" pitchFamily="34" charset="0"/>
              </a:rPr>
              <a:t>. Er nennt sich selbst einen „</a:t>
            </a:r>
            <a:r>
              <a:rPr lang="de-DE" sz="1800" dirty="0" err="1">
                <a:latin typeface="Aptos" panose="020B0004020202020204" pitchFamily="34" charset="0"/>
              </a:rPr>
              <a:t>Anarchokapitalisten</a:t>
            </a:r>
            <a:r>
              <a:rPr lang="de-DE" sz="1800" dirty="0">
                <a:latin typeface="Aptos" panose="020B0004020202020204" pitchFamily="34" charset="0"/>
              </a:rPr>
              <a:t>“. Seiner Ansicht nach sollte der Staat möglichst wenig in die Wirtschaft eingreifen. Seine Regierung streicht daher staatliche Zuschüsse und verkauft staatliche Firmen. </a:t>
            </a:r>
          </a:p>
        </p:txBody>
      </p:sp>
      <p:pic>
        <p:nvPicPr>
          <p:cNvPr id="9" name="Grafik 8"/>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18011" y="1576244"/>
            <a:ext cx="2992656" cy="4229244"/>
          </a:xfrm>
          <a:prstGeom prst="rect">
            <a:avLst/>
          </a:prstGeom>
        </p:spPr>
      </p:pic>
      <p:pic>
        <p:nvPicPr>
          <p:cNvPr id="10" name="Grafik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541223" y="1576244"/>
            <a:ext cx="4577062" cy="2422339"/>
          </a:xfrm>
          <a:prstGeom prst="rect">
            <a:avLst/>
          </a:prstGeom>
        </p:spPr>
      </p:pic>
      <p:sp>
        <p:nvSpPr>
          <p:cNvPr id="2" name="Rechteck 1"/>
          <p:cNvSpPr/>
          <p:nvPr/>
        </p:nvSpPr>
        <p:spPr>
          <a:xfrm>
            <a:off x="3409009" y="4002090"/>
            <a:ext cx="4774554" cy="2130565"/>
          </a:xfrm>
          <a:prstGeom prst="rect">
            <a:avLst/>
          </a:prstGeom>
        </p:spPr>
        <p:txBody>
          <a:bodyPr wrap="square" lIns="144000" tIns="144000">
            <a:spAutoFit/>
          </a:bodyPr>
          <a:lstStyle/>
          <a:p>
            <a:r>
              <a:rPr lang="de-DE" dirty="0">
                <a:latin typeface="Aptos" panose="020B0004020202020204" pitchFamily="34" charset="0"/>
              </a:rPr>
              <a:t>Für viele Menschen hat das harte Folgen. Durch die Inflation können sie sich von ihren Löhnen oder Renten weniger leisten und die Armut ist stark gestiegen. Vor allem indigene Gruppen und Menschen in den ärmeren Vierteln am Stadtrand leiden massiv darunter.</a:t>
            </a:r>
          </a:p>
          <a:p>
            <a:endParaRPr lang="de-DE" dirty="0">
              <a:latin typeface="Aptos" panose="020B0004020202020204" pitchFamily="34" charset="0"/>
            </a:endParaRPr>
          </a:p>
        </p:txBody>
      </p:sp>
      <p:pic>
        <p:nvPicPr>
          <p:cNvPr id="5" name="Grafik 4">
            <a:extLst>
              <a:ext uri="{FF2B5EF4-FFF2-40B4-BE49-F238E27FC236}">
                <a16:creationId xmlns:a16="http://schemas.microsoft.com/office/drawing/2014/main" id="{E32AB03D-C5C8-5795-8C54-F728A4F7F39C}"/>
              </a:ext>
            </a:extLst>
          </p:cNvPr>
          <p:cNvPicPr>
            <a:picLocks noChangeAspect="1"/>
          </p:cNvPicPr>
          <p:nvPr/>
        </p:nvPicPr>
        <p:blipFill>
          <a:blip r:embed="rId4"/>
          <a:stretch>
            <a:fillRect/>
          </a:stretch>
        </p:blipFill>
        <p:spPr>
          <a:xfrm>
            <a:off x="8238860" y="359071"/>
            <a:ext cx="3526536" cy="5443728"/>
          </a:xfrm>
          <a:prstGeom prst="rect">
            <a:avLst/>
          </a:prstGeom>
        </p:spPr>
      </p:pic>
    </p:spTree>
    <p:extLst>
      <p:ext uri="{BB962C8B-B14F-4D97-AF65-F5344CB8AC3E}">
        <p14:creationId xmlns:p14="http://schemas.microsoft.com/office/powerpoint/2010/main" val="3624961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4">
            <a:extLst>
              <a:ext uri="{FF2B5EF4-FFF2-40B4-BE49-F238E27FC236}">
                <a16:creationId xmlns:a16="http://schemas.microsoft.com/office/drawing/2014/main" id="{6E88900F-37AE-90BA-B90F-7611E5953E72}"/>
              </a:ext>
            </a:extLst>
          </p:cNvPr>
          <p:cNvSpPr txBox="1">
            <a:spLocks/>
          </p:cNvSpPr>
          <p:nvPr/>
        </p:nvSpPr>
        <p:spPr>
          <a:xfrm>
            <a:off x="392830" y="368300"/>
            <a:ext cx="6175599" cy="2296524"/>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de-DE" sz="1800" dirty="0">
                <a:latin typeface="Aptos" panose="020B0004020202020204" pitchFamily="34" charset="0"/>
              </a:rPr>
              <a:t>Jugendliche aus einkommensschwachen Familien und solche, die Rassismuserfahrungen machen, sind häufiger benachteiligt und berichten teils auch von polizeilicher Gewalt.</a:t>
            </a:r>
          </a:p>
          <a:p>
            <a:pPr marL="0" indent="0">
              <a:lnSpc>
                <a:spcPct val="100000"/>
              </a:lnSpc>
              <a:buNone/>
            </a:pPr>
            <a:r>
              <a:rPr lang="de-DE" sz="1800" dirty="0">
                <a:latin typeface="Aptos" panose="020B0004020202020204" pitchFamily="34" charset="0"/>
              </a:rPr>
              <a:t>In Teilen Argentiniens leben über 40 % der Kinder und Jugend-</a:t>
            </a:r>
            <a:r>
              <a:rPr lang="de-DE" sz="1800" dirty="0" err="1">
                <a:latin typeface="Aptos" panose="020B0004020202020204" pitchFamily="34" charset="0"/>
              </a:rPr>
              <a:t>lichen</a:t>
            </a:r>
            <a:r>
              <a:rPr lang="de-DE" sz="1800" dirty="0">
                <a:latin typeface="Aptos" panose="020B0004020202020204" pitchFamily="34" charset="0"/>
              </a:rPr>
              <a:t> in Armut. Für viele Familien reicht das Einkommen nicht aus, um alle Grundbedürfnisse zuverlässig zu decken.</a:t>
            </a:r>
          </a:p>
        </p:txBody>
      </p:sp>
      <p:pic>
        <p:nvPicPr>
          <p:cNvPr id="6" name="Grafik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14309" y="3357563"/>
            <a:ext cx="3958887" cy="2627312"/>
          </a:xfrm>
          <a:prstGeom prst="rect">
            <a:avLst/>
          </a:prstGeom>
        </p:spPr>
      </p:pic>
      <p:pic>
        <p:nvPicPr>
          <p:cNvPr id="8" name="Grafik 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07987" y="2386149"/>
            <a:ext cx="6160443" cy="3598726"/>
          </a:xfrm>
          <a:prstGeom prst="rect">
            <a:avLst/>
          </a:prstGeom>
        </p:spPr>
      </p:pic>
      <p:pic>
        <p:nvPicPr>
          <p:cNvPr id="9" name="Grafik 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714309" y="365759"/>
            <a:ext cx="5069704" cy="2847341"/>
          </a:xfrm>
          <a:prstGeom prst="rect">
            <a:avLst/>
          </a:prstGeom>
        </p:spPr>
      </p:pic>
    </p:spTree>
    <p:extLst>
      <p:ext uri="{BB962C8B-B14F-4D97-AF65-F5344CB8AC3E}">
        <p14:creationId xmlns:p14="http://schemas.microsoft.com/office/powerpoint/2010/main" val="1340425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4">
            <a:extLst>
              <a:ext uri="{FF2B5EF4-FFF2-40B4-BE49-F238E27FC236}">
                <a16:creationId xmlns:a16="http://schemas.microsoft.com/office/drawing/2014/main" id="{6E88900F-37AE-90BA-B90F-7611E5953E72}"/>
              </a:ext>
            </a:extLst>
          </p:cNvPr>
          <p:cNvSpPr txBox="1">
            <a:spLocks/>
          </p:cNvSpPr>
          <p:nvPr/>
        </p:nvSpPr>
        <p:spPr>
          <a:xfrm>
            <a:off x="415459" y="4243205"/>
            <a:ext cx="5825004" cy="2624512"/>
          </a:xfrm>
          <a:prstGeom prst="rect">
            <a:avLst/>
          </a:prstGeom>
        </p:spPr>
        <p:txBody>
          <a:bodyPr lIns="0" tIns="14400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de-DE" sz="1800" dirty="0">
                <a:latin typeface="Aptos" panose="020B0004020202020204" pitchFamily="34" charset="0"/>
              </a:rPr>
              <a:t>In einigen Vierteln der Hauptstadt Buenos Aires bietet die Stiftung Hora de </a:t>
            </a:r>
            <a:r>
              <a:rPr lang="de-DE" sz="1800" dirty="0" err="1">
                <a:latin typeface="Aptos" panose="020B0004020202020204" pitchFamily="34" charset="0"/>
              </a:rPr>
              <a:t>Obrar</a:t>
            </a:r>
            <a:r>
              <a:rPr lang="de-DE" sz="1800" dirty="0">
                <a:latin typeface="Aptos" panose="020B0004020202020204" pitchFamily="34" charset="0"/>
              </a:rPr>
              <a:t> („Zeit zu handeln“) Jugendlichen Freizeitangebote an. In fünf Jugendzentren können sie bei Musik-, Kunst- und Sportprojekten mitmachen oder erhalten Unterstützung beim Lernen.</a:t>
            </a:r>
          </a:p>
        </p:txBody>
      </p:sp>
      <p:pic>
        <p:nvPicPr>
          <p:cNvPr id="5" name="Grafik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15459" y="368300"/>
            <a:ext cx="5825004" cy="3874905"/>
          </a:xfrm>
          <a:prstGeom prst="rect">
            <a:avLst/>
          </a:prstGeom>
        </p:spPr>
      </p:pic>
      <p:pic>
        <p:nvPicPr>
          <p:cNvPr id="11" name="Grafik 1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383337" y="1132707"/>
            <a:ext cx="5400675" cy="4682142"/>
          </a:xfrm>
          <a:prstGeom prst="rect">
            <a:avLst/>
          </a:prstGeom>
        </p:spPr>
      </p:pic>
    </p:spTree>
    <p:extLst>
      <p:ext uri="{BB962C8B-B14F-4D97-AF65-F5344CB8AC3E}">
        <p14:creationId xmlns:p14="http://schemas.microsoft.com/office/powerpoint/2010/main" val="651163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a:xfrm>
            <a:off x="7533076" y="368299"/>
            <a:ext cx="4250937" cy="1477328"/>
          </a:xfrm>
          <a:prstGeom prst="rect">
            <a:avLst/>
          </a:prstGeom>
        </p:spPr>
        <p:txBody>
          <a:bodyPr wrap="square" lIns="144000" tIns="0">
            <a:spAutoFit/>
          </a:bodyPr>
          <a:lstStyle/>
          <a:p>
            <a:r>
              <a:rPr lang="de-DE" dirty="0">
                <a:latin typeface="Aptos" panose="020B0004020202020204" pitchFamily="34" charset="0"/>
              </a:rPr>
              <a:t>Dazu helfen ihnen Fachleute mit Ausbildungskursen, Workshops und persönlicher Berufsberatung, damit sie einen Job finden oder ein eigenes Geschäft gründen können.  </a:t>
            </a:r>
          </a:p>
        </p:txBody>
      </p:sp>
      <p:pic>
        <p:nvPicPr>
          <p:cNvPr id="10" name="Grafik 9"/>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303247" y="2666882"/>
            <a:ext cx="4962674" cy="3317992"/>
          </a:xfrm>
          <a:prstGeom prst="rect">
            <a:avLst/>
          </a:prstGeom>
        </p:spPr>
      </p:pic>
      <p:pic>
        <p:nvPicPr>
          <p:cNvPr id="11" name="Grafik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7987" y="368299"/>
            <a:ext cx="3743327" cy="5616575"/>
          </a:xfrm>
          <a:prstGeom prst="rect">
            <a:avLst/>
          </a:prstGeom>
        </p:spPr>
      </p:pic>
      <p:pic>
        <p:nvPicPr>
          <p:cNvPr id="2" name="Grafik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03247" y="368299"/>
            <a:ext cx="3241798" cy="2160589"/>
          </a:xfrm>
          <a:prstGeom prst="rect">
            <a:avLst/>
          </a:prstGeom>
        </p:spPr>
      </p:pic>
    </p:spTree>
    <p:extLst>
      <p:ext uri="{BB962C8B-B14F-4D97-AF65-F5344CB8AC3E}">
        <p14:creationId xmlns:p14="http://schemas.microsoft.com/office/powerpoint/2010/main" val="2961820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hteck 7"/>
          <p:cNvSpPr/>
          <p:nvPr/>
        </p:nvSpPr>
        <p:spPr>
          <a:xfrm>
            <a:off x="402793" y="368300"/>
            <a:ext cx="7816523" cy="1862048"/>
          </a:xfrm>
          <a:prstGeom prst="rect">
            <a:avLst/>
          </a:prstGeom>
        </p:spPr>
        <p:txBody>
          <a:bodyPr wrap="square" lIns="0" tIns="0">
            <a:spAutoFit/>
          </a:bodyPr>
          <a:lstStyle/>
          <a:p>
            <a:pPr>
              <a:spcAft>
                <a:spcPts val="600"/>
              </a:spcAft>
            </a:pPr>
            <a:r>
              <a:rPr lang="de-DE" dirty="0">
                <a:latin typeface="Aptos" panose="020B0004020202020204" pitchFamily="34" charset="0"/>
              </a:rPr>
              <a:t>Eines der fünf Jugendzentren hat eine Bäckerei. Hier können Kinder und Jugendliche das Bäckereihandwerk kennenlernen. Die Workshops finden wöchentlich statt. Die Jugendlichen können somit jede Woche neue Rezepte ausprobieren und sammeln Schritt für Schritt immer mehr Erfahrungen.</a:t>
            </a:r>
          </a:p>
          <a:p>
            <a:pPr>
              <a:spcAft>
                <a:spcPts val="600"/>
              </a:spcAft>
            </a:pPr>
            <a:r>
              <a:rPr lang="de-DE" dirty="0">
                <a:latin typeface="Aptos" panose="020B0004020202020204" pitchFamily="34" charset="0"/>
              </a:rPr>
              <a:t>Weitere Infos dazu finden sich unter: </a:t>
            </a:r>
            <a:r>
              <a:rPr lang="de-DE" dirty="0">
                <a:latin typeface="Aptos" panose="020B0004020202020204" pitchFamily="34" charset="0"/>
                <a:hlinkClick r:id="rId2"/>
              </a:rPr>
              <a:t>www.5000-brote.de/material</a:t>
            </a:r>
            <a:r>
              <a:rPr lang="de-DE" dirty="0">
                <a:latin typeface="Aptos" panose="020B0004020202020204" pitchFamily="34" charset="0"/>
              </a:rPr>
              <a:t>  </a:t>
            </a:r>
          </a:p>
          <a:p>
            <a:endParaRPr lang="de-DE" dirty="0">
              <a:latin typeface="Aptos" panose="020B0004020202020204" pitchFamily="34" charset="0"/>
            </a:endParaRPr>
          </a:p>
        </p:txBody>
      </p:sp>
      <p:pic>
        <p:nvPicPr>
          <p:cNvPr id="5" name="Grafik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651875" y="368299"/>
            <a:ext cx="3132138" cy="3207579"/>
          </a:xfrm>
          <a:prstGeom prst="rect">
            <a:avLst/>
          </a:prstGeom>
        </p:spPr>
      </p:pic>
      <p:pic>
        <p:nvPicPr>
          <p:cNvPr id="2" name="Grafik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25574" y="1916113"/>
            <a:ext cx="2490353" cy="1659766"/>
          </a:xfrm>
          <a:prstGeom prst="rect">
            <a:avLst/>
          </a:prstGeom>
        </p:spPr>
      </p:pic>
      <p:pic>
        <p:nvPicPr>
          <p:cNvPr id="3" name="Grafik 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02792" y="1916114"/>
            <a:ext cx="5489251" cy="4068762"/>
          </a:xfrm>
          <a:prstGeom prst="rect">
            <a:avLst/>
          </a:prstGeom>
        </p:spPr>
      </p:pic>
      <p:pic>
        <p:nvPicPr>
          <p:cNvPr id="6" name="Grafik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25574" y="3723265"/>
            <a:ext cx="4150824" cy="2766435"/>
          </a:xfrm>
          <a:prstGeom prst="rect">
            <a:avLst/>
          </a:prstGeom>
        </p:spPr>
      </p:pic>
    </p:spTree>
    <p:extLst>
      <p:ext uri="{BB962C8B-B14F-4D97-AF65-F5344CB8AC3E}">
        <p14:creationId xmlns:p14="http://schemas.microsoft.com/office/powerpoint/2010/main" val="138894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4">
            <a:extLst>
              <a:ext uri="{FF2B5EF4-FFF2-40B4-BE49-F238E27FC236}">
                <a16:creationId xmlns:a16="http://schemas.microsoft.com/office/drawing/2014/main" id="{6E88900F-37AE-90BA-B90F-7611E5953E72}"/>
              </a:ext>
            </a:extLst>
          </p:cNvPr>
          <p:cNvSpPr txBox="1">
            <a:spLocks/>
          </p:cNvSpPr>
          <p:nvPr/>
        </p:nvSpPr>
        <p:spPr>
          <a:xfrm>
            <a:off x="7169587" y="368299"/>
            <a:ext cx="4614426" cy="1785796"/>
          </a:xfrm>
          <a:prstGeom prst="rect">
            <a:avLst/>
          </a:prstGeom>
        </p:spPr>
        <p:txBody>
          <a:bodyPr lIns="14400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de-DE" sz="1800" dirty="0">
                <a:latin typeface="Aptos" panose="020B0004020202020204" pitchFamily="34" charset="0"/>
              </a:rPr>
              <a:t>In San Fernando, einem Viertel im Norden von Buenos Aires, erhalten Kinder und Jugendliche im Gemeindezentrum Acción Social </a:t>
            </a:r>
            <a:r>
              <a:rPr lang="de-DE" sz="1800" dirty="0" err="1">
                <a:latin typeface="Aptos" panose="020B0004020202020204" pitchFamily="34" charset="0"/>
              </a:rPr>
              <a:t>Ecuménica</a:t>
            </a:r>
            <a:r>
              <a:rPr lang="de-DE" sz="1800" dirty="0">
                <a:latin typeface="Aptos" panose="020B0004020202020204" pitchFamily="34" charset="0"/>
              </a:rPr>
              <a:t> (ASE) kostenlosen Musikunterricht und können in einem Orchester mitspielen.</a:t>
            </a:r>
          </a:p>
        </p:txBody>
      </p:sp>
      <p:pic>
        <p:nvPicPr>
          <p:cNvPr id="8" name="Grafik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flipH="1">
            <a:off x="407988" y="368300"/>
            <a:ext cx="3600450" cy="5437188"/>
          </a:xfrm>
          <a:prstGeom prst="rect">
            <a:avLst/>
          </a:prstGeom>
        </p:spPr>
      </p:pic>
      <p:pic>
        <p:nvPicPr>
          <p:cNvPr id="9" name="Grafik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51313" y="368299"/>
            <a:ext cx="3018274" cy="2017849"/>
          </a:xfrm>
          <a:prstGeom prst="rect">
            <a:avLst/>
          </a:prstGeom>
        </p:spPr>
      </p:pic>
      <p:pic>
        <p:nvPicPr>
          <p:cNvPr id="5" name="Grafik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51313" y="2528889"/>
            <a:ext cx="4907852" cy="3270978"/>
          </a:xfrm>
          <a:prstGeom prst="rect">
            <a:avLst/>
          </a:prstGeom>
        </p:spPr>
      </p:pic>
    </p:spTree>
    <p:extLst>
      <p:ext uri="{BB962C8B-B14F-4D97-AF65-F5344CB8AC3E}">
        <p14:creationId xmlns:p14="http://schemas.microsoft.com/office/powerpoint/2010/main" val="3360828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4">
            <a:extLst>
              <a:ext uri="{FF2B5EF4-FFF2-40B4-BE49-F238E27FC236}">
                <a16:creationId xmlns:a16="http://schemas.microsoft.com/office/drawing/2014/main" id="{6E88900F-37AE-90BA-B90F-7611E5953E72}"/>
              </a:ext>
            </a:extLst>
          </p:cNvPr>
          <p:cNvSpPr txBox="1">
            <a:spLocks/>
          </p:cNvSpPr>
          <p:nvPr/>
        </p:nvSpPr>
        <p:spPr>
          <a:xfrm>
            <a:off x="407988" y="659876"/>
            <a:ext cx="4623567" cy="1983557"/>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de-DE" sz="1800" dirty="0">
                <a:latin typeface="Aptos" panose="020B0004020202020204" pitchFamily="34" charset="0"/>
              </a:rPr>
              <a:t>Jazmin </a:t>
            </a:r>
            <a:r>
              <a:rPr lang="de-DE" sz="1800" dirty="0" err="1">
                <a:latin typeface="Aptos" panose="020B0004020202020204" pitchFamily="34" charset="0"/>
              </a:rPr>
              <a:t>Muñoz</a:t>
            </a:r>
            <a:r>
              <a:rPr lang="de-DE" sz="1800" dirty="0">
                <a:latin typeface="Aptos" panose="020B0004020202020204" pitchFamily="34" charset="0"/>
              </a:rPr>
              <a:t> ist jetzt seit sechs Jahren zweimal pro Woche dabei. Die erste Stunde übt sie allein auf ihrem Instrument, die zweite probt sie gemeinsam mit dem Orchester. </a:t>
            </a:r>
          </a:p>
        </p:txBody>
      </p:sp>
      <p:pic>
        <p:nvPicPr>
          <p:cNvPr id="2" name="Grafik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031555" y="727163"/>
            <a:ext cx="2720208" cy="2194262"/>
          </a:xfrm>
          <a:prstGeom prst="rect">
            <a:avLst/>
          </a:prstGeom>
        </p:spPr>
      </p:pic>
      <p:pic>
        <p:nvPicPr>
          <p:cNvPr id="9" name="Grafik 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34582" y="3091992"/>
            <a:ext cx="4017181" cy="2677365"/>
          </a:xfrm>
          <a:prstGeom prst="rect">
            <a:avLst/>
          </a:prstGeom>
        </p:spPr>
      </p:pic>
      <p:pic>
        <p:nvPicPr>
          <p:cNvPr id="10" name="Grafik 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896225" y="367645"/>
            <a:ext cx="3875272" cy="5401711"/>
          </a:xfrm>
          <a:prstGeom prst="rect">
            <a:avLst/>
          </a:prstGeom>
        </p:spPr>
      </p:pic>
    </p:spTree>
    <p:extLst>
      <p:ext uri="{BB962C8B-B14F-4D97-AF65-F5344CB8AC3E}">
        <p14:creationId xmlns:p14="http://schemas.microsoft.com/office/powerpoint/2010/main" val="2068332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4">
            <a:extLst>
              <a:ext uri="{FF2B5EF4-FFF2-40B4-BE49-F238E27FC236}">
                <a16:creationId xmlns:a16="http://schemas.microsoft.com/office/drawing/2014/main" id="{6E88900F-37AE-90BA-B90F-7611E5953E72}"/>
              </a:ext>
            </a:extLst>
          </p:cNvPr>
          <p:cNvSpPr txBox="1">
            <a:spLocks/>
          </p:cNvSpPr>
          <p:nvPr/>
        </p:nvSpPr>
        <p:spPr>
          <a:xfrm>
            <a:off x="407988" y="367028"/>
            <a:ext cx="5239657" cy="2224927"/>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de-DE" sz="1800" dirty="0">
                <a:latin typeface="Aptos" panose="020B0004020202020204" pitchFamily="34" charset="0"/>
              </a:rPr>
              <a:t>Die Teilnehmenden sind zwischen zwölf und 22 Jahre alt und haben unterschiedliche Hintergründe, Interessen und Fertigkeiten. Viele berichten von Erfahrungen mit Drogen, Alkohol, familiärer Gewalt oder wirtschaftlicher Unsicherheit. </a:t>
            </a:r>
          </a:p>
        </p:txBody>
      </p:sp>
      <p:pic>
        <p:nvPicPr>
          <p:cNvPr id="13" name="Grafik 1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151418" y="190067"/>
            <a:ext cx="5690897" cy="3238933"/>
          </a:xfrm>
          <a:prstGeom prst="rect">
            <a:avLst/>
          </a:prstGeom>
        </p:spPr>
      </p:pic>
      <p:pic>
        <p:nvPicPr>
          <p:cNvPr id="2" name="Grafik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6000" y="3789364"/>
            <a:ext cx="3266769" cy="2195512"/>
          </a:xfrm>
          <a:prstGeom prst="rect">
            <a:avLst/>
          </a:prstGeom>
        </p:spPr>
      </p:pic>
      <p:pic>
        <p:nvPicPr>
          <p:cNvPr id="5" name="Grafik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7989" y="2290218"/>
            <a:ext cx="5543550" cy="3694657"/>
          </a:xfrm>
          <a:prstGeom prst="rect">
            <a:avLst/>
          </a:prstGeom>
        </p:spPr>
      </p:pic>
      <p:sp>
        <p:nvSpPr>
          <p:cNvPr id="6" name="Rechteck 5"/>
          <p:cNvSpPr/>
          <p:nvPr/>
        </p:nvSpPr>
        <p:spPr>
          <a:xfrm>
            <a:off x="9507230" y="3451669"/>
            <a:ext cx="2445614" cy="1576567"/>
          </a:xfrm>
          <a:prstGeom prst="rect">
            <a:avLst/>
          </a:prstGeom>
        </p:spPr>
        <p:txBody>
          <a:bodyPr wrap="square" lIns="144000" tIns="144000" rIns="0">
            <a:spAutoFit/>
          </a:bodyPr>
          <a:lstStyle/>
          <a:p>
            <a:r>
              <a:rPr lang="de-DE" dirty="0">
                <a:latin typeface="Aptos" panose="020B0004020202020204" pitchFamily="34" charset="0"/>
              </a:rPr>
              <a:t>Sie suchen deshalb nach Stabilität — das Orchester bietet dafür Unterstützung und Gemeinschaft.</a:t>
            </a:r>
            <a:endParaRPr lang="de-DE" dirty="0"/>
          </a:p>
        </p:txBody>
      </p:sp>
    </p:spTree>
    <p:extLst>
      <p:ext uri="{BB962C8B-B14F-4D97-AF65-F5344CB8AC3E}">
        <p14:creationId xmlns:p14="http://schemas.microsoft.com/office/powerpoint/2010/main" val="2242367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4">
            <a:extLst>
              <a:ext uri="{FF2B5EF4-FFF2-40B4-BE49-F238E27FC236}">
                <a16:creationId xmlns:a16="http://schemas.microsoft.com/office/drawing/2014/main" id="{6E88900F-37AE-90BA-B90F-7611E5953E72}"/>
              </a:ext>
            </a:extLst>
          </p:cNvPr>
          <p:cNvSpPr txBox="1">
            <a:spLocks/>
          </p:cNvSpPr>
          <p:nvPr/>
        </p:nvSpPr>
        <p:spPr>
          <a:xfrm>
            <a:off x="407988" y="3168370"/>
            <a:ext cx="3600450" cy="2111115"/>
          </a:xfrm>
          <a:prstGeom prst="rect">
            <a:avLst/>
          </a:prstGeom>
        </p:spPr>
        <p:txBody>
          <a:bodyPr lIns="0" tIns="14400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de-DE" sz="1800" dirty="0">
                <a:latin typeface="Aptos" panose="020B0004020202020204" pitchFamily="34" charset="0"/>
              </a:rPr>
              <a:t>Das Orchester unterstützt Jugendliche dabei, ihr Leben selbstbestimmt zu gestalten. Gegründet wurde es vor 13 Jahren von Sabino Ayala, einem Pastor.</a:t>
            </a:r>
          </a:p>
        </p:txBody>
      </p:sp>
      <p:pic>
        <p:nvPicPr>
          <p:cNvPr id="2" name="Grafik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05353" y="838986"/>
            <a:ext cx="3501255" cy="2329384"/>
          </a:xfrm>
          <a:prstGeom prst="rect">
            <a:avLst/>
          </a:prstGeom>
        </p:spPr>
      </p:pic>
      <p:pic>
        <p:nvPicPr>
          <p:cNvPr id="4" name="Grafik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044099" y="368299"/>
            <a:ext cx="3714005" cy="6121401"/>
          </a:xfrm>
          <a:prstGeom prst="rect">
            <a:avLst/>
          </a:prstGeom>
        </p:spPr>
      </p:pic>
      <p:pic>
        <p:nvPicPr>
          <p:cNvPr id="5" name="Grafik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88504" y="3168370"/>
            <a:ext cx="3887788" cy="2595515"/>
          </a:xfrm>
          <a:prstGeom prst="rect">
            <a:avLst/>
          </a:prstGeom>
        </p:spPr>
      </p:pic>
      <p:sp>
        <p:nvSpPr>
          <p:cNvPr id="7" name="Rechteck 6"/>
          <p:cNvSpPr/>
          <p:nvPr/>
        </p:nvSpPr>
        <p:spPr>
          <a:xfrm>
            <a:off x="7758104" y="368299"/>
            <a:ext cx="4025909" cy="2262158"/>
          </a:xfrm>
          <a:prstGeom prst="rect">
            <a:avLst/>
          </a:prstGeom>
        </p:spPr>
        <p:txBody>
          <a:bodyPr wrap="square" lIns="144000" tIns="0">
            <a:spAutoFit/>
          </a:bodyPr>
          <a:lstStyle/>
          <a:p>
            <a:pPr>
              <a:spcAft>
                <a:spcPts val="600"/>
              </a:spcAft>
            </a:pPr>
            <a:r>
              <a:rPr lang="de-DE" dirty="0">
                <a:latin typeface="Aptos" panose="020B0004020202020204" pitchFamily="34" charset="0"/>
              </a:rPr>
              <a:t>Anfangs zeigten viele Kinder heraus-forderndes Verhalten, eine Folge von Unsicherheit und fehlender Alltags-stabilität: „In ihrem Leben gab es keine Beständigkeit. Sie wussten nicht, ob sie morgen Geld für die Busfahrt zur Schule haben, manchmal </a:t>
            </a:r>
            <a:r>
              <a:rPr lang="de-DE" spc="-10" dirty="0">
                <a:latin typeface="Aptos" panose="020B0004020202020204" pitchFamily="34" charset="0"/>
              </a:rPr>
              <a:t>nicht einmal fürs Essen“, erzählt Ayala.</a:t>
            </a:r>
          </a:p>
        </p:txBody>
      </p:sp>
    </p:spTree>
    <p:extLst>
      <p:ext uri="{BB962C8B-B14F-4D97-AF65-F5344CB8AC3E}">
        <p14:creationId xmlns:p14="http://schemas.microsoft.com/office/powerpoint/2010/main" val="4256825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4">
            <a:extLst>
              <a:ext uri="{FF2B5EF4-FFF2-40B4-BE49-F238E27FC236}">
                <a16:creationId xmlns:a16="http://schemas.microsoft.com/office/drawing/2014/main" id="{6E88900F-37AE-90BA-B90F-7611E5953E72}"/>
              </a:ext>
            </a:extLst>
          </p:cNvPr>
          <p:cNvSpPr txBox="1">
            <a:spLocks/>
          </p:cNvSpPr>
          <p:nvPr/>
        </p:nvSpPr>
        <p:spPr>
          <a:xfrm>
            <a:off x="502665" y="4292600"/>
            <a:ext cx="4323219" cy="1253836"/>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de-DE" sz="1800" dirty="0">
                <a:latin typeface="Aptos" panose="020B0004020202020204" pitchFamily="34" charset="0"/>
              </a:rPr>
              <a:t>Doch sie kamen – immer wieder. Sie lernten, verlässlich zu sein. Ihr Leben bekam Rhythmus, mit Highlights wie Konzerten und Exkursionen.</a:t>
            </a:r>
          </a:p>
          <a:p>
            <a:pPr marL="0" indent="0">
              <a:lnSpc>
                <a:spcPct val="100000"/>
              </a:lnSpc>
              <a:spcBef>
                <a:spcPts val="0"/>
              </a:spcBef>
              <a:buNone/>
            </a:pPr>
            <a:endParaRPr lang="de-DE" sz="1800" dirty="0">
              <a:latin typeface="Aptos" panose="020B0004020202020204" pitchFamily="34" charset="0"/>
            </a:endParaRPr>
          </a:p>
          <a:p>
            <a:pPr marL="0" indent="0">
              <a:lnSpc>
                <a:spcPct val="100000"/>
              </a:lnSpc>
              <a:buNone/>
            </a:pPr>
            <a:r>
              <a:rPr lang="de-DE" sz="1800" dirty="0">
                <a:latin typeface="Aptos" panose="020B0004020202020204" pitchFamily="34" charset="0"/>
              </a:rPr>
              <a:t> </a:t>
            </a:r>
          </a:p>
        </p:txBody>
      </p:sp>
      <p:pic>
        <p:nvPicPr>
          <p:cNvPr id="4" name="Grafik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214116" y="4257674"/>
            <a:ext cx="3529012" cy="2232025"/>
          </a:xfrm>
          <a:prstGeom prst="rect">
            <a:avLst/>
          </a:prstGeom>
        </p:spPr>
      </p:pic>
      <p:pic>
        <p:nvPicPr>
          <p:cNvPr id="7" name="Grafik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7988" y="1027462"/>
            <a:ext cx="4640570" cy="3098078"/>
          </a:xfrm>
          <a:prstGeom prst="rect">
            <a:avLst/>
          </a:prstGeom>
        </p:spPr>
      </p:pic>
      <p:pic>
        <p:nvPicPr>
          <p:cNvPr id="8" name="Grafik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857673" y="368300"/>
            <a:ext cx="2933928" cy="5431566"/>
          </a:xfrm>
          <a:prstGeom prst="rect">
            <a:avLst/>
          </a:prstGeom>
        </p:spPr>
      </p:pic>
      <p:pic>
        <p:nvPicPr>
          <p:cNvPr id="9" name="Grafik 8"/>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195888" y="1700213"/>
            <a:ext cx="3560185" cy="2413000"/>
          </a:xfrm>
          <a:prstGeom prst="rect">
            <a:avLst/>
          </a:prstGeom>
        </p:spPr>
      </p:pic>
    </p:spTree>
    <p:extLst>
      <p:ext uri="{BB962C8B-B14F-4D97-AF65-F5344CB8AC3E}">
        <p14:creationId xmlns:p14="http://schemas.microsoft.com/office/powerpoint/2010/main" val="2076145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4">
            <a:extLst>
              <a:ext uri="{FF2B5EF4-FFF2-40B4-BE49-F238E27FC236}">
                <a16:creationId xmlns:a16="http://schemas.microsoft.com/office/drawing/2014/main" id="{6E88900F-37AE-90BA-B90F-7611E5953E72}"/>
              </a:ext>
            </a:extLst>
          </p:cNvPr>
          <p:cNvSpPr txBox="1">
            <a:spLocks/>
          </p:cNvSpPr>
          <p:nvPr/>
        </p:nvSpPr>
        <p:spPr>
          <a:xfrm>
            <a:off x="4813878" y="368301"/>
            <a:ext cx="6970135" cy="1174172"/>
          </a:xfrm>
          <a:prstGeom prst="rect">
            <a:avLst/>
          </a:prstGeom>
        </p:spPr>
        <p:txBody>
          <a:bodyPr lIns="14400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de-DE" sz="1800" dirty="0">
                <a:latin typeface="Aptos" panose="020B0004020202020204" pitchFamily="34" charset="0"/>
              </a:rPr>
              <a:t>Jazmin Muñozˈ Stiefvater starb vor fünf Jahren. Sie trägt seine Ringe an einer Kette um den Hals. Nach seinem Tod musste ihre Familie aus dem Haus ausziehen, weil sie die Miete nicht mehr zahlen konnte.  </a:t>
            </a:r>
          </a:p>
        </p:txBody>
      </p:sp>
      <p:pic>
        <p:nvPicPr>
          <p:cNvPr id="5" name="Grafik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941455" y="1579417"/>
            <a:ext cx="3251200" cy="2650837"/>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07988" y="368300"/>
            <a:ext cx="4412334" cy="5616575"/>
          </a:xfrm>
          <a:prstGeom prst="rect">
            <a:avLst/>
          </a:prstGeom>
        </p:spPr>
      </p:pic>
      <p:pic>
        <p:nvPicPr>
          <p:cNvPr id="8" name="Grafik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331200" y="1579418"/>
            <a:ext cx="3452813" cy="3605784"/>
          </a:xfrm>
          <a:prstGeom prst="rect">
            <a:avLst/>
          </a:prstGeom>
        </p:spPr>
      </p:pic>
      <p:sp>
        <p:nvSpPr>
          <p:cNvPr id="10" name="Textfeld 9">
            <a:extLst>
              <a:ext uri="{FF2B5EF4-FFF2-40B4-BE49-F238E27FC236}">
                <a16:creationId xmlns:a16="http://schemas.microsoft.com/office/drawing/2014/main" id="{E38FF19F-017F-73AA-1B79-BAC418AC8698}"/>
              </a:ext>
            </a:extLst>
          </p:cNvPr>
          <p:cNvSpPr txBox="1"/>
          <p:nvPr/>
        </p:nvSpPr>
        <p:spPr>
          <a:xfrm>
            <a:off x="4820322" y="4449726"/>
            <a:ext cx="3378777" cy="1200329"/>
          </a:xfrm>
          <a:prstGeom prst="rect">
            <a:avLst/>
          </a:prstGeom>
          <a:noFill/>
        </p:spPr>
        <p:txBody>
          <a:bodyPr wrap="square">
            <a:spAutoFit/>
          </a:bodyPr>
          <a:lstStyle/>
          <a:p>
            <a:r>
              <a:rPr lang="de-DE" dirty="0"/>
              <a:t>Der begrenzte Wohnraum belastet den Alltag der Familie, die Wohnung ist renovierungsbedürftig. </a:t>
            </a:r>
          </a:p>
        </p:txBody>
      </p:sp>
    </p:spTree>
    <p:extLst>
      <p:ext uri="{BB962C8B-B14F-4D97-AF65-F5344CB8AC3E}">
        <p14:creationId xmlns:p14="http://schemas.microsoft.com/office/powerpoint/2010/main" val="3990661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4">
            <a:extLst>
              <a:ext uri="{FF2B5EF4-FFF2-40B4-BE49-F238E27FC236}">
                <a16:creationId xmlns:a16="http://schemas.microsoft.com/office/drawing/2014/main" id="{6E88900F-37AE-90BA-B90F-7611E5953E72}"/>
              </a:ext>
            </a:extLst>
          </p:cNvPr>
          <p:cNvSpPr txBox="1">
            <a:spLocks/>
          </p:cNvSpPr>
          <p:nvPr/>
        </p:nvSpPr>
        <p:spPr>
          <a:xfrm>
            <a:off x="469316" y="3229628"/>
            <a:ext cx="4252414" cy="2682224"/>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de-DE" sz="1800" dirty="0">
                <a:latin typeface="Aptos" panose="020B0004020202020204" pitchFamily="34" charset="0"/>
              </a:rPr>
              <a:t>Ganz anders sieht es im Kulturzentrum von Buenos Aires aus: ein Gebäude in perfekter Symmetrie, mit so vielen Stockwerken, dass Jazmin vergisst, in welchem sie sich befindet. </a:t>
            </a:r>
          </a:p>
          <a:p>
            <a:pPr marL="0" indent="0">
              <a:lnSpc>
                <a:spcPct val="100000"/>
              </a:lnSpc>
              <a:spcBef>
                <a:spcPts val="0"/>
              </a:spcBef>
              <a:buNone/>
            </a:pPr>
            <a:endParaRPr lang="de-DE" sz="1800" dirty="0">
              <a:latin typeface="Aptos" panose="020B0004020202020204" pitchFamily="34" charset="0"/>
            </a:endParaRPr>
          </a:p>
        </p:txBody>
      </p:sp>
      <p:pic>
        <p:nvPicPr>
          <p:cNvPr id="6" name="Grafik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74306" y="1772839"/>
            <a:ext cx="2877300" cy="1918595"/>
          </a:xfrm>
          <a:prstGeom prst="rect">
            <a:avLst/>
          </a:prstGeom>
        </p:spPr>
      </p:pic>
      <p:pic>
        <p:nvPicPr>
          <p:cNvPr id="7" name="Grafik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64088" y="3834824"/>
            <a:ext cx="4523498" cy="2654876"/>
          </a:xfrm>
          <a:prstGeom prst="rect">
            <a:avLst/>
          </a:prstGeom>
        </p:spPr>
      </p:pic>
      <p:pic>
        <p:nvPicPr>
          <p:cNvPr id="8" name="Grafik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7987" y="368300"/>
            <a:ext cx="4219431" cy="2812160"/>
          </a:xfrm>
          <a:prstGeom prst="rect">
            <a:avLst/>
          </a:prstGeom>
        </p:spPr>
      </p:pic>
      <p:pic>
        <p:nvPicPr>
          <p:cNvPr id="9" name="Grafik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98494" y="1035171"/>
            <a:ext cx="3985519" cy="2656263"/>
          </a:xfrm>
          <a:prstGeom prst="rect">
            <a:avLst/>
          </a:prstGeom>
        </p:spPr>
      </p:pic>
      <p:sp>
        <p:nvSpPr>
          <p:cNvPr id="11" name="Rechteck 10"/>
          <p:cNvSpPr/>
          <p:nvPr/>
        </p:nvSpPr>
        <p:spPr>
          <a:xfrm>
            <a:off x="9287586" y="3834824"/>
            <a:ext cx="2496427" cy="1477328"/>
          </a:xfrm>
          <a:prstGeom prst="rect">
            <a:avLst/>
          </a:prstGeom>
        </p:spPr>
        <p:txBody>
          <a:bodyPr wrap="square" lIns="144000" tIns="0">
            <a:spAutoFit/>
          </a:bodyPr>
          <a:lstStyle/>
          <a:p>
            <a:pPr>
              <a:spcAft>
                <a:spcPts val="600"/>
              </a:spcAft>
            </a:pPr>
            <a:r>
              <a:rPr lang="de-DE" dirty="0">
                <a:latin typeface="Aptos" panose="020B0004020202020204" pitchFamily="34" charset="0"/>
              </a:rPr>
              <a:t>Die Fahrt hierher dauerte drei Stunden, Jazmins Zuhause scheint eine ganze Welt entfernt. </a:t>
            </a:r>
          </a:p>
        </p:txBody>
      </p:sp>
    </p:spTree>
    <p:extLst>
      <p:ext uri="{BB962C8B-B14F-4D97-AF65-F5344CB8AC3E}">
        <p14:creationId xmlns:p14="http://schemas.microsoft.com/office/powerpoint/2010/main" val="26984379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4">
            <a:extLst>
              <a:ext uri="{FF2B5EF4-FFF2-40B4-BE49-F238E27FC236}">
                <a16:creationId xmlns:a16="http://schemas.microsoft.com/office/drawing/2014/main" id="{6E88900F-37AE-90BA-B90F-7611E5953E72}"/>
              </a:ext>
            </a:extLst>
          </p:cNvPr>
          <p:cNvSpPr txBox="1">
            <a:spLocks/>
          </p:cNvSpPr>
          <p:nvPr/>
        </p:nvSpPr>
        <p:spPr>
          <a:xfrm>
            <a:off x="407988" y="2889251"/>
            <a:ext cx="5104868" cy="4835307"/>
          </a:xfrm>
          <a:prstGeom prst="rect">
            <a:avLst/>
          </a:prstGeom>
        </p:spPr>
        <p:txBody>
          <a:bodyPr lIns="0" tIns="144000" rIns="14400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de-DE" sz="1800" dirty="0">
                <a:latin typeface="Aptos" panose="020B0004020202020204" pitchFamily="34" charset="0"/>
              </a:rPr>
              <a:t>Im Konzertsaal dürfen Jazmin und die anderen Jugendlichen eine Probe des nationalen Sinfonieorchesters miterleben. Die Kinder hören Stücke von Piazzolla, </a:t>
            </a:r>
            <a:r>
              <a:rPr lang="de-DE" sz="1800" dirty="0" err="1">
                <a:latin typeface="Aptos" panose="020B0004020202020204" pitchFamily="34" charset="0"/>
              </a:rPr>
              <a:t>Cocomarola</a:t>
            </a:r>
            <a:r>
              <a:rPr lang="de-DE" sz="1800" dirty="0">
                <a:latin typeface="Aptos" panose="020B0004020202020204" pitchFamily="34" charset="0"/>
              </a:rPr>
              <a:t>, Beethoven und Wagner</a:t>
            </a:r>
            <a:r>
              <a:rPr lang="de-DE" sz="1800" i="1" dirty="0">
                <a:latin typeface="Aptos" panose="020B0004020202020204" pitchFamily="34" charset="0"/>
              </a:rPr>
              <a:t>,</a:t>
            </a:r>
            <a:r>
              <a:rPr lang="de-DE" sz="1800" dirty="0">
                <a:latin typeface="Aptos" panose="020B0004020202020204" pitchFamily="34" charset="0"/>
              </a:rPr>
              <a:t> dürfen im Anschluss der Dirigentin Fragen stellen. Jazmin Muñoz meldet sich: „Welchen Traum haben Sie verfolgt, um hier sein zu können?“ Die Dirigentin antwortet: „Ich war nie eine Träumerin. Wichtiger als träumen ist, seinen Weg zu gehen und nicht stehenzubleiben.“</a:t>
            </a:r>
          </a:p>
        </p:txBody>
      </p:sp>
      <p:pic>
        <p:nvPicPr>
          <p:cNvPr id="2" name="Grafik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07988" y="368301"/>
            <a:ext cx="11376025" cy="2520950"/>
          </a:xfrm>
          <a:prstGeom prst="rect">
            <a:avLst/>
          </a:prstGeom>
        </p:spPr>
      </p:pic>
      <p:pic>
        <p:nvPicPr>
          <p:cNvPr id="5" name="Grafik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12856" y="3033712"/>
            <a:ext cx="5160340" cy="3455987"/>
          </a:xfrm>
          <a:prstGeom prst="rect">
            <a:avLst/>
          </a:prstGeom>
        </p:spPr>
      </p:pic>
    </p:spTree>
    <p:extLst>
      <p:ext uri="{BB962C8B-B14F-4D97-AF65-F5344CB8AC3E}">
        <p14:creationId xmlns:p14="http://schemas.microsoft.com/office/powerpoint/2010/main" val="39931809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4">
            <a:extLst>
              <a:ext uri="{FF2B5EF4-FFF2-40B4-BE49-F238E27FC236}">
                <a16:creationId xmlns:a16="http://schemas.microsoft.com/office/drawing/2014/main" id="{6E88900F-37AE-90BA-B90F-7611E5953E72}"/>
              </a:ext>
            </a:extLst>
          </p:cNvPr>
          <p:cNvSpPr txBox="1">
            <a:spLocks/>
          </p:cNvSpPr>
          <p:nvPr/>
        </p:nvSpPr>
        <p:spPr>
          <a:xfrm>
            <a:off x="3546422" y="382216"/>
            <a:ext cx="5662233" cy="1554735"/>
          </a:xfrm>
          <a:prstGeom prst="rect">
            <a:avLst/>
          </a:prstGeom>
        </p:spPr>
        <p:txBody>
          <a:bodyPr lIns="14400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de-DE" sz="1800" dirty="0">
                <a:latin typeface="Aptos" panose="020B0004020202020204" pitchFamily="34" charset="0"/>
              </a:rPr>
              <a:t>Fragt man Jazmin, wohin ihr Weg führen soll, antwortet sie: „Ich will meiner Mutter etwas zurückgeben. Sie macht so viel für mich.“</a:t>
            </a:r>
          </a:p>
          <a:p>
            <a:pPr marL="0" indent="0">
              <a:lnSpc>
                <a:spcPct val="100000"/>
              </a:lnSpc>
              <a:spcBef>
                <a:spcPts val="0"/>
              </a:spcBef>
              <a:spcAft>
                <a:spcPts val="600"/>
              </a:spcAft>
              <a:buNone/>
            </a:pPr>
            <a:r>
              <a:rPr lang="de-DE" sz="1800" dirty="0">
                <a:latin typeface="Aptos" panose="020B0004020202020204" pitchFamily="34" charset="0"/>
              </a:rPr>
              <a:t>Wenn Jazmins Mutter wiederum von ihrer Tochter spricht, sagt sie: „Jazmin macht mein Leben leichter. Einen Großteil ihrer Persönlichkeit hat sie vom Orchester. Ihr Verantwortungsbewusstsein, ihre Disziplin, ihre Aura.“ </a:t>
            </a:r>
          </a:p>
        </p:txBody>
      </p:sp>
      <p:pic>
        <p:nvPicPr>
          <p:cNvPr id="2" name="Grafik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191625" y="382216"/>
            <a:ext cx="2592389" cy="4810497"/>
          </a:xfrm>
          <a:prstGeom prst="rect">
            <a:avLst/>
          </a:prstGeom>
        </p:spPr>
      </p:pic>
      <p:pic>
        <p:nvPicPr>
          <p:cNvPr id="4" name="Grafik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83000" y="2900478"/>
            <a:ext cx="5376248" cy="3589222"/>
          </a:xfrm>
          <a:prstGeom prst="rect">
            <a:avLst/>
          </a:prstGeom>
        </p:spPr>
      </p:pic>
      <p:pic>
        <p:nvPicPr>
          <p:cNvPr id="6" name="Grafik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7988" y="1283855"/>
            <a:ext cx="3138434" cy="4701020"/>
          </a:xfrm>
          <a:prstGeom prst="rect">
            <a:avLst/>
          </a:prstGeom>
        </p:spPr>
      </p:pic>
    </p:spTree>
    <p:extLst>
      <p:ext uri="{BB962C8B-B14F-4D97-AF65-F5344CB8AC3E}">
        <p14:creationId xmlns:p14="http://schemas.microsoft.com/office/powerpoint/2010/main" val="3995233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4">
            <a:extLst>
              <a:ext uri="{FF2B5EF4-FFF2-40B4-BE49-F238E27FC236}">
                <a16:creationId xmlns:a16="http://schemas.microsoft.com/office/drawing/2014/main" id="{6E88900F-37AE-90BA-B90F-7611E5953E72}"/>
              </a:ext>
            </a:extLst>
          </p:cNvPr>
          <p:cNvSpPr txBox="1">
            <a:spLocks/>
          </p:cNvSpPr>
          <p:nvPr/>
        </p:nvSpPr>
        <p:spPr>
          <a:xfrm>
            <a:off x="407988" y="353049"/>
            <a:ext cx="9288462" cy="2694327"/>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endParaRPr lang="de-DE" sz="1800" dirty="0">
              <a:latin typeface="Aptos" panose="020B0004020202020204" pitchFamily="34" charset="0"/>
            </a:endParaRPr>
          </a:p>
        </p:txBody>
      </p:sp>
      <p:pic>
        <p:nvPicPr>
          <p:cNvPr id="2" name="Grafik 1"/>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111497" y="1700213"/>
            <a:ext cx="7584953" cy="4284662"/>
          </a:xfrm>
          <a:prstGeom prst="rect">
            <a:avLst/>
          </a:prstGeom>
        </p:spPr>
      </p:pic>
      <p:pic>
        <p:nvPicPr>
          <p:cNvPr id="5" name="Grafik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840913" y="3860800"/>
            <a:ext cx="1943100" cy="988846"/>
          </a:xfrm>
          <a:prstGeom prst="rect">
            <a:avLst/>
          </a:prstGeom>
        </p:spPr>
      </p:pic>
      <p:pic>
        <p:nvPicPr>
          <p:cNvPr id="6" name="Grafik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840913" y="368300"/>
            <a:ext cx="1943100" cy="3341703"/>
          </a:xfrm>
          <a:prstGeom prst="rect">
            <a:avLst/>
          </a:prstGeom>
        </p:spPr>
      </p:pic>
      <p:sp>
        <p:nvSpPr>
          <p:cNvPr id="7" name="Textfeld 6">
            <a:extLst>
              <a:ext uri="{FF2B5EF4-FFF2-40B4-BE49-F238E27FC236}">
                <a16:creationId xmlns:a16="http://schemas.microsoft.com/office/drawing/2014/main" id="{EB174023-347D-1A77-6250-ABB9F50F3860}"/>
              </a:ext>
            </a:extLst>
          </p:cNvPr>
          <p:cNvSpPr txBox="1"/>
          <p:nvPr/>
        </p:nvSpPr>
        <p:spPr>
          <a:xfrm>
            <a:off x="817419" y="222884"/>
            <a:ext cx="7765472" cy="1200329"/>
          </a:xfrm>
          <a:prstGeom prst="rect">
            <a:avLst/>
          </a:prstGeom>
          <a:noFill/>
        </p:spPr>
        <p:txBody>
          <a:bodyPr wrap="square">
            <a:spAutoFit/>
          </a:bodyPr>
          <a:lstStyle/>
          <a:p>
            <a:r>
              <a:rPr lang="de-DE" dirty="0"/>
              <a:t>Jazmins Bass legt den Grundton. Zwar kaum vordergründig hörbar, ist er zentral für den Klang. Viele Jugendliche berichten von herausfordernden Starts ins Leben; in der Musik verarbeiten sie Wut, Enttäuschung, Schmerz — aber auch Hoffnung. Das Orchester schafft Raum für diesen Ausdruck.</a:t>
            </a:r>
          </a:p>
        </p:txBody>
      </p:sp>
    </p:spTree>
    <p:extLst>
      <p:ext uri="{BB962C8B-B14F-4D97-AF65-F5344CB8AC3E}">
        <p14:creationId xmlns:p14="http://schemas.microsoft.com/office/powerpoint/2010/main" val="506124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6400"/>
        </a:solidFill>
        <a:effectLst/>
      </p:bgPr>
    </p:bg>
    <p:spTree>
      <p:nvGrpSpPr>
        <p:cNvPr id="1" name=""/>
        <p:cNvGrpSpPr/>
        <p:nvPr/>
      </p:nvGrpSpPr>
      <p:grpSpPr>
        <a:xfrm>
          <a:off x="0" y="0"/>
          <a:ext cx="0" cy="0"/>
          <a:chOff x="0" y="0"/>
          <a:chExt cx="0" cy="0"/>
        </a:xfrm>
      </p:grpSpPr>
      <p:sp>
        <p:nvSpPr>
          <p:cNvPr id="3" name="Textplatzhalter 11">
            <a:extLst>
              <a:ext uri="{FF2B5EF4-FFF2-40B4-BE49-F238E27FC236}">
                <a16:creationId xmlns:a16="http://schemas.microsoft.com/office/drawing/2014/main" id="{F88FEC41-FBB3-FB8C-0B8F-DF809CD32600}"/>
              </a:ext>
            </a:extLst>
          </p:cNvPr>
          <p:cNvSpPr txBox="1">
            <a:spLocks noChangeAspect="1"/>
          </p:cNvSpPr>
          <p:nvPr/>
        </p:nvSpPr>
        <p:spPr>
          <a:xfrm>
            <a:off x="330993" y="6143749"/>
            <a:ext cx="1014413" cy="425488"/>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90000"/>
              </a:lnSpc>
              <a:spcBef>
                <a:spcPts val="1000"/>
              </a:spcBef>
              <a:buFont typeface="Arial" panose="020B0604020202020204" pitchFamily="34" charset="0"/>
              <a:buNone/>
              <a:defRPr sz="6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a:t> </a:t>
            </a:r>
          </a:p>
        </p:txBody>
      </p:sp>
      <p:sp>
        <p:nvSpPr>
          <p:cNvPr id="5" name="Rechteck 16">
            <a:extLst>
              <a:ext uri="{FF2B5EF4-FFF2-40B4-BE49-F238E27FC236}">
                <a16:creationId xmlns:a16="http://schemas.microsoft.com/office/drawing/2014/main" id="{4922C7DE-E225-473A-BD55-BA612DD8462A}"/>
              </a:ext>
            </a:extLst>
          </p:cNvPr>
          <p:cNvSpPr>
            <a:spLocks noChangeArrowheads="1"/>
          </p:cNvSpPr>
          <p:nvPr/>
        </p:nvSpPr>
        <p:spPr bwMode="auto">
          <a:xfrm>
            <a:off x="407988" y="368300"/>
            <a:ext cx="11784012"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bIns="0">
            <a:spAutoFit/>
          </a:bodyPr>
          <a:lstStyle>
            <a:lvl1pPr>
              <a:defRPr sz="1500" b="1">
                <a:solidFill>
                  <a:schemeClr val="tx1"/>
                </a:solidFill>
                <a:latin typeface="Georgia" panose="02040502050405020303" pitchFamily="18" charset="0"/>
              </a:defRPr>
            </a:lvl1pPr>
            <a:lvl2pPr marL="742950" indent="-285750">
              <a:defRPr sz="1500" b="1">
                <a:solidFill>
                  <a:schemeClr val="tx1"/>
                </a:solidFill>
                <a:latin typeface="Georgia" panose="02040502050405020303" pitchFamily="18" charset="0"/>
              </a:defRPr>
            </a:lvl2pPr>
            <a:lvl3pPr marL="1143000" indent="-228600">
              <a:defRPr sz="1500" b="1">
                <a:solidFill>
                  <a:schemeClr val="tx1"/>
                </a:solidFill>
                <a:latin typeface="Georgia" panose="02040502050405020303" pitchFamily="18" charset="0"/>
              </a:defRPr>
            </a:lvl3pPr>
            <a:lvl4pPr marL="1600200" indent="-228600">
              <a:defRPr sz="1500" b="1">
                <a:solidFill>
                  <a:schemeClr val="tx1"/>
                </a:solidFill>
                <a:latin typeface="Georgia" panose="02040502050405020303" pitchFamily="18" charset="0"/>
              </a:defRPr>
            </a:lvl4pPr>
            <a:lvl5pPr marL="2057400" indent="-228600">
              <a:defRPr sz="1500" b="1">
                <a:solidFill>
                  <a:schemeClr val="tx1"/>
                </a:solidFill>
                <a:latin typeface="Georgia" panose="02040502050405020303" pitchFamily="18" charset="0"/>
              </a:defRPr>
            </a:lvl5pPr>
            <a:lvl6pPr marL="2514600" indent="-228600" eaLnBrk="0" fontAlgn="base" hangingPunct="0">
              <a:spcBef>
                <a:spcPct val="0"/>
              </a:spcBef>
              <a:spcAft>
                <a:spcPct val="0"/>
              </a:spcAft>
              <a:defRPr sz="1500" b="1">
                <a:solidFill>
                  <a:schemeClr val="tx1"/>
                </a:solidFill>
                <a:latin typeface="Georgia" panose="02040502050405020303" pitchFamily="18" charset="0"/>
              </a:defRPr>
            </a:lvl6pPr>
            <a:lvl7pPr marL="2971800" indent="-228600" eaLnBrk="0" fontAlgn="base" hangingPunct="0">
              <a:spcBef>
                <a:spcPct val="0"/>
              </a:spcBef>
              <a:spcAft>
                <a:spcPct val="0"/>
              </a:spcAft>
              <a:defRPr sz="1500" b="1">
                <a:solidFill>
                  <a:schemeClr val="tx1"/>
                </a:solidFill>
                <a:latin typeface="Georgia" panose="02040502050405020303" pitchFamily="18" charset="0"/>
              </a:defRPr>
            </a:lvl7pPr>
            <a:lvl8pPr marL="3429000" indent="-228600" eaLnBrk="0" fontAlgn="base" hangingPunct="0">
              <a:spcBef>
                <a:spcPct val="0"/>
              </a:spcBef>
              <a:spcAft>
                <a:spcPct val="0"/>
              </a:spcAft>
              <a:defRPr sz="1500" b="1">
                <a:solidFill>
                  <a:schemeClr val="tx1"/>
                </a:solidFill>
                <a:latin typeface="Georgia" panose="02040502050405020303" pitchFamily="18" charset="0"/>
              </a:defRPr>
            </a:lvl8pPr>
            <a:lvl9pPr marL="3886200" indent="-228600" eaLnBrk="0" fontAlgn="base" hangingPunct="0">
              <a:spcBef>
                <a:spcPct val="0"/>
              </a:spcBef>
              <a:spcAft>
                <a:spcPct val="0"/>
              </a:spcAft>
              <a:defRPr sz="1500" b="1">
                <a:solidFill>
                  <a:schemeClr val="tx1"/>
                </a:solidFill>
                <a:latin typeface="Georgia" panose="02040502050405020303" pitchFamily="18" charset="0"/>
              </a:defRPr>
            </a:lvl9pPr>
          </a:lstStyle>
          <a:p>
            <a:r>
              <a:rPr lang="de-DE" altLang="de-DE" sz="1800" b="0" dirty="0">
                <a:latin typeface="Aptos" panose="020B0004020202020204" pitchFamily="34" charset="0"/>
              </a:rPr>
              <a:t>Sie sahen eine Präsentation zum Projekt</a:t>
            </a:r>
            <a:r>
              <a:rPr lang="de-DE" altLang="de-DE" sz="1800" b="0" dirty="0">
                <a:latin typeface="Aptos" panose="020B0004020202020204" pitchFamily="34" charset="0"/>
                <a:cs typeface="Arial" panose="020B0604020202020204" pitchFamily="34" charset="0"/>
              </a:rPr>
              <a:t> der Partnerorganisation </a:t>
            </a:r>
          </a:p>
          <a:p>
            <a:r>
              <a:rPr lang="de-DE" sz="1800" b="0" dirty="0" err="1">
                <a:latin typeface="Aptos" panose="020B0004020202020204" pitchFamily="34" charset="0"/>
              </a:rPr>
              <a:t>Fundación</a:t>
            </a:r>
            <a:r>
              <a:rPr lang="de-DE" sz="1800" b="0" dirty="0">
                <a:latin typeface="Aptos" panose="020B0004020202020204" pitchFamily="34" charset="0"/>
              </a:rPr>
              <a:t> </a:t>
            </a:r>
            <a:r>
              <a:rPr lang="de-DE" sz="1800" b="0" dirty="0" err="1">
                <a:latin typeface="Aptos" panose="020B0004020202020204" pitchFamily="34" charset="0"/>
              </a:rPr>
              <a:t>Protestante</a:t>
            </a:r>
            <a:r>
              <a:rPr lang="de-DE" sz="1800" b="0" dirty="0">
                <a:latin typeface="Aptos" panose="020B0004020202020204" pitchFamily="34" charset="0"/>
              </a:rPr>
              <a:t> Hora de </a:t>
            </a:r>
            <a:r>
              <a:rPr lang="de-DE" sz="1800" b="0" dirty="0" err="1">
                <a:latin typeface="Aptos" panose="020B0004020202020204" pitchFamily="34" charset="0"/>
              </a:rPr>
              <a:t>Obrar</a:t>
            </a:r>
            <a:r>
              <a:rPr lang="de-DE" sz="1800" b="0" dirty="0">
                <a:latin typeface="Aptos" panose="020B0004020202020204" pitchFamily="34" charset="0"/>
              </a:rPr>
              <a:t> (FHDO) aus Argentinien.</a:t>
            </a:r>
          </a:p>
          <a:p>
            <a:r>
              <a:rPr lang="de-DE" altLang="de-DE" sz="1800" dirty="0">
                <a:solidFill>
                  <a:schemeClr val="bg1"/>
                </a:solidFill>
                <a:latin typeface="Aptos" panose="020B0004020202020204" pitchFamily="34" charset="0"/>
                <a:cs typeface="Tahoma" panose="020B0604030504040204" pitchFamily="34" charset="0"/>
              </a:rPr>
              <a:t>Musik als Chance</a:t>
            </a:r>
            <a:endParaRPr lang="de-DE" altLang="de-DE" sz="1800" dirty="0">
              <a:latin typeface="Aptos" panose="020B0004020202020204" pitchFamily="34" charset="0"/>
            </a:endParaRPr>
          </a:p>
          <a:p>
            <a:pPr eaLnBrk="1" hangingPunct="1"/>
            <a:r>
              <a:rPr lang="de-DE" altLang="de-DE" sz="1800" b="0" dirty="0">
                <a:latin typeface="Aptos" panose="020B0004020202020204" pitchFamily="34" charset="0"/>
                <a:cs typeface="Arial" panose="020B0604020202020204" pitchFamily="34" charset="0"/>
              </a:rPr>
              <a:t>www.brot-fuer-die-welt.de/projekte/argentinien-musik-jugendliche</a:t>
            </a:r>
            <a:endParaRPr lang="de-DE" altLang="de-DE" sz="1800" b="0" dirty="0">
              <a:latin typeface="Aptos" panose="020B0004020202020204" pitchFamily="34" charset="0"/>
            </a:endParaRPr>
          </a:p>
          <a:p>
            <a:pPr eaLnBrk="1" hangingPunct="1"/>
            <a:endParaRPr lang="de-DE" altLang="de-DE" sz="1400" b="0" dirty="0">
              <a:latin typeface="Aptos" panose="020B0004020202020204" pitchFamily="34" charset="0"/>
            </a:endParaRPr>
          </a:p>
          <a:p>
            <a:pPr eaLnBrk="1" hangingPunct="1"/>
            <a:r>
              <a:rPr lang="de-DE" altLang="de-DE" sz="1400" dirty="0">
                <a:solidFill>
                  <a:schemeClr val="bg1"/>
                </a:solidFill>
                <a:latin typeface="Aptos" panose="020B0004020202020204" pitchFamily="34" charset="0"/>
              </a:rPr>
              <a:t>Herausgeber</a:t>
            </a:r>
          </a:p>
          <a:p>
            <a:pPr eaLnBrk="1" hangingPunct="1"/>
            <a:r>
              <a:rPr lang="de-DE" altLang="de-DE" sz="1400" b="0" dirty="0">
                <a:latin typeface="Aptos" panose="020B0004020202020204" pitchFamily="34" charset="0"/>
              </a:rPr>
              <a:t>Brot für die Welt</a:t>
            </a:r>
          </a:p>
          <a:p>
            <a:pPr eaLnBrk="1" hangingPunct="1"/>
            <a:r>
              <a:rPr lang="de-DE" altLang="de-DE" sz="1400" b="0" dirty="0">
                <a:latin typeface="Aptos" panose="020B0004020202020204" pitchFamily="34" charset="0"/>
              </a:rPr>
              <a:t>Evangelisches Werk für Diakonie und Entwicklung e.V.</a:t>
            </a:r>
          </a:p>
          <a:p>
            <a:pPr eaLnBrk="1" hangingPunct="1"/>
            <a:r>
              <a:rPr lang="de-DE" altLang="de-DE" sz="1400" b="0" dirty="0">
                <a:latin typeface="Aptos" panose="020B0004020202020204" pitchFamily="34" charset="0"/>
              </a:rPr>
              <a:t>Caroline-Michaelis-Str. 1</a:t>
            </a:r>
          </a:p>
          <a:p>
            <a:pPr eaLnBrk="1" hangingPunct="1"/>
            <a:r>
              <a:rPr lang="de-DE" altLang="de-DE" sz="1400" b="0" dirty="0">
                <a:latin typeface="Aptos" panose="020B0004020202020204" pitchFamily="34" charset="0"/>
              </a:rPr>
              <a:t>10115 Berlin</a:t>
            </a:r>
          </a:p>
          <a:p>
            <a:pPr eaLnBrk="1" hangingPunct="1"/>
            <a:r>
              <a:rPr lang="de-DE" altLang="de-DE" sz="1400" b="0" dirty="0">
                <a:latin typeface="Aptos" panose="020B0004020202020204" pitchFamily="34" charset="0"/>
              </a:rPr>
              <a:t>Telefon 030 65211 4711</a:t>
            </a:r>
          </a:p>
          <a:p>
            <a:pPr eaLnBrk="1" hangingPunct="1"/>
            <a:r>
              <a:rPr lang="de-DE" altLang="de-DE" sz="1400" b="0" dirty="0">
                <a:latin typeface="Aptos" panose="020B0004020202020204" pitchFamily="34" charset="0"/>
              </a:rPr>
              <a:t>kontakt@brot-fuer-die-welt.de </a:t>
            </a:r>
          </a:p>
          <a:p>
            <a:pPr eaLnBrk="1" hangingPunct="1">
              <a:tabLst>
                <a:tab pos="1079500" algn="l"/>
              </a:tabLst>
            </a:pPr>
            <a:endParaRPr lang="de-DE" altLang="de-DE" sz="1400" dirty="0">
              <a:solidFill>
                <a:schemeClr val="bg1"/>
              </a:solidFill>
              <a:latin typeface="Aptos" panose="020B0004020202020204" pitchFamily="34" charset="0"/>
              <a:cs typeface="Times New Roman" panose="02020603050405020304" pitchFamily="18" charset="0"/>
            </a:endParaRPr>
          </a:p>
          <a:p>
            <a:pPr defTabSz="984250">
              <a:tabLst>
                <a:tab pos="1079500" algn="l"/>
              </a:tabLst>
            </a:pPr>
            <a:r>
              <a:rPr lang="de-DE" altLang="de-DE" sz="1400" dirty="0">
                <a:solidFill>
                  <a:schemeClr val="bg1"/>
                </a:solidFill>
                <a:latin typeface="Aptos" panose="020B0004020202020204" pitchFamily="34" charset="0"/>
                <a:cs typeface="Times New Roman" panose="02020603050405020304" pitchFamily="18" charset="0"/>
              </a:rPr>
              <a:t>Redaktion 	</a:t>
            </a:r>
            <a:r>
              <a:rPr lang="de-DE" sz="1400" b="0" dirty="0">
                <a:effectLst/>
                <a:latin typeface="Aptos" panose="020B0004020202020204" pitchFamily="34" charset="0"/>
                <a:ea typeface="Times New Roman" panose="02020603050405020304" pitchFamily="18" charset="0"/>
                <a:cs typeface="Tahoma" panose="020B0604030504040204" pitchFamily="34" charset="0"/>
              </a:rPr>
              <a:t>Thorsten Lichtblau, Thomas Knödl, Thomas Beckmann (</a:t>
            </a:r>
            <a:r>
              <a:rPr lang="de-DE" sz="1400" b="0" dirty="0" err="1">
                <a:effectLst/>
                <a:latin typeface="Aptos" panose="020B0004020202020204" pitchFamily="34" charset="0"/>
                <a:ea typeface="Times New Roman" panose="02020603050405020304" pitchFamily="18" charset="0"/>
                <a:cs typeface="Tahoma" panose="020B0604030504040204" pitchFamily="34" charset="0"/>
              </a:rPr>
              <a:t>V.i.S.d.P</a:t>
            </a:r>
            <a:r>
              <a:rPr lang="de-DE" sz="1400" b="0" dirty="0">
                <a:effectLst/>
                <a:latin typeface="Aptos" panose="020B0004020202020204" pitchFamily="34" charset="0"/>
                <a:ea typeface="Times New Roman" panose="02020603050405020304" pitchFamily="18" charset="0"/>
                <a:cs typeface="Tahoma" panose="020B0604030504040204" pitchFamily="34" charset="0"/>
              </a:rPr>
              <a:t>.)</a:t>
            </a:r>
          </a:p>
          <a:p>
            <a:pPr defTabSz="984250">
              <a:tabLst>
                <a:tab pos="1079500" algn="l"/>
              </a:tabLst>
            </a:pPr>
            <a:r>
              <a:rPr lang="de-DE" altLang="de-DE" sz="1400" dirty="0">
                <a:solidFill>
                  <a:schemeClr val="bg1"/>
                </a:solidFill>
                <a:latin typeface="Aptos" panose="020B0004020202020204" pitchFamily="34" charset="0"/>
                <a:cs typeface="Times New Roman" panose="02020603050405020304" pitchFamily="18" charset="0"/>
              </a:rPr>
              <a:t>Text 	</a:t>
            </a:r>
            <a:r>
              <a:rPr lang="de-DE" sz="1400" b="0" dirty="0">
                <a:latin typeface="Aptos" panose="020B0004020202020204" pitchFamily="34" charset="0"/>
              </a:rPr>
              <a:t>Maja </a:t>
            </a:r>
            <a:r>
              <a:rPr lang="de-DE" sz="1400" b="0" dirty="0" err="1">
                <a:latin typeface="Aptos" panose="020B0004020202020204" pitchFamily="34" charset="0"/>
              </a:rPr>
              <a:t>Schirrle</a:t>
            </a:r>
            <a:r>
              <a:rPr lang="de-DE" sz="1400" b="0" dirty="0">
                <a:latin typeface="Aptos" panose="020B0004020202020204" pitchFamily="34" charset="0"/>
              </a:rPr>
              <a:t>, Thorsten Lichtblau</a:t>
            </a:r>
          </a:p>
          <a:p>
            <a:pPr defTabSz="984250">
              <a:tabLst>
                <a:tab pos="1079500" algn="l"/>
              </a:tabLst>
            </a:pPr>
            <a:r>
              <a:rPr lang="de-DE" altLang="de-DE" sz="1400" dirty="0">
                <a:solidFill>
                  <a:schemeClr val="bg1"/>
                </a:solidFill>
                <a:latin typeface="Aptos" panose="020B0004020202020204" pitchFamily="34" charset="0"/>
                <a:cs typeface="Times New Roman" panose="02020603050405020304" pitchFamily="18" charset="0"/>
              </a:rPr>
              <a:t>Fotos	</a:t>
            </a:r>
            <a:r>
              <a:rPr lang="de-DE" sz="1400" b="0" dirty="0">
                <a:latin typeface="Aptos" panose="020B0004020202020204" pitchFamily="34" charset="0"/>
              </a:rPr>
              <a:t>Folien 1, 6-18, 22: Anita </a:t>
            </a:r>
            <a:r>
              <a:rPr lang="de-DE" sz="1400" b="0" dirty="0" err="1">
                <a:latin typeface="Aptos" panose="020B0004020202020204" pitchFamily="34" charset="0"/>
              </a:rPr>
              <a:t>Pouchard</a:t>
            </a:r>
            <a:r>
              <a:rPr lang="de-DE" sz="1400" b="0" dirty="0">
                <a:latin typeface="Aptos" panose="020B0004020202020204" pitchFamily="34" charset="0"/>
              </a:rPr>
              <a:t> Serra</a:t>
            </a:r>
          </a:p>
          <a:p>
            <a:pPr defTabSz="984250">
              <a:tabLst>
                <a:tab pos="1079500" algn="l"/>
              </a:tabLst>
            </a:pPr>
            <a:r>
              <a:rPr lang="de-DE" sz="1400" b="0" dirty="0">
                <a:latin typeface="Aptos" panose="020B0004020202020204" pitchFamily="34" charset="0"/>
              </a:rPr>
              <a:t>	Folie 3: wehiga80 </a:t>
            </a:r>
            <a:r>
              <a:rPr lang="en-US" sz="1400" b="0" dirty="0">
                <a:latin typeface="Aptos" panose="020B0004020202020204" pitchFamily="34" charset="0"/>
              </a:rPr>
              <a:t>(CC-BY-2.0), </a:t>
            </a:r>
            <a:r>
              <a:rPr lang="de-DE" sz="1400" b="0" dirty="0">
                <a:latin typeface="Aptos" panose="020B0004020202020204" pitchFamily="34" charset="0"/>
              </a:rPr>
              <a:t>Luca </a:t>
            </a:r>
            <a:r>
              <a:rPr lang="de-DE" sz="1400" b="0" dirty="0" err="1">
                <a:latin typeface="Aptos" panose="020B0004020202020204" pitchFamily="34" charset="0"/>
              </a:rPr>
              <a:t>Galuzzi</a:t>
            </a:r>
            <a:r>
              <a:rPr lang="de-DE" sz="1400" b="0" dirty="0">
                <a:latin typeface="Aptos" panose="020B0004020202020204" pitchFamily="34" charset="0"/>
              </a:rPr>
              <a:t> (CC-BY-SA-2.5), Valerio </a:t>
            </a:r>
            <a:r>
              <a:rPr lang="de-DE" sz="1400" b="0" dirty="0" err="1">
                <a:latin typeface="Aptos" panose="020B0004020202020204" pitchFamily="34" charset="0"/>
              </a:rPr>
              <a:t>Pillar</a:t>
            </a:r>
            <a:r>
              <a:rPr lang="de-DE" sz="1400" b="0" dirty="0">
                <a:latin typeface="Aptos" panose="020B0004020202020204" pitchFamily="34" charset="0"/>
              </a:rPr>
              <a:t> (CC-BY-SA-2.0), Phillip </a:t>
            </a:r>
            <a:r>
              <a:rPr lang="de-DE" sz="1400" b="0" dirty="0" err="1">
                <a:latin typeface="Aptos" panose="020B0004020202020204" pitchFamily="34" charset="0"/>
              </a:rPr>
              <a:t>Capper</a:t>
            </a:r>
            <a:r>
              <a:rPr lang="de-DE" sz="1400" b="0" dirty="0">
                <a:latin typeface="Aptos" panose="020B0004020202020204" pitchFamily="34" charset="0"/>
              </a:rPr>
              <a:t> (</a:t>
            </a:r>
            <a:r>
              <a:rPr lang="en-US" sz="1400" b="0" dirty="0">
                <a:latin typeface="Aptos" panose="020B0004020202020204" pitchFamily="34" charset="0"/>
              </a:rPr>
              <a:t>CC-BY-2.0)</a:t>
            </a:r>
            <a:endParaRPr lang="de-DE" sz="1400" b="0" dirty="0">
              <a:latin typeface="Aptos" panose="020B0004020202020204" pitchFamily="34" charset="0"/>
            </a:endParaRPr>
          </a:p>
          <a:p>
            <a:pPr defTabSz="984250">
              <a:tabLst>
                <a:tab pos="1079500" algn="l"/>
              </a:tabLst>
            </a:pPr>
            <a:r>
              <a:rPr lang="de-DE" sz="1400" b="0" dirty="0">
                <a:latin typeface="Aptos" panose="020B0004020202020204" pitchFamily="34" charset="0"/>
              </a:rPr>
              <a:t>	Folie 4: </a:t>
            </a:r>
            <a:r>
              <a:rPr lang="es-ES" sz="1400" b="0" dirty="0">
                <a:latin typeface="Aptos" panose="020B0004020202020204" pitchFamily="34" charset="0"/>
              </a:rPr>
              <a:t>Ministerio de Relaciones Exteriores, Comercio Internacional y Culto de la República Argentina </a:t>
            </a:r>
            <a:r>
              <a:rPr lang="en-US" sz="1400" b="0" dirty="0">
                <a:latin typeface="Aptos" panose="020B0004020202020204" pitchFamily="34" charset="0"/>
              </a:rPr>
              <a:t>(CC-BY-2.0), 	</a:t>
            </a:r>
          </a:p>
          <a:p>
            <a:pPr defTabSz="808038">
              <a:tabLst>
                <a:tab pos="1079500" algn="l"/>
              </a:tabLst>
            </a:pPr>
            <a:r>
              <a:rPr lang="en-US" sz="1400" b="0" dirty="0">
                <a:latin typeface="Aptos" panose="020B0004020202020204" pitchFamily="34" charset="0"/>
              </a:rPr>
              <a:t>	</a:t>
            </a:r>
            <a:r>
              <a:rPr lang="de-DE" sz="1400" b="0" dirty="0">
                <a:latin typeface="Aptos" panose="020B0004020202020204" pitchFamily="34" charset="0"/>
              </a:rPr>
              <a:t>Casa </a:t>
            </a:r>
            <a:r>
              <a:rPr lang="de-DE" sz="1400" b="0" dirty="0" err="1">
                <a:latin typeface="Aptos" panose="020B0004020202020204" pitchFamily="34" charset="0"/>
              </a:rPr>
              <a:t>Rosada</a:t>
            </a:r>
            <a:r>
              <a:rPr lang="de-DE" sz="1400" b="0" dirty="0">
                <a:latin typeface="Aptos" panose="020B0004020202020204" pitchFamily="34" charset="0"/>
              </a:rPr>
              <a:t> </a:t>
            </a:r>
            <a:r>
              <a:rPr lang="de-DE" sz="1400" b="0" dirty="0" err="1">
                <a:latin typeface="Aptos" panose="020B0004020202020204" pitchFamily="34" charset="0"/>
              </a:rPr>
              <a:t>Argentina</a:t>
            </a:r>
            <a:r>
              <a:rPr lang="de-DE" sz="1400" b="0" dirty="0">
                <a:latin typeface="Aptos" panose="020B0004020202020204" pitchFamily="34" charset="0"/>
              </a:rPr>
              <a:t> (CC-BY-2.5-AR), </a:t>
            </a:r>
            <a:r>
              <a:rPr lang="es-ES" sz="1400" b="0" dirty="0">
                <a:latin typeface="Aptos" panose="020B0004020202020204" pitchFamily="34" charset="0"/>
              </a:rPr>
              <a:t>Administración Nacional de la Seguridad Social (</a:t>
            </a:r>
            <a:r>
              <a:rPr lang="de-DE" sz="1400" b="0" dirty="0">
                <a:latin typeface="Aptos" panose="020B0004020202020204" pitchFamily="34" charset="0"/>
              </a:rPr>
              <a:t>CC-BY-SA-2.0), </a:t>
            </a:r>
          </a:p>
          <a:p>
            <a:pPr defTabSz="808038">
              <a:tabLst>
                <a:tab pos="1079500" algn="l"/>
              </a:tabLst>
            </a:pPr>
            <a:r>
              <a:rPr lang="de-DE" sz="1400" b="0" dirty="0">
                <a:latin typeface="Aptos" panose="020B0004020202020204" pitchFamily="34" charset="0"/>
              </a:rPr>
              <a:t>	</a:t>
            </a:r>
            <a:r>
              <a:rPr lang="de-DE" sz="1400" b="0" dirty="0" err="1">
                <a:latin typeface="Aptos" panose="020B0004020202020204" pitchFamily="34" charset="0"/>
              </a:rPr>
              <a:t>ProtoplasmaKid</a:t>
            </a:r>
            <a:r>
              <a:rPr lang="de-DE" sz="1400" b="0" dirty="0">
                <a:latin typeface="Aptos" panose="020B0004020202020204" pitchFamily="34" charset="0"/>
              </a:rPr>
              <a:t> (CC-BY-SA-4.0)</a:t>
            </a:r>
          </a:p>
          <a:p>
            <a:pPr defTabSz="984250">
              <a:tabLst>
                <a:tab pos="1079500" algn="l"/>
              </a:tabLst>
            </a:pPr>
            <a:r>
              <a:rPr lang="de-DE" sz="1400" b="0" dirty="0">
                <a:latin typeface="Aptos" panose="020B0004020202020204" pitchFamily="34" charset="0"/>
              </a:rPr>
              <a:t>	Folie 5: Christian </a:t>
            </a:r>
            <a:r>
              <a:rPr lang="de-DE" sz="1400" b="0" dirty="0" err="1">
                <a:latin typeface="Aptos" panose="020B0004020202020204" pitchFamily="34" charset="0"/>
              </a:rPr>
              <a:t>Nusch</a:t>
            </a:r>
            <a:endParaRPr lang="de-DE" sz="1400" b="0" dirty="0">
              <a:latin typeface="Aptos" panose="020B0004020202020204" pitchFamily="34" charset="0"/>
            </a:endParaRPr>
          </a:p>
          <a:p>
            <a:pPr defTabSz="984250">
              <a:tabLst>
                <a:tab pos="1079500" algn="l"/>
              </a:tabLst>
            </a:pPr>
            <a:r>
              <a:rPr lang="de-DE" sz="1400" b="0" dirty="0">
                <a:latin typeface="Aptos" panose="020B0004020202020204" pitchFamily="34" charset="0"/>
              </a:rPr>
              <a:t>	Folie 15 (</a:t>
            </a:r>
            <a:r>
              <a:rPr lang="de-DE" sz="1400" b="0" dirty="0" err="1">
                <a:latin typeface="Aptos" panose="020B0004020202020204" pitchFamily="34" charset="0"/>
              </a:rPr>
              <a:t>l.o</a:t>
            </a:r>
            <a:r>
              <a:rPr lang="de-DE" sz="1400" b="0" dirty="0">
                <a:latin typeface="Aptos" panose="020B0004020202020204" pitchFamily="34" charset="0"/>
              </a:rPr>
              <a:t>.): Andrzej </a:t>
            </a:r>
            <a:r>
              <a:rPr lang="de-DE" sz="1400" b="0" dirty="0" err="1">
                <a:latin typeface="Aptos" panose="020B0004020202020204" pitchFamily="34" charset="0"/>
              </a:rPr>
              <a:t>Otrębski</a:t>
            </a:r>
            <a:r>
              <a:rPr lang="de-DE" sz="1400" b="0" dirty="0">
                <a:latin typeface="Aptos" panose="020B0004020202020204" pitchFamily="34" charset="0"/>
              </a:rPr>
              <a:t> (CC-BY-SA-4.0)</a:t>
            </a:r>
          </a:p>
          <a:p>
            <a:pPr defTabSz="984250">
              <a:tabLst>
                <a:tab pos="1079500" algn="l"/>
              </a:tabLst>
            </a:pPr>
            <a:r>
              <a:rPr lang="de-DE" altLang="de-DE" sz="1400" dirty="0">
                <a:solidFill>
                  <a:schemeClr val="bg1"/>
                </a:solidFill>
                <a:latin typeface="Aptos" panose="020B0004020202020204" pitchFamily="34" charset="0"/>
              </a:rPr>
              <a:t>Gestaltung 	</a:t>
            </a:r>
            <a:r>
              <a:rPr lang="de-DE" altLang="de-DE" sz="1400" b="0" dirty="0">
                <a:latin typeface="Aptos" panose="020B0004020202020204" pitchFamily="34" charset="0"/>
              </a:rPr>
              <a:t>Thomas Knödl     </a:t>
            </a:r>
          </a:p>
          <a:p>
            <a:pPr eaLnBrk="1" hangingPunct="1"/>
            <a:endParaRPr lang="de-DE" altLang="de-DE" sz="1400" b="0" dirty="0">
              <a:latin typeface="Aptos" panose="020B0004020202020204" pitchFamily="34" charset="0"/>
            </a:endParaRPr>
          </a:p>
          <a:p>
            <a:pPr eaLnBrk="1" hangingPunct="1"/>
            <a:r>
              <a:rPr lang="de-DE" altLang="de-DE" sz="1400" b="0" dirty="0">
                <a:latin typeface="Aptos" panose="020B0004020202020204" pitchFamily="34" charset="0"/>
              </a:rPr>
              <a:t>Berlin, September 2026</a:t>
            </a:r>
          </a:p>
        </p:txBody>
      </p:sp>
    </p:spTree>
    <p:extLst>
      <p:ext uri="{BB962C8B-B14F-4D97-AF65-F5344CB8AC3E}">
        <p14:creationId xmlns:p14="http://schemas.microsoft.com/office/powerpoint/2010/main" val="2779008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platzhalter 5">
            <a:extLst>
              <a:ext uri="{FF2B5EF4-FFF2-40B4-BE49-F238E27FC236}">
                <a16:creationId xmlns:a16="http://schemas.microsoft.com/office/drawing/2014/main" id="{290B923D-6ECE-5AC7-07FF-03F4878BF9F6}"/>
              </a:ext>
            </a:extLst>
          </p:cNvPr>
          <p:cNvSpPr txBox="1">
            <a:spLocks/>
          </p:cNvSpPr>
          <p:nvPr/>
        </p:nvSpPr>
        <p:spPr>
          <a:xfrm>
            <a:off x="5013531" y="1701007"/>
            <a:ext cx="6770482" cy="2910537"/>
          </a:xfrm>
          <a:prstGeom prst="rect">
            <a:avLst/>
          </a:prstGeom>
        </p:spPr>
        <p:txBody>
          <a:bodyPr lIns="144000" t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de-DE" sz="1800" b="1" dirty="0">
                <a:latin typeface="Aptos" panose="020B0004020202020204" pitchFamily="34" charset="0"/>
              </a:rPr>
              <a:t>Musik zum Teilen</a:t>
            </a:r>
          </a:p>
          <a:p>
            <a:pPr marL="0" indent="0">
              <a:lnSpc>
                <a:spcPct val="100000"/>
              </a:lnSpc>
              <a:spcBef>
                <a:spcPts val="0"/>
              </a:spcBef>
              <a:spcAft>
                <a:spcPts val="600"/>
              </a:spcAft>
              <a:buNone/>
            </a:pPr>
            <a:r>
              <a:rPr lang="de-DE" sz="1800" dirty="0">
                <a:latin typeface="Aptos" panose="020B0004020202020204" pitchFamily="34" charset="0"/>
              </a:rPr>
              <a:t>Musik berührt, bringt Menschen zusammen und kann Großes bewirken. Unter dem Motto „Musik zum Teilen“ sucht Brot für die Welt engagierte Musikerinnen und Musiker. Mit Ihrem Benefizkonzert können Sie ein konkretes Projekt unterstützen, in dem es um Musik geht. </a:t>
            </a:r>
          </a:p>
          <a:p>
            <a:pPr marL="0" indent="0">
              <a:lnSpc>
                <a:spcPct val="100000"/>
              </a:lnSpc>
              <a:spcBef>
                <a:spcPts val="0"/>
              </a:spcBef>
              <a:buNone/>
            </a:pPr>
            <a:r>
              <a:rPr lang="de-DE" sz="1800" dirty="0">
                <a:latin typeface="Aptos" panose="020B0004020202020204" pitchFamily="34" charset="0"/>
              </a:rPr>
              <a:t>Mehr Infos finden Sie </a:t>
            </a:r>
            <a:r>
              <a:rPr lang="de-DE" sz="1800" dirty="0">
                <a:solidFill>
                  <a:schemeClr val="tx1">
                    <a:lumMod val="95000"/>
                    <a:lumOff val="5000"/>
                  </a:schemeClr>
                </a:solidFill>
                <a:latin typeface="Aptos" panose="020B0004020202020204" pitchFamily="34" charset="0"/>
              </a:rPr>
              <a:t>hier: </a:t>
            </a:r>
          </a:p>
          <a:p>
            <a:pPr marL="0" indent="0">
              <a:lnSpc>
                <a:spcPct val="100000"/>
              </a:lnSpc>
              <a:spcBef>
                <a:spcPts val="0"/>
              </a:spcBef>
              <a:buNone/>
            </a:pPr>
            <a:r>
              <a:rPr lang="de-DE" sz="1800" dirty="0">
                <a:latin typeface="Aptos" panose="020B0004020202020204" pitchFamily="34" charset="0"/>
                <a:hlinkClick r:id="rId2"/>
              </a:rPr>
              <a:t>www.brot-fuer-die-welt.de/gemeinden/musik-zum-teilen</a:t>
            </a:r>
            <a:r>
              <a:rPr lang="de-DE" sz="1800" dirty="0">
                <a:solidFill>
                  <a:schemeClr val="tx1">
                    <a:lumMod val="95000"/>
                    <a:lumOff val="5000"/>
                  </a:schemeClr>
                </a:solidFill>
                <a:latin typeface="Aptos" panose="020B0004020202020204" pitchFamily="34" charset="0"/>
              </a:rPr>
              <a:t> </a:t>
            </a:r>
          </a:p>
        </p:txBody>
      </p:sp>
      <p:sp>
        <p:nvSpPr>
          <p:cNvPr id="9" name="Rechteck 8"/>
          <p:cNvSpPr/>
          <p:nvPr/>
        </p:nvSpPr>
        <p:spPr>
          <a:xfrm>
            <a:off x="407989" y="368300"/>
            <a:ext cx="11376024" cy="1175515"/>
          </a:xfrm>
          <a:prstGeom prst="rect">
            <a:avLst/>
          </a:prstGeom>
        </p:spPr>
        <p:txBody>
          <a:bodyPr wrap="square" lIns="0" tIns="0">
            <a:spAutoFit/>
          </a:bodyPr>
          <a:lstStyle/>
          <a:p>
            <a:pPr>
              <a:lnSpc>
                <a:spcPct val="80000"/>
              </a:lnSpc>
            </a:pPr>
            <a:r>
              <a:rPr lang="de-DE" sz="4500" b="1" kern="100" dirty="0">
                <a:solidFill>
                  <a:srgbClr val="FF6400"/>
                </a:solidFill>
                <a:latin typeface="Aptos Narrow" panose="020B0004020202020204" pitchFamily="34" charset="0"/>
                <a:ea typeface="Aptos" panose="020B0004020202020204" pitchFamily="34" charset="0"/>
                <a:cs typeface="Times New Roman" panose="02020603050405020304" pitchFamily="18" charset="0"/>
              </a:rPr>
              <a:t>Rund um das Thema Musik bietet </a:t>
            </a:r>
          </a:p>
          <a:p>
            <a:pPr>
              <a:lnSpc>
                <a:spcPct val="80000"/>
              </a:lnSpc>
            </a:pPr>
            <a:r>
              <a:rPr lang="de-DE" sz="4500" b="1" kern="100" dirty="0">
                <a:solidFill>
                  <a:srgbClr val="FF6400"/>
                </a:solidFill>
                <a:latin typeface="Aptos Narrow" panose="020B0004020202020204" pitchFamily="34" charset="0"/>
                <a:ea typeface="Aptos" panose="020B0004020202020204" pitchFamily="34" charset="0"/>
                <a:cs typeface="Times New Roman" panose="02020603050405020304" pitchFamily="18" charset="0"/>
              </a:rPr>
              <a:t>Brot für die Welt diese Mitmachaktionen:</a:t>
            </a:r>
            <a:endParaRPr lang="de-DE" sz="4500" kern="100" dirty="0">
              <a:solidFill>
                <a:srgbClr val="FF6400"/>
              </a:solidFill>
              <a:latin typeface="Aptos Narrow" panose="020B0004020202020204" pitchFamily="34" charset="0"/>
              <a:ea typeface="Aptos" panose="020B0004020202020204" pitchFamily="34" charset="0"/>
              <a:cs typeface="Times New Roman" panose="02020603050405020304" pitchFamily="18" charset="0"/>
            </a:endParaRPr>
          </a:p>
        </p:txBody>
      </p:sp>
      <p:pic>
        <p:nvPicPr>
          <p:cNvPr id="2" name="Grafik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07988" y="1701006"/>
            <a:ext cx="4605543" cy="2591593"/>
          </a:xfrm>
          <a:prstGeom prst="rect">
            <a:avLst/>
          </a:prstGeom>
        </p:spPr>
      </p:pic>
    </p:spTree>
    <p:extLst>
      <p:ext uri="{BB962C8B-B14F-4D97-AF65-F5344CB8AC3E}">
        <p14:creationId xmlns:p14="http://schemas.microsoft.com/office/powerpoint/2010/main" val="2407210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5">
            <a:extLst>
              <a:ext uri="{FF2B5EF4-FFF2-40B4-BE49-F238E27FC236}">
                <a16:creationId xmlns:a16="http://schemas.microsoft.com/office/drawing/2014/main" id="{290B923D-6ECE-5AC7-07FF-03F4878BF9F6}"/>
              </a:ext>
            </a:extLst>
          </p:cNvPr>
          <p:cNvSpPr txBox="1">
            <a:spLocks/>
          </p:cNvSpPr>
          <p:nvPr/>
        </p:nvSpPr>
        <p:spPr>
          <a:xfrm>
            <a:off x="407989" y="1710171"/>
            <a:ext cx="5832474" cy="1392238"/>
          </a:xfrm>
          <a:prstGeom prst="rect">
            <a:avLst/>
          </a:prstGeom>
        </p:spPr>
        <p:txBody>
          <a:bodyPr lIns="0" t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de-DE" sz="1800" b="1" dirty="0">
                <a:latin typeface="Aptos" panose="020B0004020202020204" pitchFamily="34" charset="0"/>
              </a:rPr>
              <a:t>Earth </a:t>
            </a:r>
            <a:r>
              <a:rPr lang="de-DE" sz="1800" b="1" dirty="0" err="1">
                <a:latin typeface="Aptos" panose="020B0004020202020204" pitchFamily="34" charset="0"/>
              </a:rPr>
              <a:t>Choir</a:t>
            </a:r>
            <a:r>
              <a:rPr lang="de-DE" sz="1800" b="1" dirty="0">
                <a:latin typeface="Aptos" panose="020B0004020202020204" pitchFamily="34" charset="0"/>
              </a:rPr>
              <a:t> Kids – Unsere Stimmen für das Klima</a:t>
            </a:r>
            <a:endParaRPr lang="de-DE" sz="1800" dirty="0">
              <a:latin typeface="Aptos" panose="020B0004020202020204" pitchFamily="34" charset="0"/>
            </a:endParaRPr>
          </a:p>
          <a:p>
            <a:pPr marL="0" indent="0">
              <a:lnSpc>
                <a:spcPct val="100000"/>
              </a:lnSpc>
              <a:spcBef>
                <a:spcPts val="0"/>
              </a:spcBef>
              <a:spcAft>
                <a:spcPts val="600"/>
              </a:spcAft>
              <a:buNone/>
            </a:pPr>
            <a:r>
              <a:rPr lang="de-DE" sz="1800" dirty="0">
                <a:latin typeface="Aptos" panose="020B0004020202020204" pitchFamily="34" charset="0"/>
              </a:rPr>
              <a:t>Ein Projekt, das das Thema Klima musikalisch ins Bewusstsein von Kindern und Jugendlichen rücken möchte. </a:t>
            </a:r>
          </a:p>
        </p:txBody>
      </p:sp>
      <p:sp>
        <p:nvSpPr>
          <p:cNvPr id="5" name="Rechteck 4"/>
          <p:cNvSpPr/>
          <p:nvPr/>
        </p:nvSpPr>
        <p:spPr>
          <a:xfrm>
            <a:off x="294015" y="2945599"/>
            <a:ext cx="5514601" cy="369332"/>
          </a:xfrm>
          <a:prstGeom prst="rect">
            <a:avLst/>
          </a:prstGeom>
        </p:spPr>
        <p:txBody>
          <a:bodyPr wrap="square">
            <a:spAutoFit/>
          </a:bodyPr>
          <a:lstStyle/>
          <a:p>
            <a:r>
              <a:rPr lang="de-DE" dirty="0">
                <a:latin typeface="Aptos" panose="020B0004020202020204" pitchFamily="34" charset="0"/>
              </a:rPr>
              <a:t>Mehr Infos finden Sie hier: </a:t>
            </a:r>
            <a:r>
              <a:rPr lang="de-DE" dirty="0">
                <a:latin typeface="Aptos" panose="020B0004020202020204" pitchFamily="34" charset="0"/>
                <a:hlinkClick r:id="rId2"/>
              </a:rPr>
              <a:t>earth-choir-kids.com</a:t>
            </a:r>
            <a:r>
              <a:rPr lang="de-DE" dirty="0">
                <a:latin typeface="Aptos" panose="020B0004020202020204" pitchFamily="34" charset="0"/>
              </a:rPr>
              <a:t> </a:t>
            </a:r>
            <a:r>
              <a:rPr lang="de-DE" b="1" dirty="0">
                <a:latin typeface="Aptos" panose="020B0004020202020204" pitchFamily="34" charset="0"/>
              </a:rPr>
              <a:t> </a:t>
            </a:r>
            <a:endParaRPr lang="de-DE" dirty="0">
              <a:latin typeface="Aptos" panose="020B0004020202020204" pitchFamily="34" charset="0"/>
            </a:endParaRPr>
          </a:p>
        </p:txBody>
      </p:sp>
      <p:sp>
        <p:nvSpPr>
          <p:cNvPr id="9" name="Rechteck 8"/>
          <p:cNvSpPr/>
          <p:nvPr/>
        </p:nvSpPr>
        <p:spPr>
          <a:xfrm>
            <a:off x="407989" y="368300"/>
            <a:ext cx="11376024" cy="1175515"/>
          </a:xfrm>
          <a:prstGeom prst="rect">
            <a:avLst/>
          </a:prstGeom>
        </p:spPr>
        <p:txBody>
          <a:bodyPr wrap="square" lIns="0" tIns="0">
            <a:spAutoFit/>
          </a:bodyPr>
          <a:lstStyle/>
          <a:p>
            <a:pPr>
              <a:lnSpc>
                <a:spcPct val="80000"/>
              </a:lnSpc>
            </a:pPr>
            <a:r>
              <a:rPr lang="de-DE" sz="4500" b="1" kern="100" dirty="0">
                <a:solidFill>
                  <a:srgbClr val="FF6400"/>
                </a:solidFill>
                <a:latin typeface="Aptos Narrow" panose="020B0004020202020204" pitchFamily="34" charset="0"/>
                <a:ea typeface="Aptos" panose="020B0004020202020204" pitchFamily="34" charset="0"/>
                <a:cs typeface="Times New Roman" panose="02020603050405020304" pitchFamily="18" charset="0"/>
              </a:rPr>
              <a:t>Rund um das Thema Musik bietet </a:t>
            </a:r>
          </a:p>
          <a:p>
            <a:pPr>
              <a:lnSpc>
                <a:spcPct val="80000"/>
              </a:lnSpc>
            </a:pPr>
            <a:r>
              <a:rPr lang="de-DE" sz="4500" b="1" kern="100" dirty="0">
                <a:solidFill>
                  <a:srgbClr val="FF6400"/>
                </a:solidFill>
                <a:latin typeface="Aptos Narrow" panose="020B0004020202020204" pitchFamily="34" charset="0"/>
                <a:ea typeface="Aptos" panose="020B0004020202020204" pitchFamily="34" charset="0"/>
                <a:cs typeface="Times New Roman" panose="02020603050405020304" pitchFamily="18" charset="0"/>
              </a:rPr>
              <a:t>Brot für die Welt diese Mitmachaktionen:</a:t>
            </a:r>
            <a:endParaRPr lang="de-DE" sz="4500" kern="100" dirty="0">
              <a:solidFill>
                <a:srgbClr val="FF6400"/>
              </a:solidFill>
              <a:latin typeface="Aptos Narrow" panose="020B0004020202020204" pitchFamily="34" charset="0"/>
              <a:ea typeface="Aptos" panose="020B0004020202020204" pitchFamily="34" charset="0"/>
              <a:cs typeface="Times New Roman" panose="02020603050405020304" pitchFamily="18" charset="0"/>
            </a:endParaRPr>
          </a:p>
        </p:txBody>
      </p:sp>
      <p:pic>
        <p:nvPicPr>
          <p:cNvPr id="6" name="Grafik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07987" y="3429000"/>
            <a:ext cx="5256213" cy="2555875"/>
          </a:xfrm>
          <a:prstGeom prst="rect">
            <a:avLst/>
          </a:prstGeom>
        </p:spPr>
      </p:pic>
      <p:pic>
        <p:nvPicPr>
          <p:cNvPr id="8" name="Grafik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08337" y="1700213"/>
            <a:ext cx="3874734" cy="2582429"/>
          </a:xfrm>
          <a:prstGeom prst="rect">
            <a:avLst/>
          </a:prstGeom>
        </p:spPr>
      </p:pic>
      <p:pic>
        <p:nvPicPr>
          <p:cNvPr id="10" name="Grafik 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08337" y="4403725"/>
            <a:ext cx="3091463" cy="2085975"/>
          </a:xfrm>
          <a:prstGeom prst="rect">
            <a:avLst/>
          </a:prstGeom>
        </p:spPr>
      </p:pic>
    </p:spTree>
    <p:extLst>
      <p:ext uri="{BB962C8B-B14F-4D97-AF65-F5344CB8AC3E}">
        <p14:creationId xmlns:p14="http://schemas.microsoft.com/office/powerpoint/2010/main" val="21585165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407989" y="368300"/>
            <a:ext cx="11376024" cy="1175515"/>
          </a:xfrm>
          <a:prstGeom prst="rect">
            <a:avLst/>
          </a:prstGeom>
        </p:spPr>
        <p:txBody>
          <a:bodyPr wrap="square" lIns="0" tIns="0">
            <a:spAutoFit/>
          </a:bodyPr>
          <a:lstStyle/>
          <a:p>
            <a:pPr>
              <a:lnSpc>
                <a:spcPct val="80000"/>
              </a:lnSpc>
            </a:pPr>
            <a:r>
              <a:rPr lang="de-DE" sz="4500" b="1" kern="100" dirty="0">
                <a:solidFill>
                  <a:srgbClr val="FF6400"/>
                </a:solidFill>
                <a:latin typeface="Aptos Narrow" panose="020B0004020202020204" pitchFamily="34" charset="0"/>
                <a:ea typeface="Aptos" panose="020B0004020202020204" pitchFamily="34" charset="0"/>
                <a:cs typeface="Times New Roman" panose="02020603050405020304" pitchFamily="18" charset="0"/>
              </a:rPr>
              <a:t>Rund um das Thema Musik bietet </a:t>
            </a:r>
          </a:p>
          <a:p>
            <a:pPr>
              <a:lnSpc>
                <a:spcPct val="80000"/>
              </a:lnSpc>
            </a:pPr>
            <a:r>
              <a:rPr lang="de-DE" sz="4500" b="1" kern="100" dirty="0">
                <a:solidFill>
                  <a:srgbClr val="FF6400"/>
                </a:solidFill>
                <a:latin typeface="Aptos Narrow" panose="020B0004020202020204" pitchFamily="34" charset="0"/>
                <a:ea typeface="Aptos" panose="020B0004020202020204" pitchFamily="34" charset="0"/>
                <a:cs typeface="Times New Roman" panose="02020603050405020304" pitchFamily="18" charset="0"/>
              </a:rPr>
              <a:t>Brot für die Welt diese Mitmachaktionen:</a:t>
            </a:r>
            <a:endParaRPr lang="de-DE" sz="4500" kern="100" dirty="0">
              <a:solidFill>
                <a:srgbClr val="FF6400"/>
              </a:solidFill>
              <a:latin typeface="Aptos Narrow" panose="020B0004020202020204" pitchFamily="34" charset="0"/>
              <a:ea typeface="Aptos" panose="020B0004020202020204" pitchFamily="34" charset="0"/>
              <a:cs typeface="Times New Roman" panose="02020603050405020304" pitchFamily="18" charset="0"/>
            </a:endParaRPr>
          </a:p>
        </p:txBody>
      </p:sp>
      <p:sp>
        <p:nvSpPr>
          <p:cNvPr id="18" name="Textplatzhalter 5">
            <a:extLst>
              <a:ext uri="{FF2B5EF4-FFF2-40B4-BE49-F238E27FC236}">
                <a16:creationId xmlns:a16="http://schemas.microsoft.com/office/drawing/2014/main" id="{290B923D-6ECE-5AC7-07FF-03F4878BF9F6}"/>
              </a:ext>
            </a:extLst>
          </p:cNvPr>
          <p:cNvSpPr txBox="1">
            <a:spLocks/>
          </p:cNvSpPr>
          <p:nvPr/>
        </p:nvSpPr>
        <p:spPr>
          <a:xfrm>
            <a:off x="4295775" y="1700212"/>
            <a:ext cx="7488238" cy="2067039"/>
          </a:xfrm>
          <a:prstGeom prst="rect">
            <a:avLst/>
          </a:prstGeom>
        </p:spPr>
        <p:txBody>
          <a:bodyPr lIns="144000" t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de-DE" sz="1800" b="1" dirty="0">
                <a:latin typeface="Aptos" panose="020B0004020202020204" pitchFamily="34" charset="0"/>
              </a:rPr>
              <a:t>Singen für eine gerechtere Welt </a:t>
            </a:r>
            <a:endParaRPr lang="de-DE" sz="1800" dirty="0">
              <a:latin typeface="Aptos" panose="020B0004020202020204" pitchFamily="34" charset="0"/>
            </a:endParaRPr>
          </a:p>
          <a:p>
            <a:pPr marL="0" indent="0">
              <a:lnSpc>
                <a:spcPct val="100000"/>
              </a:lnSpc>
              <a:spcBef>
                <a:spcPts val="0"/>
              </a:spcBef>
              <a:spcAft>
                <a:spcPts val="600"/>
              </a:spcAft>
              <a:buNone/>
            </a:pPr>
            <a:r>
              <a:rPr lang="de-DE" sz="1800" dirty="0">
                <a:latin typeface="Aptos" panose="020B0004020202020204" pitchFamily="34" charset="0"/>
              </a:rPr>
              <a:t>In Deutschland singen mehr als drei Millionen Menschen aktiv in einem Chor, mit einem Repertoire von Gospel über Pop und Jazz bis Klassik. Sie alle sind eingeladen, bei der gemeinsamen Aktion von Brot für die Welt und der </a:t>
            </a:r>
            <a:r>
              <a:rPr lang="de-DE" sz="1800" dirty="0" err="1">
                <a:latin typeface="Aptos" panose="020B0004020202020204" pitchFamily="34" charset="0"/>
              </a:rPr>
              <a:t>Creativen</a:t>
            </a:r>
            <a:r>
              <a:rPr lang="de-DE" sz="1800" dirty="0">
                <a:latin typeface="Aptos" panose="020B0004020202020204" pitchFamily="34" charset="0"/>
              </a:rPr>
              <a:t> Kirche mitzusingen, bei verschiedenen Formaten wie dem Gospelkirchentag, dem Chormarathon oder dem </a:t>
            </a:r>
            <a:r>
              <a:rPr lang="de-DE" sz="1800" dirty="0" err="1">
                <a:latin typeface="Aptos" panose="020B0004020202020204" pitchFamily="34" charset="0"/>
              </a:rPr>
              <a:t>Mass</a:t>
            </a:r>
            <a:r>
              <a:rPr lang="de-DE" sz="1800" dirty="0">
                <a:latin typeface="Aptos" panose="020B0004020202020204" pitchFamily="34" charset="0"/>
              </a:rPr>
              <a:t> </a:t>
            </a:r>
            <a:r>
              <a:rPr lang="de-DE" sz="1800" dirty="0" err="1">
                <a:latin typeface="Aptos" panose="020B0004020202020204" pitchFamily="34" charset="0"/>
              </a:rPr>
              <a:t>Choir</a:t>
            </a:r>
            <a:r>
              <a:rPr lang="de-DE" sz="1800" dirty="0">
                <a:latin typeface="Aptos" panose="020B0004020202020204" pitchFamily="34" charset="0"/>
              </a:rPr>
              <a:t> Musical „Das Wunder der Schöpfung“. </a:t>
            </a:r>
          </a:p>
          <a:p>
            <a:pPr marL="0" indent="0">
              <a:lnSpc>
                <a:spcPct val="100000"/>
              </a:lnSpc>
              <a:spcBef>
                <a:spcPts val="0"/>
              </a:spcBef>
              <a:buNone/>
            </a:pPr>
            <a:r>
              <a:rPr lang="de-DE" sz="1800" dirty="0">
                <a:latin typeface="Aptos" panose="020B0004020202020204" pitchFamily="34" charset="0"/>
              </a:rPr>
              <a:t>Mehr Infos finden Sie hier: </a:t>
            </a:r>
          </a:p>
          <a:p>
            <a:pPr marL="0" indent="0">
              <a:lnSpc>
                <a:spcPct val="100000"/>
              </a:lnSpc>
              <a:spcBef>
                <a:spcPts val="0"/>
              </a:spcBef>
              <a:spcAft>
                <a:spcPts val="600"/>
              </a:spcAft>
              <a:buNone/>
            </a:pPr>
            <a:r>
              <a:rPr lang="de-DE" sz="1800" dirty="0">
                <a:latin typeface="Aptos" panose="020B0004020202020204" pitchFamily="34" charset="0"/>
                <a:hlinkClick r:id="rId2"/>
              </a:rPr>
              <a:t>www.brot-fuer-die-welt.de/gemeinden/gospel-fuer-eine-gerechte-welt</a:t>
            </a:r>
            <a:r>
              <a:rPr lang="de-DE" sz="1800" u="sng" dirty="0">
                <a:latin typeface="Aptos" panose="020B0004020202020204" pitchFamily="34" charset="0"/>
              </a:rPr>
              <a:t> </a:t>
            </a:r>
            <a:endParaRPr lang="de-DE" sz="1800" dirty="0">
              <a:latin typeface="Aptos" panose="020B0004020202020204" pitchFamily="34" charset="0"/>
            </a:endParaRPr>
          </a:p>
        </p:txBody>
      </p:sp>
      <p:pic>
        <p:nvPicPr>
          <p:cNvPr id="3" name="Grafik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77945" y="4113213"/>
            <a:ext cx="2817830" cy="1871662"/>
          </a:xfrm>
          <a:prstGeom prst="rect">
            <a:avLst/>
          </a:prstGeom>
        </p:spPr>
      </p:pic>
      <p:pic>
        <p:nvPicPr>
          <p:cNvPr id="6" name="Grafik 5"/>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07989" y="1700212"/>
            <a:ext cx="3889681" cy="2306782"/>
          </a:xfrm>
          <a:prstGeom prst="rect">
            <a:avLst/>
          </a:prstGeom>
        </p:spPr>
      </p:pic>
    </p:spTree>
    <p:extLst>
      <p:ext uri="{BB962C8B-B14F-4D97-AF65-F5344CB8AC3E}">
        <p14:creationId xmlns:p14="http://schemas.microsoft.com/office/powerpoint/2010/main" val="2507645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8709"/>
            <a:ext cx="12192000" cy="6871063"/>
          </a:xfrm>
          <a:prstGeom prst="rect">
            <a:avLst/>
          </a:prstGeom>
        </p:spPr>
      </p:pic>
      <p:sp>
        <p:nvSpPr>
          <p:cNvPr id="6" name="Titel 1">
            <a:extLst>
              <a:ext uri="{FF2B5EF4-FFF2-40B4-BE49-F238E27FC236}">
                <a16:creationId xmlns:a16="http://schemas.microsoft.com/office/drawing/2014/main" id="{750CA07D-FCB9-B418-E3B4-1989EEAACF16}"/>
              </a:ext>
            </a:extLst>
          </p:cNvPr>
          <p:cNvSpPr txBox="1">
            <a:spLocks/>
          </p:cNvSpPr>
          <p:nvPr/>
        </p:nvSpPr>
        <p:spPr>
          <a:xfrm>
            <a:off x="407987" y="368300"/>
            <a:ext cx="6757311" cy="913359"/>
          </a:xfrm>
          <a:prstGeom prst="rect">
            <a:avLst/>
          </a:prstGeom>
        </p:spPr>
        <p:txBody>
          <a:bodyPr lIns="0" tIns="0" rIns="0" bIns="0"/>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78000"/>
              </a:lnSpc>
            </a:pPr>
            <a:r>
              <a:rPr lang="de-DE" sz="8000" b="1" dirty="0">
                <a:solidFill>
                  <a:schemeClr val="bg1"/>
                </a:solidFill>
                <a:latin typeface="Aptos Narrow" panose="020B0004020202020204" pitchFamily="34" charset="0"/>
              </a:rPr>
              <a:t>Spendenkonto</a:t>
            </a:r>
          </a:p>
        </p:txBody>
      </p:sp>
      <p:sp>
        <p:nvSpPr>
          <p:cNvPr id="7" name="Rechteck 5">
            <a:extLst>
              <a:ext uri="{FF2B5EF4-FFF2-40B4-BE49-F238E27FC236}">
                <a16:creationId xmlns:a16="http://schemas.microsoft.com/office/drawing/2014/main" id="{23DF8E4A-19C3-41EF-AA33-E4ABD84CD806}"/>
              </a:ext>
            </a:extLst>
          </p:cNvPr>
          <p:cNvSpPr>
            <a:spLocks noChangeArrowheads="1"/>
          </p:cNvSpPr>
          <p:nvPr/>
        </p:nvSpPr>
        <p:spPr bwMode="auto">
          <a:xfrm>
            <a:off x="407988" y="1700680"/>
            <a:ext cx="5940425" cy="96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500" b="1">
                <a:solidFill>
                  <a:schemeClr val="tx1"/>
                </a:solidFill>
                <a:latin typeface="Georgia" panose="02040502050405020303" pitchFamily="18" charset="0"/>
              </a:defRPr>
            </a:lvl1pPr>
            <a:lvl2pPr marL="742950" indent="-285750">
              <a:defRPr sz="1500" b="1">
                <a:solidFill>
                  <a:schemeClr val="tx1"/>
                </a:solidFill>
                <a:latin typeface="Georgia" panose="02040502050405020303" pitchFamily="18" charset="0"/>
              </a:defRPr>
            </a:lvl2pPr>
            <a:lvl3pPr marL="1143000" indent="-228600">
              <a:defRPr sz="1500" b="1">
                <a:solidFill>
                  <a:schemeClr val="tx1"/>
                </a:solidFill>
                <a:latin typeface="Georgia" panose="02040502050405020303" pitchFamily="18" charset="0"/>
              </a:defRPr>
            </a:lvl3pPr>
            <a:lvl4pPr marL="1600200" indent="-228600">
              <a:defRPr sz="1500" b="1">
                <a:solidFill>
                  <a:schemeClr val="tx1"/>
                </a:solidFill>
                <a:latin typeface="Georgia" panose="02040502050405020303" pitchFamily="18" charset="0"/>
              </a:defRPr>
            </a:lvl4pPr>
            <a:lvl5pPr marL="2057400" indent="-228600">
              <a:defRPr sz="1500" b="1">
                <a:solidFill>
                  <a:schemeClr val="tx1"/>
                </a:solidFill>
                <a:latin typeface="Georgia" panose="02040502050405020303" pitchFamily="18" charset="0"/>
              </a:defRPr>
            </a:lvl5pPr>
            <a:lvl6pPr marL="2514600" indent="-228600" eaLnBrk="0" fontAlgn="base" hangingPunct="0">
              <a:spcBef>
                <a:spcPct val="0"/>
              </a:spcBef>
              <a:spcAft>
                <a:spcPct val="0"/>
              </a:spcAft>
              <a:defRPr sz="1500" b="1">
                <a:solidFill>
                  <a:schemeClr val="tx1"/>
                </a:solidFill>
                <a:latin typeface="Georgia" panose="02040502050405020303" pitchFamily="18" charset="0"/>
              </a:defRPr>
            </a:lvl6pPr>
            <a:lvl7pPr marL="2971800" indent="-228600" eaLnBrk="0" fontAlgn="base" hangingPunct="0">
              <a:spcBef>
                <a:spcPct val="0"/>
              </a:spcBef>
              <a:spcAft>
                <a:spcPct val="0"/>
              </a:spcAft>
              <a:defRPr sz="1500" b="1">
                <a:solidFill>
                  <a:schemeClr val="tx1"/>
                </a:solidFill>
                <a:latin typeface="Georgia" panose="02040502050405020303" pitchFamily="18" charset="0"/>
              </a:defRPr>
            </a:lvl7pPr>
            <a:lvl8pPr marL="3429000" indent="-228600" eaLnBrk="0" fontAlgn="base" hangingPunct="0">
              <a:spcBef>
                <a:spcPct val="0"/>
              </a:spcBef>
              <a:spcAft>
                <a:spcPct val="0"/>
              </a:spcAft>
              <a:defRPr sz="1500" b="1">
                <a:solidFill>
                  <a:schemeClr val="tx1"/>
                </a:solidFill>
                <a:latin typeface="Georgia" panose="02040502050405020303" pitchFamily="18" charset="0"/>
              </a:defRPr>
            </a:lvl8pPr>
            <a:lvl9pPr marL="3886200" indent="-228600" eaLnBrk="0" fontAlgn="base" hangingPunct="0">
              <a:spcBef>
                <a:spcPct val="0"/>
              </a:spcBef>
              <a:spcAft>
                <a:spcPct val="0"/>
              </a:spcAft>
              <a:defRPr sz="1500" b="1">
                <a:solidFill>
                  <a:schemeClr val="tx1"/>
                </a:solidFill>
                <a:latin typeface="Georgia" panose="02040502050405020303" pitchFamily="18" charset="0"/>
              </a:defRPr>
            </a:lvl9pPr>
          </a:lstStyle>
          <a:p>
            <a:pPr eaLnBrk="1" hangingPunct="1">
              <a:defRPr/>
            </a:pPr>
            <a:r>
              <a:rPr lang="de-DE" altLang="de-DE" sz="3000" dirty="0">
                <a:solidFill>
                  <a:schemeClr val="bg1"/>
                </a:solidFill>
                <a:latin typeface="Aptos Narrow" panose="020B0004020202020204" pitchFamily="34" charset="0"/>
              </a:rPr>
              <a:t>Bank für Kirche und Diakonie</a:t>
            </a:r>
          </a:p>
          <a:p>
            <a:pPr eaLnBrk="1" hangingPunct="1">
              <a:lnSpc>
                <a:spcPct val="110000"/>
              </a:lnSpc>
              <a:defRPr/>
            </a:pPr>
            <a:r>
              <a:rPr lang="de-DE" altLang="de-DE" sz="3000" dirty="0">
                <a:solidFill>
                  <a:schemeClr val="bg1"/>
                </a:solidFill>
                <a:latin typeface="Aptos Narrow" panose="020B0004020202020204" pitchFamily="34" charset="0"/>
              </a:rPr>
              <a:t>IBAN: DE10 1006 1006 0500 5005 00</a:t>
            </a:r>
          </a:p>
        </p:txBody>
      </p:sp>
      <p:pic>
        <p:nvPicPr>
          <p:cNvPr id="8" name="Grafik 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0994" y="6057900"/>
            <a:ext cx="1312866" cy="550673"/>
          </a:xfrm>
          <a:prstGeom prst="rect">
            <a:avLst/>
          </a:prstGeom>
        </p:spPr>
      </p:pic>
      <p:pic>
        <p:nvPicPr>
          <p:cNvPr id="9" name="Grafik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47318" y="5776449"/>
            <a:ext cx="1326807" cy="885614"/>
          </a:xfrm>
          <a:prstGeom prst="rect">
            <a:avLst/>
          </a:prstGeom>
        </p:spPr>
      </p:pic>
    </p:spTree>
    <p:extLst>
      <p:ext uri="{BB962C8B-B14F-4D97-AF65-F5344CB8AC3E}">
        <p14:creationId xmlns:p14="http://schemas.microsoft.com/office/powerpoint/2010/main" val="2485401793"/>
      </p:ext>
    </p:extLst>
  </p:cSld>
  <p:clrMapOvr>
    <a:masterClrMapping/>
  </p:clrMapOvr>
</p:sld>
</file>

<file path=ppt/theme/theme1.xml><?xml version="1.0" encoding="utf-8"?>
<a:theme xmlns:a="http://schemas.openxmlformats.org/drawingml/2006/main" name="Office">
  <a:themeElements>
    <a:clrScheme name="hype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0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1315</Words>
  <Application>Microsoft Office PowerPoint</Application>
  <PresentationFormat>Breitbild</PresentationFormat>
  <Paragraphs>91</Paragraphs>
  <Slides>23</Slides>
  <Notes>1</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23</vt:i4>
      </vt:variant>
    </vt:vector>
  </HeadingPairs>
  <TitlesOfParts>
    <vt:vector size="28" baseType="lpstr">
      <vt:lpstr>Aptos</vt:lpstr>
      <vt:lpstr>Aptos Narrow</vt:lpstr>
      <vt:lpstr>Arial</vt:lpstr>
      <vt:lpstr>Calibri</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Thomas Knödl</dc:creator>
  <cp:lastModifiedBy>Lichtblau, Thorsten</cp:lastModifiedBy>
  <cp:revision>206</cp:revision>
  <dcterms:created xsi:type="dcterms:W3CDTF">2026-06-29T08:10:30Z</dcterms:created>
  <dcterms:modified xsi:type="dcterms:W3CDTF">2026-09-29T13:03:39Z</dcterms:modified>
</cp:coreProperties>
</file>