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6" r:id="rId1"/>
  </p:sldMasterIdLst>
  <p:notesMasterIdLst>
    <p:notesMasterId r:id="rId22"/>
  </p:notesMasterIdLst>
  <p:handoutMasterIdLst>
    <p:handoutMasterId r:id="rId23"/>
  </p:handoutMasterIdLst>
  <p:sldIdLst>
    <p:sldId id="400" r:id="rId2"/>
    <p:sldId id="390" r:id="rId3"/>
    <p:sldId id="391" r:id="rId4"/>
    <p:sldId id="376" r:id="rId5"/>
    <p:sldId id="392" r:id="rId6"/>
    <p:sldId id="370" r:id="rId7"/>
    <p:sldId id="385" r:id="rId8"/>
    <p:sldId id="354" r:id="rId9"/>
    <p:sldId id="334" r:id="rId10"/>
    <p:sldId id="382" r:id="rId11"/>
    <p:sldId id="387" r:id="rId12"/>
    <p:sldId id="360" r:id="rId13"/>
    <p:sldId id="384" r:id="rId14"/>
    <p:sldId id="326" r:id="rId15"/>
    <p:sldId id="330" r:id="rId16"/>
    <p:sldId id="386" r:id="rId17"/>
    <p:sldId id="320" r:id="rId18"/>
    <p:sldId id="317" r:id="rId19"/>
    <p:sldId id="375" r:id="rId20"/>
    <p:sldId id="399" r:id="rId21"/>
  </p:sldIdLst>
  <p:sldSz cx="9144000" cy="6858000" type="screen4x3"/>
  <p:notesSz cx="6743700" cy="98933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5pPr>
    <a:lvl6pPr marL="2286000" algn="l" defTabSz="914400" rtl="0" eaLnBrk="1" latinLnBrk="0" hangingPunct="1"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6pPr>
    <a:lvl7pPr marL="2743200" algn="l" defTabSz="914400" rtl="0" eaLnBrk="1" latinLnBrk="0" hangingPunct="1"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7pPr>
    <a:lvl8pPr marL="3200400" algn="l" defTabSz="914400" rtl="0" eaLnBrk="1" latinLnBrk="0" hangingPunct="1"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8pPr>
    <a:lvl9pPr marL="3657600" algn="l" defTabSz="914400" rtl="0" eaLnBrk="1" latinLnBrk="0" hangingPunct="1"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4">
          <p15:clr>
            <a:srgbClr val="A4A3A4"/>
          </p15:clr>
        </p15:guide>
        <p15:guide id="2" orient="horz" pos="4156">
          <p15:clr>
            <a:srgbClr val="A4A3A4"/>
          </p15:clr>
        </p15:guide>
        <p15:guide id="3" orient="horz" pos="3657" userDrawn="1">
          <p15:clr>
            <a:srgbClr val="A4A3A4"/>
          </p15:clr>
        </p15:guide>
        <p15:guide id="4" orient="horz" pos="3770" userDrawn="1">
          <p15:clr>
            <a:srgbClr val="A4A3A4"/>
          </p15:clr>
        </p15:guide>
        <p15:guide id="5" orient="horz" pos="1865" userDrawn="1">
          <p15:clr>
            <a:srgbClr val="A4A3A4"/>
          </p15:clr>
        </p15:guide>
        <p15:guide id="6" orient="horz" pos="1956">
          <p15:clr>
            <a:srgbClr val="A4A3A4"/>
          </p15:clr>
        </p15:guide>
        <p15:guide id="7" orient="horz" pos="799">
          <p15:clr>
            <a:srgbClr val="A4A3A4"/>
          </p15:clr>
        </p15:guide>
        <p15:guide id="8" pos="158">
          <p15:clr>
            <a:srgbClr val="A4A3A4"/>
          </p15:clr>
        </p15:guide>
        <p15:guide id="9" pos="2835" userDrawn="1">
          <p15:clr>
            <a:srgbClr val="A4A3A4"/>
          </p15:clr>
        </p15:guide>
        <p15:guide id="10" pos="5602">
          <p15:clr>
            <a:srgbClr val="A4A3A4"/>
          </p15:clr>
        </p15:guide>
        <p15:guide id="11" pos="2925" userDrawn="1">
          <p15:clr>
            <a:srgbClr val="A4A3A4"/>
          </p15:clr>
        </p15:guide>
        <p15:guide id="12" pos="1542">
          <p15:clr>
            <a:srgbClr val="A4A3A4"/>
          </p15:clr>
        </p15:guide>
        <p15:guide id="13" pos="1451" userDrawn="1">
          <p15:clr>
            <a:srgbClr val="A4A3A4"/>
          </p15:clr>
        </p15:guide>
        <p15:guide id="14" pos="4218">
          <p15:clr>
            <a:srgbClr val="A4A3A4"/>
          </p15:clr>
        </p15:guide>
        <p15:guide id="15" pos="430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16">
          <p15:clr>
            <a:srgbClr val="A4A3A4"/>
          </p15:clr>
        </p15:guide>
        <p15:guide id="2" pos="212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AB482"/>
    <a:srgbClr val="FBB482"/>
    <a:srgbClr val="FFA365"/>
    <a:srgbClr val="E65D00"/>
    <a:srgbClr val="FF6600"/>
    <a:srgbClr val="539D49"/>
    <a:srgbClr val="705500"/>
    <a:srgbClr val="FFDF79"/>
    <a:srgbClr val="A279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00" autoAdjust="0"/>
    <p:restoredTop sz="99827" autoAdjust="0"/>
  </p:normalViewPr>
  <p:slideViewPr>
    <p:cSldViewPr showGuides="1">
      <p:cViewPr>
        <p:scale>
          <a:sx n="118" d="100"/>
          <a:sy n="118" d="100"/>
        </p:scale>
        <p:origin x="-1386" y="6"/>
      </p:cViewPr>
      <p:guideLst>
        <p:guide orient="horz" pos="164"/>
        <p:guide orient="horz" pos="4156"/>
        <p:guide orient="horz" pos="3657"/>
        <p:guide orient="horz" pos="3770"/>
        <p:guide orient="horz" pos="1865"/>
        <p:guide orient="horz" pos="1956"/>
        <p:guide orient="horz" pos="799"/>
        <p:guide pos="158"/>
        <p:guide pos="2835"/>
        <p:guide pos="5602"/>
        <p:guide pos="2925"/>
        <p:guide pos="1542"/>
        <p:guide pos="1451"/>
        <p:guide pos="4218"/>
        <p:guide pos="4309"/>
      </p:guideLst>
    </p:cSldViewPr>
  </p:slideViewPr>
  <p:outlineViewPr>
    <p:cViewPr>
      <p:scale>
        <a:sx n="75" d="100"/>
        <a:sy n="75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24"/>
    </p:cViewPr>
  </p:sorterViewPr>
  <p:notesViewPr>
    <p:cSldViewPr showGuides="1">
      <p:cViewPr>
        <p:scale>
          <a:sx n="100" d="100"/>
          <a:sy n="100" d="100"/>
        </p:scale>
        <p:origin x="-816" y="2658"/>
      </p:cViewPr>
      <p:guideLst>
        <p:guide orient="horz" pos="3116"/>
        <p:guide pos="2124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0.xml"/><Relationship Id="rId13" Type="http://schemas.openxmlformats.org/officeDocument/2006/relationships/slide" Target="slides/slide16.xml"/><Relationship Id="rId3" Type="http://schemas.openxmlformats.org/officeDocument/2006/relationships/slide" Target="slides/slide5.xml"/><Relationship Id="rId7" Type="http://schemas.openxmlformats.org/officeDocument/2006/relationships/slide" Target="slides/slide9.xml"/><Relationship Id="rId12" Type="http://schemas.openxmlformats.org/officeDocument/2006/relationships/slide" Target="slides/slide15.xml"/><Relationship Id="rId2" Type="http://schemas.openxmlformats.org/officeDocument/2006/relationships/slide" Target="slides/slide4.xml"/><Relationship Id="rId1" Type="http://schemas.openxmlformats.org/officeDocument/2006/relationships/slide" Target="slides/slide3.xml"/><Relationship Id="rId6" Type="http://schemas.openxmlformats.org/officeDocument/2006/relationships/slide" Target="slides/slide8.xml"/><Relationship Id="rId11" Type="http://schemas.openxmlformats.org/officeDocument/2006/relationships/slide" Target="slides/slide14.xml"/><Relationship Id="rId5" Type="http://schemas.openxmlformats.org/officeDocument/2006/relationships/slide" Target="slides/slide7.xml"/><Relationship Id="rId15" Type="http://schemas.openxmlformats.org/officeDocument/2006/relationships/slide" Target="slides/slide18.xml"/><Relationship Id="rId10" Type="http://schemas.openxmlformats.org/officeDocument/2006/relationships/slide" Target="slides/slide13.xml"/><Relationship Id="rId4" Type="http://schemas.openxmlformats.org/officeDocument/2006/relationships/slide" Target="slides/slide6.xml"/><Relationship Id="rId9" Type="http://schemas.openxmlformats.org/officeDocument/2006/relationships/slide" Target="slides/slide11.xml"/><Relationship Id="rId14" Type="http://schemas.openxmlformats.org/officeDocument/2006/relationships/slide" Target="slides/slide1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:a16="http://schemas.microsoft.com/office/drawing/2014/main" xmlns="" id="{4CC3D845-EF86-4C9A-BD85-32CB766E4C4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xmlns="" id="{FDA7750E-38CF-4077-84BD-22925A30A30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1113" y="0"/>
            <a:ext cx="2922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5236" name="Rectangle 4">
            <a:extLst>
              <a:ext uri="{FF2B5EF4-FFF2-40B4-BE49-F238E27FC236}">
                <a16:creationId xmlns:a16="http://schemas.microsoft.com/office/drawing/2014/main" xmlns="" id="{0BE0912C-60B1-4308-9B00-720758848B3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9800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5237" name="Rectangle 5">
            <a:extLst>
              <a:ext uri="{FF2B5EF4-FFF2-40B4-BE49-F238E27FC236}">
                <a16:creationId xmlns:a16="http://schemas.microsoft.com/office/drawing/2014/main" xmlns="" id="{0802C87B-326C-4C7A-B0D1-D52A514D4B49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DFA6D9E-D31A-4851-8D01-DF10BBD9BAAE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566579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xmlns="" id="{03E5F736-49B1-4418-A4FA-A46286EEDBE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xmlns="" id="{02B74E07-249F-4446-81ED-EE7DDA0FA95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21113" y="0"/>
            <a:ext cx="2922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xmlns="" id="{E38B0320-37B9-46ED-9F39-757236D5C3D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8525" y="741363"/>
            <a:ext cx="4946650" cy="37099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>
            <a:extLst>
              <a:ext uri="{FF2B5EF4-FFF2-40B4-BE49-F238E27FC236}">
                <a16:creationId xmlns:a16="http://schemas.microsoft.com/office/drawing/2014/main" xmlns="" id="{C6265994-1232-4392-8F8F-FD75460C856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8525" y="4699000"/>
            <a:ext cx="4946650" cy="445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37894" name="Rectangle 6">
            <a:extLst>
              <a:ext uri="{FF2B5EF4-FFF2-40B4-BE49-F238E27FC236}">
                <a16:creationId xmlns:a16="http://schemas.microsoft.com/office/drawing/2014/main" xmlns="" id="{8B9B6185-461A-4A5C-A34E-1F64286F456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9800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7895" name="Rectangle 7">
            <a:extLst>
              <a:ext uri="{FF2B5EF4-FFF2-40B4-BE49-F238E27FC236}">
                <a16:creationId xmlns:a16="http://schemas.microsoft.com/office/drawing/2014/main" xmlns="" id="{7907591E-E0CC-4BE3-9BDA-F2261D3304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C2638A6-1EDF-4CCF-B4E6-95CC5BB0436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803691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xmlns="" id="{C6935749-A5EA-44F2-9CB8-423EBFE322B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0322B0E-7B42-433D-95F1-0937F90D9369}" type="slidenum">
              <a:rPr lang="de-DE" altLang="de-DE" b="0"/>
              <a:pPr algn="r" eaLnBrk="1" hangingPunct="1">
                <a:spcBef>
                  <a:spcPct val="0"/>
                </a:spcBef>
              </a:pPr>
              <a:t>1</a:t>
            </a:fld>
            <a:endParaRPr lang="de-DE" altLang="de-DE" b="0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xmlns="" id="{56B0950F-BC95-4EF6-BE32-BC416CF882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35259565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xmlns="" id="{97008B0B-3115-451C-958F-EBB69B8F0F6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E343EF9-8E4C-41A9-AF14-BEEEAE66FA41}" type="slidenum">
              <a:rPr lang="de-DE" altLang="de-DE" b="0"/>
              <a:pPr algn="r" eaLnBrk="1" hangingPunct="1">
                <a:spcBef>
                  <a:spcPct val="0"/>
                </a:spcBef>
              </a:pPr>
              <a:t>10</a:t>
            </a:fld>
            <a:endParaRPr lang="de-DE" altLang="de-DE" b="0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xmlns="" id="{66B8B838-5D0E-4740-BDB3-8F16CDD9A7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xmlns="" id="{31103478-32D6-4EEC-B4D4-7278C9F88BF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34F9914-CE89-423D-B632-EAB157707780}" type="slidenum">
              <a:rPr lang="de-DE" altLang="de-DE" b="0"/>
              <a:pPr algn="r" eaLnBrk="1" hangingPunct="1">
                <a:spcBef>
                  <a:spcPct val="0"/>
                </a:spcBef>
              </a:pPr>
              <a:t>11</a:t>
            </a:fld>
            <a:endParaRPr lang="de-DE" altLang="de-DE" b="0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xmlns="" id="{7A842701-57D5-435D-A4B3-1EC4EC6E62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xmlns="" id="{2B3B3A90-66AB-475E-94FB-80F7A4AAF3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EB50E25-5EBB-46F3-8598-3647E0FA5927}" type="slidenum">
              <a:rPr lang="de-DE" altLang="de-DE" smtClean="0"/>
              <a:pPr>
                <a:spcBef>
                  <a:spcPct val="0"/>
                </a:spcBef>
              </a:pPr>
              <a:t>12</a:t>
            </a:fld>
            <a:endParaRPr lang="de-DE" altLang="de-DE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xmlns="" id="{B94F9AA5-813D-4758-9E40-8002B33890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xmlns="" id="{C8402461-159E-43F7-BC45-0707B234E72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AF767C3-B299-4C9C-918C-76CB1477210A}" type="slidenum">
              <a:rPr lang="de-DE" altLang="de-DE" b="0"/>
              <a:pPr algn="r" eaLnBrk="1" hangingPunct="1">
                <a:spcBef>
                  <a:spcPct val="0"/>
                </a:spcBef>
              </a:pPr>
              <a:t>13</a:t>
            </a:fld>
            <a:endParaRPr lang="de-DE" altLang="de-DE" b="0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xmlns="" id="{966A1D2A-FCBA-428F-957D-548726293C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xmlns="" id="{5F280F6C-9844-402E-905D-D36F2B0E96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4367029-761B-4418-A9C2-C056096BBCED}" type="slidenum">
              <a:rPr lang="de-DE" altLang="de-DE" smtClean="0"/>
              <a:pPr>
                <a:spcBef>
                  <a:spcPct val="0"/>
                </a:spcBef>
              </a:pPr>
              <a:t>14</a:t>
            </a:fld>
            <a:endParaRPr lang="de-DE" altLang="de-DE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xmlns="" id="{6078D980-EC0E-494E-A867-F83FC79CA0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xmlns="" id="{96B59967-14BB-4CF0-8188-70A9CAC79A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FDCC027-F2D7-4864-8333-E415182ADDDE}" type="slidenum">
              <a:rPr lang="de-DE" altLang="de-DE" smtClean="0"/>
              <a:pPr>
                <a:spcBef>
                  <a:spcPct val="0"/>
                </a:spcBef>
              </a:pPr>
              <a:t>15</a:t>
            </a:fld>
            <a:endParaRPr lang="de-DE" altLang="de-DE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xmlns="" id="{71E2A17A-F251-428A-8E01-DC27A8B156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xmlns="" id="{1F67A599-DF77-41DC-814E-8FE9E0DC8C0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718AE4C-110A-4E2A-B208-6E6DC188CEF1}" type="slidenum">
              <a:rPr lang="de-DE" altLang="de-DE" b="0"/>
              <a:pPr algn="r" eaLnBrk="1" hangingPunct="1">
                <a:spcBef>
                  <a:spcPct val="0"/>
                </a:spcBef>
              </a:pPr>
              <a:t>16</a:t>
            </a:fld>
            <a:endParaRPr lang="de-DE" altLang="de-DE" b="0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xmlns="" id="{A2C7F0D3-9A0F-487E-83B7-E8910251EF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xmlns="" id="{72AC67A0-15A6-4332-81B3-95D5A21A9F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369D306-F210-4195-92E0-A641373E5990}" type="slidenum">
              <a:rPr lang="de-DE" altLang="de-DE" smtClean="0"/>
              <a:pPr>
                <a:spcBef>
                  <a:spcPct val="0"/>
                </a:spcBef>
              </a:pPr>
              <a:t>17</a:t>
            </a:fld>
            <a:endParaRPr lang="de-DE" altLang="de-DE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xmlns="" id="{ED0521C1-DA55-40DD-A0CC-A7B2D88B34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xmlns="" id="{8367DD8D-9DEC-41CC-B045-730A8DAD9E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4FFC0DB-D455-4B25-8206-B06A07CED197}" type="slidenum">
              <a:rPr lang="de-DE" altLang="de-DE" smtClean="0"/>
              <a:pPr>
                <a:spcBef>
                  <a:spcPct val="0"/>
                </a:spcBef>
              </a:pPr>
              <a:t>18</a:t>
            </a:fld>
            <a:endParaRPr lang="de-DE" altLang="de-DE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xmlns="" id="{52D85010-BF0F-4E47-900A-62574DE4B1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xmlns="" id="{BF0FDEE1-5A4D-495A-9E00-709442856F1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5083E32-22C9-42B2-B5F3-10E4914F2C29}" type="slidenum">
              <a:rPr lang="de-DE" altLang="de-DE" b="0"/>
              <a:pPr algn="r" eaLnBrk="1" hangingPunct="1">
                <a:spcBef>
                  <a:spcPct val="0"/>
                </a:spcBef>
              </a:pPr>
              <a:t>19</a:t>
            </a:fld>
            <a:endParaRPr lang="de-DE" altLang="de-DE" b="0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xmlns="" id="{AD6AD776-B9A4-4761-A95F-9099650A49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xmlns="" id="{FA28E605-55A7-49B3-84BD-2DBC66359B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5CE26E0-9711-40FA-8197-23929F1DE16F}" type="slidenum">
              <a:rPr lang="de-DE" altLang="de-DE" smtClean="0"/>
              <a:pPr>
                <a:spcBef>
                  <a:spcPct val="0"/>
                </a:spcBef>
              </a:pPr>
              <a:t>2</a:t>
            </a:fld>
            <a:endParaRPr lang="de-DE" altLang="de-DE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xmlns="" id="{ACF1FB75-CF14-4D37-A663-4ED9D4C49C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xmlns="" id="{DAEF0A01-66B7-4583-8452-04ED4844FE7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EFDCC7D-2B29-4F8D-8005-0C7AC09872C6}" type="slidenum">
              <a:rPr lang="de-DE" altLang="de-DE" b="0"/>
              <a:pPr algn="r" eaLnBrk="1" hangingPunct="1">
                <a:spcBef>
                  <a:spcPct val="0"/>
                </a:spcBef>
              </a:pPr>
              <a:t>20</a:t>
            </a:fld>
            <a:endParaRPr lang="de-DE" altLang="de-DE" b="0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xmlns="" id="{1625A260-594D-4586-99B6-1EFD484E20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2356181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xmlns="" id="{DBFA9B67-4A04-4501-8144-1E55875F24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5343BB6-BACE-4C9A-8C77-16360DF67F98}" type="slidenum">
              <a:rPr lang="de-DE" altLang="de-DE" smtClean="0"/>
              <a:pPr>
                <a:spcBef>
                  <a:spcPct val="0"/>
                </a:spcBef>
              </a:pPr>
              <a:t>3</a:t>
            </a:fld>
            <a:endParaRPr lang="de-DE" altLang="de-DE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xmlns="" id="{D9454BE4-E445-442D-AB11-E1C5C0D6AA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xmlns="" id="{906ED01B-87F1-4A52-9A1F-1CD4B09A088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2030765-89C2-4FA1-88A9-3597FB39DFAC}" type="slidenum">
              <a:rPr lang="de-DE" altLang="de-DE" b="0"/>
              <a:pPr algn="r" eaLnBrk="1" hangingPunct="1">
                <a:spcBef>
                  <a:spcPct val="0"/>
                </a:spcBef>
              </a:pPr>
              <a:t>4</a:t>
            </a:fld>
            <a:endParaRPr lang="de-DE" altLang="de-DE" b="0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xmlns="" id="{308BAD14-5EC4-45E8-B03C-5DB271934F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xmlns="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5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xmlns="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xmlns="" id="{CAA63289-5939-401E-9228-377C3BFE1E9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9680F9B-618A-4CBE-935E-FA0257C2E9CC}" type="slidenum">
              <a:rPr lang="de-DE" altLang="de-DE" b="0"/>
              <a:pPr algn="r" eaLnBrk="1" hangingPunct="1">
                <a:spcBef>
                  <a:spcPct val="0"/>
                </a:spcBef>
              </a:pPr>
              <a:t>6</a:t>
            </a:fld>
            <a:endParaRPr lang="de-DE" altLang="de-DE" b="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xmlns="" id="{8DB367D0-2FC5-4782-A677-48F296D63D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xmlns="" id="{1FF6B577-AAAE-4669-804E-FDD0304BECE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3EF1B71-D348-446A-B31D-5A8E127B25EF}" type="slidenum">
              <a:rPr lang="de-DE" altLang="de-DE" b="0"/>
              <a:pPr algn="r" eaLnBrk="1" hangingPunct="1">
                <a:spcBef>
                  <a:spcPct val="0"/>
                </a:spcBef>
              </a:pPr>
              <a:t>7</a:t>
            </a:fld>
            <a:endParaRPr lang="de-DE" altLang="de-DE" b="0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xmlns="" id="{514789FF-CD5A-43CD-A48E-28A46CC5D5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xmlns="" id="{9696C2AC-089D-4C02-88C7-7421C8624C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AC569C4-09B3-463A-8969-8F02DECC69E5}" type="slidenum">
              <a:rPr lang="de-DE" altLang="de-DE" smtClean="0"/>
              <a:pPr>
                <a:spcBef>
                  <a:spcPct val="0"/>
                </a:spcBef>
              </a:pPr>
              <a:t>8</a:t>
            </a:fld>
            <a:endParaRPr lang="de-DE" altLang="de-DE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xmlns="" id="{43CB8FEB-9102-4C1E-9BA3-DA3D4DFA38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xmlns="" id="{08665DED-A358-480B-9ED4-239A81AC05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E80A0B6-2742-41B4-A37F-0D1A4B850B84}" type="slidenum">
              <a:rPr lang="de-DE" altLang="de-DE" smtClean="0"/>
              <a:pPr>
                <a:spcBef>
                  <a:spcPct val="0"/>
                </a:spcBef>
              </a:pPr>
              <a:t>9</a:t>
            </a:fld>
            <a:endParaRPr lang="de-DE" altLang="de-DE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xmlns="" id="{84F418DC-F44E-4038-A8D5-E15B95B661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BfdW_Marke_RGB_für bildschirm">
            <a:extLst>
              <a:ext uri="{FF2B5EF4-FFF2-40B4-BE49-F238E27FC236}">
                <a16:creationId xmlns:a16="http://schemas.microsoft.com/office/drawing/2014/main" xmlns="" id="{03D52FF8-0B14-422B-9130-3977A5A1116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0650" y="6008688"/>
            <a:ext cx="115252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3682197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>
            <a:extLst>
              <a:ext uri="{FF2B5EF4-FFF2-40B4-BE49-F238E27FC236}">
                <a16:creationId xmlns:a16="http://schemas.microsoft.com/office/drawing/2014/main" xmlns="" id="{0AD8CF5B-ABAE-43A0-9F62-3D1DC2C552DE}"/>
              </a:ext>
            </a:extLst>
          </p:cNvPr>
          <p:cNvSpPr/>
          <p:nvPr/>
        </p:nvSpPr>
        <p:spPr>
          <a:xfrm>
            <a:off x="7019925" y="0"/>
            <a:ext cx="2124075" cy="836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 sz="1800"/>
          </a:p>
        </p:txBody>
      </p:sp>
      <p:sp>
        <p:nvSpPr>
          <p:cNvPr id="1027" name="Rectangle 20">
            <a:extLst>
              <a:ext uri="{FF2B5EF4-FFF2-40B4-BE49-F238E27FC236}">
                <a16:creationId xmlns:a16="http://schemas.microsoft.com/office/drawing/2014/main" xmlns="" id="{E3BD60A5-657C-4F43-A0DF-F84EEBB7AE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38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28" name="Rectangle 22">
            <a:extLst>
              <a:ext uri="{FF2B5EF4-FFF2-40B4-BE49-F238E27FC236}">
                <a16:creationId xmlns:a16="http://schemas.microsoft.com/office/drawing/2014/main" xmlns="" id="{153917A1-E5CB-49F7-9A48-56E91D59FD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575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29" name="Rectangle 24">
            <a:extLst>
              <a:ext uri="{FF2B5EF4-FFF2-40B4-BE49-F238E27FC236}">
                <a16:creationId xmlns:a16="http://schemas.microsoft.com/office/drawing/2014/main" xmlns="" id="{44EE0C67-DDC1-4A38-A28C-7A9BFA933A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622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30" name="Rectangle 26">
            <a:extLst>
              <a:ext uri="{FF2B5EF4-FFF2-40B4-BE49-F238E27FC236}">
                <a16:creationId xmlns:a16="http://schemas.microsoft.com/office/drawing/2014/main" xmlns="" id="{20528F0D-9C3B-4A00-8640-B93F8CD8A0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76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31" name="Rectangle 28">
            <a:extLst>
              <a:ext uri="{FF2B5EF4-FFF2-40B4-BE49-F238E27FC236}">
                <a16:creationId xmlns:a16="http://schemas.microsoft.com/office/drawing/2014/main" xmlns="" id="{10683064-09D9-4AD9-BA28-7ED4C33BC2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908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32" name="Rectangle 35">
            <a:extLst>
              <a:ext uri="{FF2B5EF4-FFF2-40B4-BE49-F238E27FC236}">
                <a16:creationId xmlns:a16="http://schemas.microsoft.com/office/drawing/2014/main" xmlns="" id="{E5E2C703-4092-43F8-ABA0-4407163EF7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2275" y="29194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33" name="Rechteck 13">
            <a:extLst>
              <a:ext uri="{FF2B5EF4-FFF2-40B4-BE49-F238E27FC236}">
                <a16:creationId xmlns:a16="http://schemas.microsoft.com/office/drawing/2014/main" xmlns="" id="{59517E04-3398-457D-974B-A73C7BAFF8A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50825" y="6429375"/>
            <a:ext cx="22860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defRPr/>
            </a:pPr>
            <a:endParaRPr lang="de-DE" altLang="de-DE" sz="40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de-DE" altLang="de-DE" sz="800" dirty="0">
                <a:solidFill>
                  <a:srgbClr val="000000"/>
                </a:solidFill>
              </a:rPr>
              <a:t>Seite </a:t>
            </a:r>
            <a:fld id="{8C88BE97-91FA-4FE4-A726-834C6A20CD32}" type="slidenum">
              <a:rPr lang="de-DE" altLang="de-DE" sz="800" smtClean="0">
                <a:solidFill>
                  <a:srgbClr val="000000"/>
                </a:solidFill>
              </a:rPr>
              <a:pPr eaLnBrk="1" hangingPunct="1">
                <a:defRPr/>
              </a:pPr>
              <a:t>‹Nr.›</a:t>
            </a:fld>
            <a:r>
              <a:rPr lang="de-DE" altLang="de-DE" sz="800" dirty="0">
                <a:solidFill>
                  <a:srgbClr val="000000"/>
                </a:solidFill>
              </a:rPr>
              <a:t>/20</a:t>
            </a:r>
          </a:p>
        </p:txBody>
      </p:sp>
      <p:sp>
        <p:nvSpPr>
          <p:cNvPr id="1034" name="Picture 11" descr="BfdW_Marke_RGB_für bildschirm">
            <a:extLst>
              <a:ext uri="{FF2B5EF4-FFF2-40B4-BE49-F238E27FC236}">
                <a16:creationId xmlns:a16="http://schemas.microsoft.com/office/drawing/2014/main" xmlns="" id="{5A615001-3DE5-4661-A3B7-21C021F97226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7740650" y="6008688"/>
            <a:ext cx="115252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defRPr/>
            </a:pPr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ransition spd="med"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jpeg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8.jpeg"/><Relationship Id="rId7" Type="http://schemas.microsoft.com/office/2007/relationships/hdphoto" Target="../media/hdphoto2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042B8A0D-0EFF-4EDB-9B9A-9B4872ABCA1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7214" y="260350"/>
            <a:ext cx="8642350" cy="5545138"/>
          </a:xfrm>
          <a:prstGeom prst="rect">
            <a:avLst/>
          </a:prstGeom>
        </p:spPr>
      </p:pic>
      <p:sp>
        <p:nvSpPr>
          <p:cNvPr id="5122" name="Picture 12" descr="titel_17575_fs_126">
            <a:extLst>
              <a:ext uri="{FF2B5EF4-FFF2-40B4-BE49-F238E27FC236}">
                <a16:creationId xmlns:a16="http://schemas.microsoft.com/office/drawing/2014/main" xmlns="" id="{F3A43F2C-7CDA-4D9A-8812-F855D2511B4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50825" y="260350"/>
            <a:ext cx="8642350" cy="554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de-DE" altLang="de-DE"/>
          </a:p>
        </p:txBody>
      </p:sp>
      <p:sp>
        <p:nvSpPr>
          <p:cNvPr id="5125" name="Rectangle 4">
            <a:extLst>
              <a:ext uri="{FF2B5EF4-FFF2-40B4-BE49-F238E27FC236}">
                <a16:creationId xmlns:a16="http://schemas.microsoft.com/office/drawing/2014/main" xmlns="" id="{6714DDA5-8E36-434D-8D16-1BA27184D0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3728" y="4214017"/>
            <a:ext cx="4211638" cy="907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de-DE" altLang="de-DE" sz="2500" dirty="0">
                <a:solidFill>
                  <a:schemeClr val="bg1"/>
                </a:solidFill>
              </a:rPr>
              <a:t>Integration durch </a:t>
            </a:r>
          </a:p>
          <a:p>
            <a:pPr eaLnBrk="1" hangingPunct="1">
              <a:lnSpc>
                <a:spcPct val="110000"/>
              </a:lnSpc>
            </a:pPr>
            <a:r>
              <a:rPr lang="de-DE" altLang="de-DE" sz="2500" dirty="0">
                <a:solidFill>
                  <a:schemeClr val="bg1"/>
                </a:solidFill>
              </a:rPr>
              <a:t>gute Ernten</a:t>
            </a:r>
          </a:p>
        </p:txBody>
      </p:sp>
      <p:sp>
        <p:nvSpPr>
          <p:cNvPr id="5126" name="Rectangle 36">
            <a:extLst>
              <a:ext uri="{FF2B5EF4-FFF2-40B4-BE49-F238E27FC236}">
                <a16:creationId xmlns:a16="http://schemas.microsoft.com/office/drawing/2014/main" xmlns="" id="{E1650829-22B8-4CCC-B7F6-F123C90BA6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5459" y="3457178"/>
            <a:ext cx="59769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de-DE" altLang="de-DE" sz="3600" dirty="0">
                <a:solidFill>
                  <a:schemeClr val="bg1">
                    <a:lumMod val="95000"/>
                  </a:schemeClr>
                </a:solidFill>
                <a:cs typeface="Tahoma" panose="020B0604030504040204" pitchFamily="34" charset="0"/>
              </a:rPr>
              <a:t>Äthiopien</a:t>
            </a:r>
          </a:p>
        </p:txBody>
      </p:sp>
    </p:spTree>
    <p:extLst>
      <p:ext uri="{BB962C8B-B14F-4D97-AF65-F5344CB8AC3E}">
        <p14:creationId xmlns:p14="http://schemas.microsoft.com/office/powerpoint/2010/main" val="41411533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hteck 2">
            <a:extLst>
              <a:ext uri="{FF2B5EF4-FFF2-40B4-BE49-F238E27FC236}">
                <a16:creationId xmlns:a16="http://schemas.microsoft.com/office/drawing/2014/main" xmlns="" id="{9A99BB36-6687-455D-A0A2-C8CA582D2E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16549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Von den Erträgen des kleinen Feldes muss er über zehn Menschen versorgen, bis hin zu den verwaisten Kindern von Verwandten. „Das ist bei uns so der Brauch.“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xmlns="" id="{C208F1B7-29E6-45FF-87B5-934B9E10D7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4643438" y="260350"/>
            <a:ext cx="4249016" cy="2700338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52372B65-6952-4AD6-85AE-93893E98F6E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5" y="257144"/>
            <a:ext cx="4249738" cy="5548344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FDD9D1E9-0A8E-429A-9D2B-B27B3F254B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3437" y="3105151"/>
            <a:ext cx="4249737" cy="27003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hteck 2">
            <a:extLst>
              <a:ext uri="{FF2B5EF4-FFF2-40B4-BE49-F238E27FC236}">
                <a16:creationId xmlns:a16="http://schemas.microsoft.com/office/drawing/2014/main" xmlns="" id="{563068AD-B9AE-4A21-A546-CEEABB73C0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525531" cy="788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Für den Weg nach Hause benötigt </a:t>
            </a:r>
            <a:r>
              <a:rPr lang="de-DE" b="0" dirty="0" err="1"/>
              <a:t>Okello</a:t>
            </a:r>
            <a:r>
              <a:rPr lang="de-DE" b="0" dirty="0"/>
              <a:t> </a:t>
            </a:r>
            <a:r>
              <a:rPr lang="de-DE" b="0" dirty="0" err="1"/>
              <a:t>Kwot</a:t>
            </a:r>
            <a:r>
              <a:rPr lang="de-DE" b="0" dirty="0"/>
              <a:t> eine Stunde. Seit die Regierung sein Dorf umsiedelte, liegen die Häuser von </a:t>
            </a:r>
            <a:r>
              <a:rPr lang="de-DE" b="0" dirty="0" err="1"/>
              <a:t>Gog</a:t>
            </a:r>
            <a:r>
              <a:rPr lang="de-DE" b="0" dirty="0"/>
              <a:t> nicht mehr an dem zugehörigen Ackerland.</a:t>
            </a:r>
          </a:p>
          <a:p>
            <a:pPr eaLnBrk="1" hangingPunct="1">
              <a:lnSpc>
                <a:spcPct val="110000"/>
              </a:lnSpc>
            </a:pPr>
            <a:endParaRPr lang="de-DE" alt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3A2C6E2C-04AB-485D-B425-A5CE55E60DB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521" y="260350"/>
            <a:ext cx="8642654" cy="55451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hteck 2">
            <a:extLst>
              <a:ext uri="{FF2B5EF4-FFF2-40B4-BE49-F238E27FC236}">
                <a16:creationId xmlns:a16="http://schemas.microsoft.com/office/drawing/2014/main" xmlns="" id="{43746ECF-1C0C-4199-B1E4-0C80990DD3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38151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Seine Nachbarin ist vor drei Jahren mit ihren vier Kindern aus dem </a:t>
            </a:r>
            <a:r>
              <a:rPr lang="de-DE" b="0" dirty="0" err="1"/>
              <a:t>Südsudan</a:t>
            </a:r>
            <a:r>
              <a:rPr lang="de-DE" b="0" dirty="0"/>
              <a:t> zurück-gekehrt. Die Familie kam mit nichts außer ihrer Kleidung am Leib in </a:t>
            </a:r>
            <a:r>
              <a:rPr lang="de-DE" b="0" dirty="0" err="1"/>
              <a:t>Gog</a:t>
            </a:r>
            <a:r>
              <a:rPr lang="de-DE" b="0" dirty="0"/>
              <a:t> an. 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39F618C2-4D3D-4A4C-B3B8-E863D5256D3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7000" contrast="-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5" y="262074"/>
            <a:ext cx="4249738" cy="554341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FFEBD095-B3B7-403D-9DB3-576CCDAAD56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3438" y="264176"/>
            <a:ext cx="4249737" cy="5541312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hteck 2">
            <a:extLst>
              <a:ext uri="{FF2B5EF4-FFF2-40B4-BE49-F238E27FC236}">
                <a16:creationId xmlns:a16="http://schemas.microsoft.com/office/drawing/2014/main" xmlns="" id="{738A6DB2-221D-4865-8F92-895EBEA5B7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48952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30 Tage dauerte die Flucht der damals Schwangeren. In </a:t>
            </a:r>
            <a:r>
              <a:rPr lang="de-DE" b="0" dirty="0" err="1"/>
              <a:t>Gog</a:t>
            </a:r>
            <a:r>
              <a:rPr lang="de-DE" b="0" dirty="0"/>
              <a:t> halfen ihr Verwandte und Nachbarn wie </a:t>
            </a:r>
            <a:r>
              <a:rPr lang="de-DE" b="0" dirty="0" err="1"/>
              <a:t>Okello</a:t>
            </a:r>
            <a:r>
              <a:rPr lang="de-DE" b="0" dirty="0"/>
              <a:t> </a:t>
            </a:r>
            <a:r>
              <a:rPr lang="de-DE" b="0" dirty="0" err="1"/>
              <a:t>Kwot</a:t>
            </a:r>
            <a:r>
              <a:rPr lang="de-DE" b="0" dirty="0"/>
              <a:t>. Trotzdem war die Not groß. „Wir mussten häufig hungern.“</a:t>
            </a:r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2404C00C-3CE2-4D6C-8891-855C640A59A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3056" y="3102512"/>
            <a:ext cx="4249737" cy="2702975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B37FDEE4-1E2F-4E40-A77B-DF8FEA23A3B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159" y="260350"/>
            <a:ext cx="4249737" cy="270297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AB9E9D6B-0318-47E9-A89A-014CD9765EE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3438" y="260350"/>
            <a:ext cx="4249737" cy="55451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hteck 2">
            <a:extLst>
              <a:ext uri="{FF2B5EF4-FFF2-40B4-BE49-F238E27FC236}">
                <a16:creationId xmlns:a16="http://schemas.microsoft.com/office/drawing/2014/main" xmlns="" id="{7B767736-A299-4A8A-84AA-EF12120D0F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4" y="5805488"/>
            <a:ext cx="738151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Dank der Hilfe der </a:t>
            </a:r>
            <a:r>
              <a:rPr lang="de-DE" b="0" dirty="0" err="1"/>
              <a:t>Mekane</a:t>
            </a:r>
            <a:r>
              <a:rPr lang="de-DE" b="0" dirty="0"/>
              <a:t>-</a:t>
            </a:r>
            <a:r>
              <a:rPr lang="de-DE" b="0" dirty="0" err="1"/>
              <a:t>Yesus</a:t>
            </a:r>
            <a:r>
              <a:rPr lang="de-DE" b="0" dirty="0"/>
              <a:t>-Kirche kann sie den Kindern nun drei Mal am Tag eine Mahlzeit geben. Sie baut Mais und Süßkartoffeln an. Und sie hält Hühner.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54268C37-7B29-4563-8732-F1DC5967FB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9850" y="260350"/>
            <a:ext cx="4240711" cy="554513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4C92F4BB-47B3-433F-AADA-6C136C2007D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3439" y="260350"/>
            <a:ext cx="4249736" cy="270033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C6B09BF5-B4D8-4FB2-94A1-3103907FD2F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3437" y="3105150"/>
            <a:ext cx="4249737" cy="27003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hteck 2">
            <a:extLst>
              <a:ext uri="{FF2B5EF4-FFF2-40B4-BE49-F238E27FC236}">
                <a16:creationId xmlns:a16="http://schemas.microsoft.com/office/drawing/2014/main" xmlns="" id="{076406E1-1816-48CA-B3D8-319EB85C10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59753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Die </a:t>
            </a:r>
            <a:r>
              <a:rPr lang="de-DE" b="0" dirty="0" err="1"/>
              <a:t>Mekane</a:t>
            </a:r>
            <a:r>
              <a:rPr lang="de-DE" b="0" dirty="0"/>
              <a:t>-</a:t>
            </a:r>
            <a:r>
              <a:rPr lang="de-DE" b="0" dirty="0" err="1"/>
              <a:t>Yesus</a:t>
            </a:r>
            <a:r>
              <a:rPr lang="de-DE" b="0" dirty="0"/>
              <a:t>-Kirche bringt Einheimische und Flüchtlinge zusammen. „So lernen sie ihre Konflikte zu lösen“, erklärt </a:t>
            </a:r>
            <a:r>
              <a:rPr lang="de-DE" b="0" dirty="0" err="1"/>
              <a:t>Bultum</a:t>
            </a:r>
            <a:r>
              <a:rPr lang="de-DE" b="0" dirty="0"/>
              <a:t> </a:t>
            </a:r>
            <a:r>
              <a:rPr lang="de-DE" b="0" dirty="0" err="1"/>
              <a:t>Oljira</a:t>
            </a:r>
            <a:r>
              <a:rPr lang="de-DE" b="0" dirty="0"/>
              <a:t>, der Projektverantwortliche. </a:t>
            </a:r>
          </a:p>
        </p:txBody>
      </p:sp>
      <p:sp>
        <p:nvSpPr>
          <p:cNvPr id="25603" name="Picture 19" descr="11_priester_20131016_edi29_uta">
            <a:extLst>
              <a:ext uri="{FF2B5EF4-FFF2-40B4-BE49-F238E27FC236}">
                <a16:creationId xmlns:a16="http://schemas.microsoft.com/office/drawing/2014/main" xmlns="" id="{5804DD5F-CEA1-4DB1-A93D-9650BDA7809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376488" y="-21848763"/>
            <a:ext cx="192087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de-DE" alt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A747CC27-E57F-4463-A581-C97950F8890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4" y="260350"/>
            <a:ext cx="4249739" cy="554513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3796A395-1FEE-4C38-BBBE-5B224F57473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5756" y="260350"/>
            <a:ext cx="4247420" cy="55451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hteck 2">
            <a:extLst>
              <a:ext uri="{FF2B5EF4-FFF2-40B4-BE49-F238E27FC236}">
                <a16:creationId xmlns:a16="http://schemas.microsoft.com/office/drawing/2014/main" xmlns="" id="{A5BDAA95-D498-4E11-ADE1-A5463DFF37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52553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Vor zwei Jahren suchte </a:t>
            </a:r>
            <a:r>
              <a:rPr lang="de-DE" b="0" dirty="0" err="1"/>
              <a:t>Mun</a:t>
            </a:r>
            <a:r>
              <a:rPr lang="de-DE" b="0" dirty="0"/>
              <a:t> </a:t>
            </a:r>
            <a:r>
              <a:rPr lang="de-DE" b="0" dirty="0" err="1"/>
              <a:t>Kunen</a:t>
            </a:r>
            <a:r>
              <a:rPr lang="de-DE" b="0" dirty="0"/>
              <a:t> mit seiner Familie Schutz in einem Flüchtlings-camp. „Doch dort gibt es keine Möglichkeit, ein wenig Geld zu verdienen“, erzählt er. 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8FA475F1-4876-485C-91B3-8718F5C21A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3439" y="267635"/>
            <a:ext cx="4249736" cy="5548198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B43EF1A5-CEE9-4BE8-B78E-31DDB3D6439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6" y="3105150"/>
            <a:ext cx="4249736" cy="2700337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0FC805D2-FFEE-4E92-94FD-A647D0BEE4D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5" y="260350"/>
            <a:ext cx="4242536" cy="27003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hteck 2">
            <a:extLst>
              <a:ext uri="{FF2B5EF4-FFF2-40B4-BE49-F238E27FC236}">
                <a16:creationId xmlns:a16="http://schemas.microsoft.com/office/drawing/2014/main" xmlns="" id="{0B21BC1F-A90B-4E48-9F4C-2F0497657D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41751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Aber er hatte Glück: Man bot ihm ein kleines Stück Land an und versorgte ihn mit Wissen und Saatgut. „Wir haben jetzt morgens und abends etwas zu essen“, sagt er. 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99AD26A3-2C8C-4E29-905C-23237BC8040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363" y="3105150"/>
            <a:ext cx="4249330" cy="270033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665378DD-53C7-4F81-AFE5-875696829B5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4782" y="260350"/>
            <a:ext cx="4249330" cy="2696382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A0269BBE-288A-43E6-9C23-E593F9EF371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8309" y="260351"/>
            <a:ext cx="4249430" cy="2700337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xmlns="" id="{2ECD31C5-6C41-4A43-B92D-0799B5ECCB5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8309" y="3105151"/>
            <a:ext cx="4252979" cy="27003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hteck 2">
            <a:extLst>
              <a:ext uri="{FF2B5EF4-FFF2-40B4-BE49-F238E27FC236}">
                <a16:creationId xmlns:a16="http://schemas.microsoft.com/office/drawing/2014/main" xmlns="" id="{08D3FDCF-A01A-48E3-98E1-673F53997B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48952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 err="1"/>
              <a:t>Okello</a:t>
            </a:r>
            <a:r>
              <a:rPr lang="de-DE" b="0" dirty="0"/>
              <a:t> </a:t>
            </a:r>
            <a:r>
              <a:rPr lang="de-DE" b="0" dirty="0" err="1"/>
              <a:t>Kwot</a:t>
            </a:r>
            <a:r>
              <a:rPr lang="de-DE" b="0" dirty="0"/>
              <a:t> blickt zuversichtlich in die Zukunft. Er will sein neues Wissen weitergeben. Damit bald alle im Dorf genug zu essen haben: Flüchtlinge und Einheimische.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DC10B242-9D4C-4ACF-80AF-F2DDA907606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5" y="260350"/>
            <a:ext cx="8642350" cy="55451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xmlns="" id="{3009C012-8511-4C6A-8D58-8F7A300D07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60350"/>
            <a:ext cx="8642350" cy="5545138"/>
          </a:xfrm>
          <a:prstGeom prst="rect">
            <a:avLst/>
          </a:prstGeom>
          <a:solidFill>
            <a:srgbClr val="D44907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de-DE" sz="1800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6083" name="Rechteck 16">
            <a:extLst>
              <a:ext uri="{FF2B5EF4-FFF2-40B4-BE49-F238E27FC236}">
                <a16:creationId xmlns:a16="http://schemas.microsoft.com/office/drawing/2014/main" xmlns="" id="{4922C7DE-E225-473A-BD55-BA612DD846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476250"/>
            <a:ext cx="8424862" cy="5151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Sie sahen eine Präsentation zum Projekt</a:t>
            </a:r>
            <a:r>
              <a:rPr lang="de-DE" altLang="de-DE" b="0" dirty="0">
                <a:cs typeface="Arial" panose="020B0604020202020204" pitchFamily="34" charset="0"/>
              </a:rPr>
              <a:t> des Projektpartners </a:t>
            </a:r>
          </a:p>
          <a:p>
            <a:r>
              <a:rPr lang="de-DE" b="0" dirty="0" err="1"/>
              <a:t>Ethiopian</a:t>
            </a:r>
            <a:r>
              <a:rPr lang="de-DE" b="0" dirty="0"/>
              <a:t> </a:t>
            </a:r>
            <a:r>
              <a:rPr lang="de-DE" b="0" dirty="0" err="1"/>
              <a:t>Evangelical</a:t>
            </a:r>
            <a:r>
              <a:rPr lang="de-DE" b="0" dirty="0"/>
              <a:t> Church </a:t>
            </a:r>
            <a:r>
              <a:rPr lang="de-DE" b="0" dirty="0" err="1"/>
              <a:t>Mekane</a:t>
            </a:r>
            <a:r>
              <a:rPr lang="de-DE" b="0" dirty="0"/>
              <a:t> </a:t>
            </a:r>
            <a:r>
              <a:rPr lang="de-DE" b="0" dirty="0" err="1"/>
              <a:t>Yesus</a:t>
            </a:r>
            <a:r>
              <a:rPr lang="de-DE" b="0" dirty="0"/>
              <a:t>/ Development and </a:t>
            </a:r>
          </a:p>
          <a:p>
            <a:r>
              <a:rPr lang="de-DE" b="0" dirty="0" err="1"/>
              <a:t>Social</a:t>
            </a:r>
            <a:r>
              <a:rPr lang="de-DE" b="0" dirty="0"/>
              <a:t> Service </a:t>
            </a:r>
            <a:r>
              <a:rPr lang="de-DE" b="0" dirty="0" err="1"/>
              <a:t>Commission</a:t>
            </a:r>
            <a:r>
              <a:rPr lang="de-DE" b="0" dirty="0"/>
              <a:t> (EECMY-DASSC) aus Äthiopien</a:t>
            </a:r>
            <a:r>
              <a:rPr lang="de-DE" altLang="de-DE" b="0" dirty="0"/>
              <a:t>.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  <a:cs typeface="Tahoma" panose="020B0604030504040204" pitchFamily="34" charset="0"/>
              </a:rPr>
              <a:t>Integration durch gute Ernten</a:t>
            </a:r>
            <a:endParaRPr lang="de-DE" altLang="de-DE" dirty="0">
              <a:solidFill>
                <a:schemeClr val="bg1"/>
              </a:solidFill>
            </a:endParaRP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Projektemagazin 2018/19</a:t>
            </a:r>
          </a:p>
          <a:p>
            <a:pPr eaLnBrk="1" hangingPunct="1">
              <a:lnSpc>
                <a:spcPts val="2000"/>
              </a:lnSpc>
            </a:pPr>
            <a:endParaRPr lang="de-DE" altLang="de-DE" b="0" dirty="0"/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</a:rPr>
              <a:t>Herausgeber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Brot für die Welt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Caroline-Michaelis-Str. 1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10115 Berlin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Telefon 030 65211 1189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kontakt@brot-fuer-die-welt.de 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>
                <a:cs typeface="Arial" panose="020B0604020202020204" pitchFamily="34" charset="0"/>
              </a:rPr>
              <a:t>www.brot-fuer-die-welt.de/projekte/aethiopien-hunger</a:t>
            </a:r>
            <a:endParaRPr lang="de-DE" altLang="de-DE" b="0" dirty="0"/>
          </a:p>
          <a:p>
            <a:pPr eaLnBrk="1" hangingPunct="1">
              <a:lnSpc>
                <a:spcPts val="2000"/>
              </a:lnSpc>
            </a:pPr>
            <a:endParaRPr lang="de-DE" altLang="de-DE" dirty="0">
              <a:cs typeface="Times New Roman" panose="02020603050405020304" pitchFamily="18" charset="0"/>
            </a:endParaRPr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  <a:cs typeface="Times New Roman" panose="02020603050405020304" pitchFamily="18" charset="0"/>
              </a:rPr>
              <a:t>Redaktion </a:t>
            </a:r>
            <a:r>
              <a:rPr lang="de-DE" altLang="de-DE" b="0" dirty="0"/>
              <a:t>Thomas </a:t>
            </a:r>
            <a:r>
              <a:rPr lang="de-DE" altLang="de-DE" b="0" dirty="0" err="1"/>
              <a:t>Knödl</a:t>
            </a:r>
            <a:r>
              <a:rPr lang="de-DE" altLang="de-DE" b="0" dirty="0"/>
              <a:t>, Thorsten Lichtblau</a:t>
            </a:r>
            <a:r>
              <a:rPr lang="de-DE" altLang="de-DE" dirty="0"/>
              <a:t> </a:t>
            </a:r>
            <a:endParaRPr lang="de-DE" altLang="de-DE" dirty="0">
              <a:cs typeface="Times New Roman" panose="02020603050405020304" pitchFamily="18" charset="0"/>
            </a:endParaRPr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  <a:cs typeface="Times New Roman" panose="02020603050405020304" pitchFamily="18" charset="0"/>
              </a:rPr>
              <a:t>Text </a:t>
            </a:r>
            <a:r>
              <a:rPr lang="de-DE" altLang="de-DE" b="0" dirty="0">
                <a:cs typeface="Times New Roman" panose="02020603050405020304" pitchFamily="18" charset="0"/>
              </a:rPr>
              <a:t>Klaus Sieg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  <a:cs typeface="Times New Roman" panose="02020603050405020304" pitchFamily="18" charset="0"/>
              </a:rPr>
              <a:t>Fotos </a:t>
            </a:r>
            <a:r>
              <a:rPr lang="de-DE" altLang="de-DE" b="0" dirty="0">
                <a:cs typeface="Times New Roman" panose="02020603050405020304" pitchFamily="18" charset="0"/>
              </a:rPr>
              <a:t>Jörg Böthling, Christoph Krackhardt (Folie 16: </a:t>
            </a:r>
            <a:r>
              <a:rPr lang="de-DE" altLang="de-DE" b="0" dirty="0" smtClean="0">
                <a:cs typeface="Times New Roman" panose="02020603050405020304" pitchFamily="18" charset="0"/>
              </a:rPr>
              <a:t>links oben</a:t>
            </a:r>
            <a:r>
              <a:rPr lang="de-DE" altLang="de-DE" b="0" dirty="0">
                <a:cs typeface="Times New Roman" panose="02020603050405020304" pitchFamily="18" charset="0"/>
              </a:rPr>
              <a:t> </a:t>
            </a:r>
            <a:r>
              <a:rPr lang="de-DE" altLang="de-DE" b="0" dirty="0" smtClean="0">
                <a:cs typeface="Times New Roman" panose="02020603050405020304" pitchFamily="18" charset="0"/>
              </a:rPr>
              <a:t>und links unten)</a:t>
            </a:r>
            <a:endParaRPr lang="de-DE" altLang="de-DE" b="0" dirty="0"/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</a:rPr>
              <a:t>Gestaltung </a:t>
            </a:r>
            <a:r>
              <a:rPr lang="de-DE" altLang="de-DE" b="0" dirty="0"/>
              <a:t>Thomas </a:t>
            </a:r>
            <a:r>
              <a:rPr lang="de-DE" altLang="de-DE" b="0" dirty="0" err="1"/>
              <a:t>Knödl</a:t>
            </a:r>
            <a:r>
              <a:rPr lang="de-DE" altLang="de-DE" b="0" dirty="0"/>
              <a:t> 					     </a:t>
            </a:r>
          </a:p>
          <a:p>
            <a:pPr eaLnBrk="1" hangingPunct="1">
              <a:lnSpc>
                <a:spcPts val="2000"/>
              </a:lnSpc>
            </a:pPr>
            <a:endParaRPr lang="de-DE" altLang="de-DE" b="0" dirty="0"/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Berlin, Juni 2018</a:t>
            </a:r>
          </a:p>
        </p:txBody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xmlns="" id="{58D29788-2BA4-464C-9FA1-60788570A2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9263" y="25431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de-DE" altLang="de-DE" sz="1800">
              <a:latin typeface="Tahoma" panose="020B0604030504040204" pitchFamily="34" charset="0"/>
            </a:endParaRPr>
          </a:p>
        </p:txBody>
      </p:sp>
      <p:sp>
        <p:nvSpPr>
          <p:cNvPr id="46085" name="Rectangle 4">
            <a:extLst>
              <a:ext uri="{FF2B5EF4-FFF2-40B4-BE49-F238E27FC236}">
                <a16:creationId xmlns:a16="http://schemas.microsoft.com/office/drawing/2014/main" xmlns="" id="{F07A72C0-723D-4DAB-AC0C-D1D00F8111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5450" y="2376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de-DE" altLang="de-DE" sz="1800"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FC8D15DB-4CED-41A4-BAFE-3FB73B0C1B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112" y="1268413"/>
            <a:ext cx="8649063" cy="4413297"/>
          </a:xfrm>
          <a:prstGeom prst="rect">
            <a:avLst/>
          </a:prstGeom>
        </p:spPr>
      </p:pic>
      <p:sp>
        <p:nvSpPr>
          <p:cNvPr id="7170" name="Rectangle 36">
            <a:extLst>
              <a:ext uri="{FF2B5EF4-FFF2-40B4-BE49-F238E27FC236}">
                <a16:creationId xmlns:a16="http://schemas.microsoft.com/office/drawing/2014/main" xmlns="" id="{7CD3E717-62F9-4B48-984E-AFFDEBF99C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447675"/>
            <a:ext cx="59769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de-DE" altLang="de-DE" sz="3600" dirty="0">
                <a:cs typeface="Tahoma" panose="020B0604030504040204" pitchFamily="34" charset="0"/>
              </a:rPr>
              <a:t>Äthiopien</a:t>
            </a:r>
          </a:p>
        </p:txBody>
      </p:sp>
      <p:sp>
        <p:nvSpPr>
          <p:cNvPr id="3076" name="Rechteck 11">
            <a:extLst>
              <a:ext uri="{FF2B5EF4-FFF2-40B4-BE49-F238E27FC236}">
                <a16:creationId xmlns:a16="http://schemas.microsoft.com/office/drawing/2014/main" xmlns="" id="{681E4430-5399-4803-BE9E-317FECA733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5249" y="3120254"/>
            <a:ext cx="96853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de-DE" altLang="de-DE" sz="1200" dirty="0"/>
              <a:t>Äthiopien</a:t>
            </a:r>
            <a:endParaRPr lang="de-DE" altLang="de-DE" sz="1200" dirty="0">
              <a:latin typeface="Tahoma" panose="020B0604030504040204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xmlns="" id="{9FA5CA31-1351-4833-94CE-997893ECB6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825" y="1272492"/>
            <a:ext cx="8650800" cy="4386428"/>
          </a:xfrm>
          <a:prstGeom prst="rect">
            <a:avLst/>
          </a:prstGeom>
        </p:spPr>
      </p:pic>
      <p:sp>
        <p:nvSpPr>
          <p:cNvPr id="14" name="Rectangle 36">
            <a:extLst>
              <a:ext uri="{FF2B5EF4-FFF2-40B4-BE49-F238E27FC236}">
                <a16:creationId xmlns:a16="http://schemas.microsoft.com/office/drawing/2014/main" xmlns="" id="{968171E0-AAA3-4E81-88E4-256F29F42D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277338"/>
            <a:ext cx="8642350" cy="437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 defTabSz="361950">
              <a:tabLst>
                <a:tab pos="4306888" algn="r"/>
                <a:tab pos="5565775" algn="r"/>
              </a:tabLs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defTabSz="361950">
              <a:tabLst>
                <a:tab pos="4306888" algn="r"/>
                <a:tab pos="5565775" algn="r"/>
              </a:tabLs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defTabSz="361950">
              <a:tabLst>
                <a:tab pos="4306888" algn="r"/>
                <a:tab pos="5565775" algn="r"/>
              </a:tabLs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defTabSz="361950">
              <a:tabLst>
                <a:tab pos="4306888" algn="r"/>
                <a:tab pos="5565775" algn="r"/>
              </a:tabLs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defTabSz="361950">
              <a:tabLst>
                <a:tab pos="4306888" algn="r"/>
                <a:tab pos="5565775" algn="r"/>
              </a:tabLs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defTabSz="361950" eaLnBrk="0" fontAlgn="base" hangingPunct="0">
              <a:spcBef>
                <a:spcPct val="0"/>
              </a:spcBef>
              <a:spcAft>
                <a:spcPct val="0"/>
              </a:spcAft>
              <a:tabLst>
                <a:tab pos="4306888" algn="r"/>
                <a:tab pos="5565775" algn="r"/>
              </a:tabLs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defTabSz="361950" eaLnBrk="0" fontAlgn="base" hangingPunct="0">
              <a:spcBef>
                <a:spcPct val="0"/>
              </a:spcBef>
              <a:spcAft>
                <a:spcPct val="0"/>
              </a:spcAft>
              <a:tabLst>
                <a:tab pos="4306888" algn="r"/>
                <a:tab pos="5565775" algn="r"/>
              </a:tabLs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defTabSz="361950" eaLnBrk="0" fontAlgn="base" hangingPunct="0">
              <a:spcBef>
                <a:spcPct val="0"/>
              </a:spcBef>
              <a:spcAft>
                <a:spcPct val="0"/>
              </a:spcAft>
              <a:tabLst>
                <a:tab pos="4306888" algn="r"/>
                <a:tab pos="5565775" algn="r"/>
              </a:tabLs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defTabSz="361950" eaLnBrk="0" fontAlgn="base" hangingPunct="0">
              <a:spcBef>
                <a:spcPct val="0"/>
              </a:spcBef>
              <a:spcAft>
                <a:spcPct val="0"/>
              </a:spcAft>
              <a:tabLst>
                <a:tab pos="4306888" algn="r"/>
                <a:tab pos="5565775" algn="r"/>
              </a:tabLs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endParaRPr lang="de-DE" altLang="de-DE" sz="1200" dirty="0"/>
          </a:p>
          <a:p>
            <a:pPr eaLnBrk="1" hangingPunct="1">
              <a:lnSpc>
                <a:spcPct val="120000"/>
              </a:lnSpc>
            </a:pPr>
            <a:r>
              <a:rPr lang="de-DE" altLang="de-DE" sz="1200" dirty="0"/>
              <a:t>	Äthiopien	Deutschland</a:t>
            </a:r>
          </a:p>
          <a:p>
            <a:pPr eaLnBrk="1" hangingPunct="1">
              <a:lnSpc>
                <a:spcPct val="120000"/>
              </a:lnSpc>
            </a:pPr>
            <a:endParaRPr lang="de-DE" altLang="de-DE" sz="1200" dirty="0"/>
          </a:p>
          <a:p>
            <a:pPr eaLnBrk="1" hangingPunct="1">
              <a:lnSpc>
                <a:spcPct val="120000"/>
              </a:lnSpc>
            </a:pPr>
            <a:r>
              <a:rPr lang="de-DE" altLang="de-DE" sz="1200" dirty="0"/>
              <a:t>Fläche in km²</a:t>
            </a:r>
            <a:r>
              <a:rPr lang="de-DE" altLang="de-DE" sz="1200" b="0" dirty="0"/>
              <a:t>	1.104.300	357.022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 dirty="0"/>
              <a:t>Bevölkerung in Millionen </a:t>
            </a:r>
            <a:r>
              <a:rPr lang="de-DE" altLang="de-DE" sz="1200" b="0" dirty="0"/>
              <a:t>	105,4	80,6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 dirty="0"/>
              <a:t>Bevölkerungsdichte in Einwohner/km²	</a:t>
            </a:r>
            <a:r>
              <a:rPr lang="de-DE" altLang="de-DE" sz="1200" b="0" dirty="0"/>
              <a:t>95	226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 dirty="0"/>
              <a:t>Säuglingssterblichkeit in %	</a:t>
            </a:r>
            <a:r>
              <a:rPr lang="de-DE" altLang="de-DE" sz="1200" b="0" dirty="0"/>
              <a:t>4,9	0,3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 dirty="0"/>
              <a:t>Lebenserwartung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 b="0" dirty="0"/>
              <a:t>Männer	60	79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 b="0" dirty="0"/>
              <a:t>Frauen	65	83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 dirty="0"/>
              <a:t>Analphabetenrate in % 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 b="0" dirty="0"/>
              <a:t>Männer	43	&lt; 1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 b="0" dirty="0"/>
              <a:t>Frauen	59	&lt; 1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 dirty="0"/>
              <a:t>Bruttoinlandsprodukt in Dollar/Kopf</a:t>
            </a:r>
            <a:r>
              <a:rPr lang="de-DE" altLang="de-DE" sz="1200" b="0" dirty="0"/>
              <a:t>	2.100	50.200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800" b="0" dirty="0"/>
              <a:t> </a:t>
            </a:r>
          </a:p>
          <a:p>
            <a:pPr eaLnBrk="1" hangingPunct="1">
              <a:lnSpc>
                <a:spcPct val="120000"/>
              </a:lnSpc>
            </a:pPr>
            <a:endParaRPr lang="de-DE" altLang="de-DE" sz="800" b="0" dirty="0"/>
          </a:p>
          <a:p>
            <a:pPr eaLnBrk="1" hangingPunct="1">
              <a:lnSpc>
                <a:spcPct val="120000"/>
              </a:lnSpc>
            </a:pPr>
            <a:endParaRPr lang="de-DE" altLang="de-DE" sz="800" b="0" dirty="0"/>
          </a:p>
          <a:p>
            <a:pPr eaLnBrk="1" hangingPunct="1">
              <a:lnSpc>
                <a:spcPct val="120000"/>
              </a:lnSpc>
            </a:pPr>
            <a:endParaRPr lang="de-DE" altLang="de-DE" sz="800" b="0" dirty="0"/>
          </a:p>
          <a:p>
            <a:pPr eaLnBrk="1" hangingPunct="1">
              <a:lnSpc>
                <a:spcPct val="120000"/>
              </a:lnSpc>
            </a:pPr>
            <a:endParaRPr lang="de-DE" altLang="de-DE" sz="800" b="0" dirty="0"/>
          </a:p>
          <a:p>
            <a:pPr eaLnBrk="1" hangingPunct="1">
              <a:lnSpc>
                <a:spcPct val="120000"/>
              </a:lnSpc>
            </a:pPr>
            <a:endParaRPr lang="de-DE" altLang="de-DE" sz="800" b="0" dirty="0"/>
          </a:p>
          <a:p>
            <a:pPr eaLnBrk="1" hangingPunct="1">
              <a:lnSpc>
                <a:spcPct val="120000"/>
              </a:lnSpc>
            </a:pPr>
            <a:endParaRPr lang="de-DE" altLang="de-DE" sz="800" b="0" dirty="0"/>
          </a:p>
          <a:p>
            <a:pPr eaLnBrk="1" hangingPunct="1">
              <a:lnSpc>
                <a:spcPct val="120000"/>
              </a:lnSpc>
            </a:pPr>
            <a:r>
              <a:rPr lang="de-DE" altLang="de-DE" sz="800" b="0" dirty="0"/>
              <a:t>Quelle: CIA World </a:t>
            </a:r>
            <a:r>
              <a:rPr lang="de-DE" altLang="de-DE" sz="800" b="0" dirty="0" err="1"/>
              <a:t>Factbook</a:t>
            </a:r>
            <a:r>
              <a:rPr lang="de-DE" altLang="de-DE" sz="800" b="0" dirty="0"/>
              <a:t> (2018)</a:t>
            </a:r>
            <a:r>
              <a:rPr lang="de-DE" altLang="de-DE" sz="800" dirty="0"/>
              <a:t> </a:t>
            </a:r>
          </a:p>
        </p:txBody>
      </p:sp>
      <p:sp>
        <p:nvSpPr>
          <p:cNvPr id="3" name="Freihandform: Form 2">
            <a:extLst>
              <a:ext uri="{FF2B5EF4-FFF2-40B4-BE49-F238E27FC236}">
                <a16:creationId xmlns:a16="http://schemas.microsoft.com/office/drawing/2014/main" xmlns="" id="{DD6E7052-BF45-4F6C-B15B-08C9F93E8755}"/>
              </a:ext>
            </a:extLst>
          </p:cNvPr>
          <p:cNvSpPr/>
          <p:nvPr/>
        </p:nvSpPr>
        <p:spPr>
          <a:xfrm>
            <a:off x="5124450" y="3074194"/>
            <a:ext cx="354993" cy="302419"/>
          </a:xfrm>
          <a:custGeom>
            <a:avLst/>
            <a:gdLst>
              <a:gd name="connsiteX0" fmla="*/ 85725 w 354993"/>
              <a:gd name="connsiteY0" fmla="*/ 2381 h 302419"/>
              <a:gd name="connsiteX1" fmla="*/ 85725 w 354993"/>
              <a:gd name="connsiteY1" fmla="*/ 2381 h 302419"/>
              <a:gd name="connsiteX2" fmla="*/ 80962 w 354993"/>
              <a:gd name="connsiteY2" fmla="*/ 23813 h 302419"/>
              <a:gd name="connsiteX3" fmla="*/ 71437 w 354993"/>
              <a:gd name="connsiteY3" fmla="*/ 38100 h 302419"/>
              <a:gd name="connsiteX4" fmla="*/ 69056 w 354993"/>
              <a:gd name="connsiteY4" fmla="*/ 45244 h 302419"/>
              <a:gd name="connsiteX5" fmla="*/ 59531 w 354993"/>
              <a:gd name="connsiteY5" fmla="*/ 59531 h 302419"/>
              <a:gd name="connsiteX6" fmla="*/ 54769 w 354993"/>
              <a:gd name="connsiteY6" fmla="*/ 73819 h 302419"/>
              <a:gd name="connsiteX7" fmla="*/ 52387 w 354993"/>
              <a:gd name="connsiteY7" fmla="*/ 80963 h 302419"/>
              <a:gd name="connsiteX8" fmla="*/ 47625 w 354993"/>
              <a:gd name="connsiteY8" fmla="*/ 88106 h 302419"/>
              <a:gd name="connsiteX9" fmla="*/ 35719 w 354993"/>
              <a:gd name="connsiteY9" fmla="*/ 104775 h 302419"/>
              <a:gd name="connsiteX10" fmla="*/ 30956 w 354993"/>
              <a:gd name="connsiteY10" fmla="*/ 111919 h 302419"/>
              <a:gd name="connsiteX11" fmla="*/ 23812 w 354993"/>
              <a:gd name="connsiteY11" fmla="*/ 138113 h 302419"/>
              <a:gd name="connsiteX12" fmla="*/ 21431 w 354993"/>
              <a:gd name="connsiteY12" fmla="*/ 159544 h 302419"/>
              <a:gd name="connsiteX13" fmla="*/ 16669 w 354993"/>
              <a:gd name="connsiteY13" fmla="*/ 173831 h 302419"/>
              <a:gd name="connsiteX14" fmla="*/ 0 w 354993"/>
              <a:gd name="connsiteY14" fmla="*/ 178594 h 302419"/>
              <a:gd name="connsiteX15" fmla="*/ 11906 w 354993"/>
              <a:gd name="connsiteY15" fmla="*/ 200025 h 302419"/>
              <a:gd name="connsiteX16" fmla="*/ 26194 w 354993"/>
              <a:gd name="connsiteY16" fmla="*/ 211931 h 302419"/>
              <a:gd name="connsiteX17" fmla="*/ 30956 w 354993"/>
              <a:gd name="connsiteY17" fmla="*/ 219075 h 302419"/>
              <a:gd name="connsiteX18" fmla="*/ 33337 w 354993"/>
              <a:gd name="connsiteY18" fmla="*/ 226219 h 302419"/>
              <a:gd name="connsiteX19" fmla="*/ 40481 w 354993"/>
              <a:gd name="connsiteY19" fmla="*/ 230981 h 302419"/>
              <a:gd name="connsiteX20" fmla="*/ 50006 w 354993"/>
              <a:gd name="connsiteY20" fmla="*/ 245269 h 302419"/>
              <a:gd name="connsiteX21" fmla="*/ 52387 w 354993"/>
              <a:gd name="connsiteY21" fmla="*/ 264319 h 302419"/>
              <a:gd name="connsiteX22" fmla="*/ 54769 w 354993"/>
              <a:gd name="connsiteY22" fmla="*/ 271463 h 302419"/>
              <a:gd name="connsiteX23" fmla="*/ 69056 w 354993"/>
              <a:gd name="connsiteY23" fmla="*/ 276225 h 302419"/>
              <a:gd name="connsiteX24" fmla="*/ 76200 w 354993"/>
              <a:gd name="connsiteY24" fmla="*/ 280988 h 302419"/>
              <a:gd name="connsiteX25" fmla="*/ 104775 w 354993"/>
              <a:gd name="connsiteY25" fmla="*/ 285750 h 302419"/>
              <a:gd name="connsiteX26" fmla="*/ 116681 w 354993"/>
              <a:gd name="connsiteY26" fmla="*/ 295275 h 302419"/>
              <a:gd name="connsiteX27" fmla="*/ 133350 w 354993"/>
              <a:gd name="connsiteY27" fmla="*/ 302419 h 302419"/>
              <a:gd name="connsiteX28" fmla="*/ 154781 w 354993"/>
              <a:gd name="connsiteY28" fmla="*/ 300038 h 302419"/>
              <a:gd name="connsiteX29" fmla="*/ 161925 w 354993"/>
              <a:gd name="connsiteY29" fmla="*/ 295275 h 302419"/>
              <a:gd name="connsiteX30" fmla="*/ 169069 w 354993"/>
              <a:gd name="connsiteY30" fmla="*/ 292894 h 302419"/>
              <a:gd name="connsiteX31" fmla="*/ 173831 w 354993"/>
              <a:gd name="connsiteY31" fmla="*/ 285750 h 302419"/>
              <a:gd name="connsiteX32" fmla="*/ 214312 w 354993"/>
              <a:gd name="connsiteY32" fmla="*/ 290513 h 302419"/>
              <a:gd name="connsiteX33" fmla="*/ 235744 w 354993"/>
              <a:gd name="connsiteY33" fmla="*/ 283369 h 302419"/>
              <a:gd name="connsiteX34" fmla="*/ 250031 w 354993"/>
              <a:gd name="connsiteY34" fmla="*/ 273844 h 302419"/>
              <a:gd name="connsiteX35" fmla="*/ 257175 w 354993"/>
              <a:gd name="connsiteY35" fmla="*/ 269081 h 302419"/>
              <a:gd name="connsiteX36" fmla="*/ 278606 w 354993"/>
              <a:gd name="connsiteY36" fmla="*/ 261938 h 302419"/>
              <a:gd name="connsiteX37" fmla="*/ 285750 w 354993"/>
              <a:gd name="connsiteY37" fmla="*/ 259556 h 302419"/>
              <a:gd name="connsiteX38" fmla="*/ 302419 w 354993"/>
              <a:gd name="connsiteY38" fmla="*/ 254794 h 302419"/>
              <a:gd name="connsiteX39" fmla="*/ 311944 w 354993"/>
              <a:gd name="connsiteY39" fmla="*/ 240506 h 302419"/>
              <a:gd name="connsiteX40" fmla="*/ 326231 w 354993"/>
              <a:gd name="connsiteY40" fmla="*/ 226219 h 302419"/>
              <a:gd name="connsiteX41" fmla="*/ 338137 w 354993"/>
              <a:gd name="connsiteY41" fmla="*/ 211931 h 302419"/>
              <a:gd name="connsiteX42" fmla="*/ 342900 w 354993"/>
              <a:gd name="connsiteY42" fmla="*/ 204788 h 302419"/>
              <a:gd name="connsiteX43" fmla="*/ 350044 w 354993"/>
              <a:gd name="connsiteY43" fmla="*/ 202406 h 302419"/>
              <a:gd name="connsiteX44" fmla="*/ 354806 w 354993"/>
              <a:gd name="connsiteY44" fmla="*/ 195263 h 302419"/>
              <a:gd name="connsiteX45" fmla="*/ 352425 w 354993"/>
              <a:gd name="connsiteY45" fmla="*/ 178594 h 302419"/>
              <a:gd name="connsiteX46" fmla="*/ 345281 w 354993"/>
              <a:gd name="connsiteY46" fmla="*/ 173831 h 302419"/>
              <a:gd name="connsiteX47" fmla="*/ 326231 w 354993"/>
              <a:gd name="connsiteY47" fmla="*/ 169069 h 302419"/>
              <a:gd name="connsiteX48" fmla="*/ 319087 w 354993"/>
              <a:gd name="connsiteY48" fmla="*/ 166688 h 302419"/>
              <a:gd name="connsiteX49" fmla="*/ 304800 w 354993"/>
              <a:gd name="connsiteY49" fmla="*/ 159544 h 302419"/>
              <a:gd name="connsiteX50" fmla="*/ 290512 w 354993"/>
              <a:gd name="connsiteY50" fmla="*/ 152400 h 302419"/>
              <a:gd name="connsiteX51" fmla="*/ 269081 w 354993"/>
              <a:gd name="connsiteY51" fmla="*/ 150019 h 302419"/>
              <a:gd name="connsiteX52" fmla="*/ 245269 w 354993"/>
              <a:gd name="connsiteY52" fmla="*/ 142875 h 302419"/>
              <a:gd name="connsiteX53" fmla="*/ 238125 w 354993"/>
              <a:gd name="connsiteY53" fmla="*/ 140494 h 302419"/>
              <a:gd name="connsiteX54" fmla="*/ 233362 w 354993"/>
              <a:gd name="connsiteY54" fmla="*/ 123825 h 302419"/>
              <a:gd name="connsiteX55" fmla="*/ 223837 w 354993"/>
              <a:gd name="connsiteY55" fmla="*/ 109538 h 302419"/>
              <a:gd name="connsiteX56" fmla="*/ 219075 w 354993"/>
              <a:gd name="connsiteY56" fmla="*/ 90488 h 302419"/>
              <a:gd name="connsiteX57" fmla="*/ 204787 w 354993"/>
              <a:gd name="connsiteY57" fmla="*/ 88106 h 302419"/>
              <a:gd name="connsiteX58" fmla="*/ 200025 w 354993"/>
              <a:gd name="connsiteY58" fmla="*/ 80963 h 302419"/>
              <a:gd name="connsiteX59" fmla="*/ 202406 w 354993"/>
              <a:gd name="connsiteY59" fmla="*/ 35719 h 302419"/>
              <a:gd name="connsiteX60" fmla="*/ 197644 w 354993"/>
              <a:gd name="connsiteY60" fmla="*/ 28575 h 302419"/>
              <a:gd name="connsiteX61" fmla="*/ 183356 w 354993"/>
              <a:gd name="connsiteY61" fmla="*/ 23813 h 302419"/>
              <a:gd name="connsiteX62" fmla="*/ 176212 w 354993"/>
              <a:gd name="connsiteY62" fmla="*/ 19050 h 302419"/>
              <a:gd name="connsiteX63" fmla="*/ 159544 w 354993"/>
              <a:gd name="connsiteY63" fmla="*/ 14288 h 302419"/>
              <a:gd name="connsiteX64" fmla="*/ 154781 w 354993"/>
              <a:gd name="connsiteY64" fmla="*/ 7144 h 302419"/>
              <a:gd name="connsiteX65" fmla="*/ 140494 w 354993"/>
              <a:gd name="connsiteY65" fmla="*/ 0 h 302419"/>
              <a:gd name="connsiteX66" fmla="*/ 100012 w 354993"/>
              <a:gd name="connsiteY66" fmla="*/ 2381 h 302419"/>
              <a:gd name="connsiteX67" fmla="*/ 85725 w 354993"/>
              <a:gd name="connsiteY67" fmla="*/ 2381 h 302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354993" h="302419">
                <a:moveTo>
                  <a:pt x="85725" y="2381"/>
                </a:moveTo>
                <a:lnTo>
                  <a:pt x="85725" y="2381"/>
                </a:lnTo>
                <a:cubicBezTo>
                  <a:pt x="84137" y="9525"/>
                  <a:pt x="83680" y="17018"/>
                  <a:pt x="80962" y="23813"/>
                </a:cubicBezTo>
                <a:cubicBezTo>
                  <a:pt x="78836" y="29127"/>
                  <a:pt x="71437" y="38100"/>
                  <a:pt x="71437" y="38100"/>
                </a:cubicBezTo>
                <a:cubicBezTo>
                  <a:pt x="70643" y="40481"/>
                  <a:pt x="70275" y="43050"/>
                  <a:pt x="69056" y="45244"/>
                </a:cubicBezTo>
                <a:cubicBezTo>
                  <a:pt x="66276" y="50247"/>
                  <a:pt x="59531" y="59531"/>
                  <a:pt x="59531" y="59531"/>
                </a:cubicBezTo>
                <a:lnTo>
                  <a:pt x="54769" y="73819"/>
                </a:lnTo>
                <a:cubicBezTo>
                  <a:pt x="53975" y="76200"/>
                  <a:pt x="53779" y="78874"/>
                  <a:pt x="52387" y="80963"/>
                </a:cubicBezTo>
                <a:lnTo>
                  <a:pt x="47625" y="88106"/>
                </a:lnTo>
                <a:cubicBezTo>
                  <a:pt x="42068" y="104775"/>
                  <a:pt x="47625" y="100806"/>
                  <a:pt x="35719" y="104775"/>
                </a:cubicBezTo>
                <a:cubicBezTo>
                  <a:pt x="34131" y="107156"/>
                  <a:pt x="32118" y="109304"/>
                  <a:pt x="30956" y="111919"/>
                </a:cubicBezTo>
                <a:cubicBezTo>
                  <a:pt x="27627" y="119408"/>
                  <a:pt x="24991" y="129861"/>
                  <a:pt x="23812" y="138113"/>
                </a:cubicBezTo>
                <a:cubicBezTo>
                  <a:pt x="22795" y="145228"/>
                  <a:pt x="22840" y="152496"/>
                  <a:pt x="21431" y="159544"/>
                </a:cubicBezTo>
                <a:cubicBezTo>
                  <a:pt x="20447" y="164466"/>
                  <a:pt x="21431" y="172243"/>
                  <a:pt x="16669" y="173831"/>
                </a:cubicBezTo>
                <a:cubicBezTo>
                  <a:pt x="6420" y="177248"/>
                  <a:pt x="11960" y="175604"/>
                  <a:pt x="0" y="178594"/>
                </a:cubicBezTo>
                <a:cubicBezTo>
                  <a:pt x="2481" y="186039"/>
                  <a:pt x="4887" y="195345"/>
                  <a:pt x="11906" y="200025"/>
                </a:cubicBezTo>
                <a:cubicBezTo>
                  <a:pt x="18928" y="204706"/>
                  <a:pt x="20467" y="205058"/>
                  <a:pt x="26194" y="211931"/>
                </a:cubicBezTo>
                <a:cubicBezTo>
                  <a:pt x="28026" y="214130"/>
                  <a:pt x="29676" y="216515"/>
                  <a:pt x="30956" y="219075"/>
                </a:cubicBezTo>
                <a:cubicBezTo>
                  <a:pt x="32078" y="221320"/>
                  <a:pt x="31769" y="224259"/>
                  <a:pt x="33337" y="226219"/>
                </a:cubicBezTo>
                <a:cubicBezTo>
                  <a:pt x="35125" y="228454"/>
                  <a:pt x="38100" y="229394"/>
                  <a:pt x="40481" y="230981"/>
                </a:cubicBezTo>
                <a:cubicBezTo>
                  <a:pt x="43656" y="235744"/>
                  <a:pt x="49296" y="239589"/>
                  <a:pt x="50006" y="245269"/>
                </a:cubicBezTo>
                <a:cubicBezTo>
                  <a:pt x="50800" y="251619"/>
                  <a:pt x="51242" y="258023"/>
                  <a:pt x="52387" y="264319"/>
                </a:cubicBezTo>
                <a:cubicBezTo>
                  <a:pt x="52836" y="266789"/>
                  <a:pt x="52726" y="270004"/>
                  <a:pt x="54769" y="271463"/>
                </a:cubicBezTo>
                <a:cubicBezTo>
                  <a:pt x="58854" y="274381"/>
                  <a:pt x="69056" y="276225"/>
                  <a:pt x="69056" y="276225"/>
                </a:cubicBezTo>
                <a:cubicBezTo>
                  <a:pt x="71437" y="277813"/>
                  <a:pt x="73640" y="279708"/>
                  <a:pt x="76200" y="280988"/>
                </a:cubicBezTo>
                <a:cubicBezTo>
                  <a:pt x="84177" y="284977"/>
                  <a:pt x="97989" y="284996"/>
                  <a:pt x="104775" y="285750"/>
                </a:cubicBezTo>
                <a:cubicBezTo>
                  <a:pt x="118683" y="290385"/>
                  <a:pt x="105911" y="284504"/>
                  <a:pt x="116681" y="295275"/>
                </a:cubicBezTo>
                <a:cubicBezTo>
                  <a:pt x="122163" y="300757"/>
                  <a:pt x="126063" y="300597"/>
                  <a:pt x="133350" y="302419"/>
                </a:cubicBezTo>
                <a:cubicBezTo>
                  <a:pt x="140494" y="301625"/>
                  <a:pt x="147808" y="301781"/>
                  <a:pt x="154781" y="300038"/>
                </a:cubicBezTo>
                <a:cubicBezTo>
                  <a:pt x="157558" y="299344"/>
                  <a:pt x="159365" y="296555"/>
                  <a:pt x="161925" y="295275"/>
                </a:cubicBezTo>
                <a:cubicBezTo>
                  <a:pt x="164170" y="294152"/>
                  <a:pt x="166688" y="293688"/>
                  <a:pt x="169069" y="292894"/>
                </a:cubicBezTo>
                <a:cubicBezTo>
                  <a:pt x="170656" y="290513"/>
                  <a:pt x="170991" y="286105"/>
                  <a:pt x="173831" y="285750"/>
                </a:cubicBezTo>
                <a:cubicBezTo>
                  <a:pt x="194317" y="283189"/>
                  <a:pt x="200060" y="285760"/>
                  <a:pt x="214312" y="290513"/>
                </a:cubicBezTo>
                <a:cubicBezTo>
                  <a:pt x="221456" y="288132"/>
                  <a:pt x="229478" y="287546"/>
                  <a:pt x="235744" y="283369"/>
                </a:cubicBezTo>
                <a:lnTo>
                  <a:pt x="250031" y="273844"/>
                </a:lnTo>
                <a:cubicBezTo>
                  <a:pt x="252412" y="272256"/>
                  <a:pt x="254460" y="269986"/>
                  <a:pt x="257175" y="269081"/>
                </a:cubicBezTo>
                <a:lnTo>
                  <a:pt x="278606" y="261938"/>
                </a:lnTo>
                <a:cubicBezTo>
                  <a:pt x="280987" y="261144"/>
                  <a:pt x="283315" y="260165"/>
                  <a:pt x="285750" y="259556"/>
                </a:cubicBezTo>
                <a:cubicBezTo>
                  <a:pt x="297710" y="256566"/>
                  <a:pt x="292170" y="258210"/>
                  <a:pt x="302419" y="254794"/>
                </a:cubicBezTo>
                <a:cubicBezTo>
                  <a:pt x="305594" y="250031"/>
                  <a:pt x="307897" y="244553"/>
                  <a:pt x="311944" y="240506"/>
                </a:cubicBezTo>
                <a:cubicBezTo>
                  <a:pt x="316706" y="235744"/>
                  <a:pt x="322495" y="231823"/>
                  <a:pt x="326231" y="226219"/>
                </a:cubicBezTo>
                <a:cubicBezTo>
                  <a:pt x="338053" y="208487"/>
                  <a:pt x="322862" y="230260"/>
                  <a:pt x="338137" y="211931"/>
                </a:cubicBezTo>
                <a:cubicBezTo>
                  <a:pt x="339969" y="209733"/>
                  <a:pt x="340665" y="206576"/>
                  <a:pt x="342900" y="204788"/>
                </a:cubicBezTo>
                <a:cubicBezTo>
                  <a:pt x="344860" y="203220"/>
                  <a:pt x="347663" y="203200"/>
                  <a:pt x="350044" y="202406"/>
                </a:cubicBezTo>
                <a:cubicBezTo>
                  <a:pt x="351631" y="200025"/>
                  <a:pt x="354521" y="198110"/>
                  <a:pt x="354806" y="195263"/>
                </a:cubicBezTo>
                <a:cubicBezTo>
                  <a:pt x="355364" y="189678"/>
                  <a:pt x="354704" y="183723"/>
                  <a:pt x="352425" y="178594"/>
                </a:cubicBezTo>
                <a:cubicBezTo>
                  <a:pt x="351263" y="175979"/>
                  <a:pt x="347841" y="175111"/>
                  <a:pt x="345281" y="173831"/>
                </a:cubicBezTo>
                <a:cubicBezTo>
                  <a:pt x="339839" y="171110"/>
                  <a:pt x="331662" y="170427"/>
                  <a:pt x="326231" y="169069"/>
                </a:cubicBezTo>
                <a:cubicBezTo>
                  <a:pt x="323796" y="168460"/>
                  <a:pt x="321468" y="167482"/>
                  <a:pt x="319087" y="166688"/>
                </a:cubicBezTo>
                <a:cubicBezTo>
                  <a:pt x="298622" y="153042"/>
                  <a:pt x="324512" y="169400"/>
                  <a:pt x="304800" y="159544"/>
                </a:cubicBezTo>
                <a:cubicBezTo>
                  <a:pt x="296570" y="155429"/>
                  <a:pt x="299492" y="153897"/>
                  <a:pt x="290512" y="152400"/>
                </a:cubicBezTo>
                <a:cubicBezTo>
                  <a:pt x="283422" y="151218"/>
                  <a:pt x="276225" y="150813"/>
                  <a:pt x="269081" y="150019"/>
                </a:cubicBezTo>
                <a:cubicBezTo>
                  <a:pt x="254682" y="146420"/>
                  <a:pt x="262667" y="148675"/>
                  <a:pt x="245269" y="142875"/>
                </a:cubicBezTo>
                <a:lnTo>
                  <a:pt x="238125" y="140494"/>
                </a:lnTo>
                <a:cubicBezTo>
                  <a:pt x="237563" y="138247"/>
                  <a:pt x="234917" y="126623"/>
                  <a:pt x="233362" y="123825"/>
                </a:cubicBezTo>
                <a:cubicBezTo>
                  <a:pt x="230582" y="118822"/>
                  <a:pt x="223837" y="109538"/>
                  <a:pt x="223837" y="109538"/>
                </a:cubicBezTo>
                <a:cubicBezTo>
                  <a:pt x="222250" y="103188"/>
                  <a:pt x="223423" y="95380"/>
                  <a:pt x="219075" y="90488"/>
                </a:cubicBezTo>
                <a:cubicBezTo>
                  <a:pt x="215867" y="86879"/>
                  <a:pt x="209106" y="90265"/>
                  <a:pt x="204787" y="88106"/>
                </a:cubicBezTo>
                <a:cubicBezTo>
                  <a:pt x="202228" y="86826"/>
                  <a:pt x="201612" y="83344"/>
                  <a:pt x="200025" y="80963"/>
                </a:cubicBezTo>
                <a:cubicBezTo>
                  <a:pt x="206825" y="60560"/>
                  <a:pt x="207717" y="64045"/>
                  <a:pt x="202406" y="35719"/>
                </a:cubicBezTo>
                <a:cubicBezTo>
                  <a:pt x="201879" y="32906"/>
                  <a:pt x="200071" y="30092"/>
                  <a:pt x="197644" y="28575"/>
                </a:cubicBezTo>
                <a:cubicBezTo>
                  <a:pt x="193387" y="25914"/>
                  <a:pt x="183356" y="23813"/>
                  <a:pt x="183356" y="23813"/>
                </a:cubicBezTo>
                <a:cubicBezTo>
                  <a:pt x="180975" y="22225"/>
                  <a:pt x="178772" y="20330"/>
                  <a:pt x="176212" y="19050"/>
                </a:cubicBezTo>
                <a:cubicBezTo>
                  <a:pt x="172796" y="17342"/>
                  <a:pt x="162596" y="15051"/>
                  <a:pt x="159544" y="14288"/>
                </a:cubicBezTo>
                <a:cubicBezTo>
                  <a:pt x="157956" y="11907"/>
                  <a:pt x="156805" y="9168"/>
                  <a:pt x="154781" y="7144"/>
                </a:cubicBezTo>
                <a:cubicBezTo>
                  <a:pt x="150164" y="2527"/>
                  <a:pt x="146305" y="1937"/>
                  <a:pt x="140494" y="0"/>
                </a:cubicBezTo>
                <a:cubicBezTo>
                  <a:pt x="127000" y="794"/>
                  <a:pt x="113416" y="633"/>
                  <a:pt x="100012" y="2381"/>
                </a:cubicBezTo>
                <a:cubicBezTo>
                  <a:pt x="95034" y="3030"/>
                  <a:pt x="88106" y="2381"/>
                  <a:pt x="85725" y="2381"/>
                </a:cubicBezTo>
                <a:close/>
              </a:path>
            </a:pathLst>
          </a:custGeom>
          <a:solidFill>
            <a:srgbClr val="FAB4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083" name="Line 11">
            <a:extLst>
              <a:ext uri="{FF2B5EF4-FFF2-40B4-BE49-F238E27FC236}">
                <a16:creationId xmlns:a16="http://schemas.microsoft.com/office/drawing/2014/main" xmlns="" id="{F06521B2-2FCD-4C5F-9207-DC38B75B85A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301853" y="3258754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21F670C4-AC50-43B8-9F11-BF12186377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9" b="-3897"/>
          <a:stretch/>
        </p:blipFill>
        <p:spPr>
          <a:xfrm>
            <a:off x="250825" y="266130"/>
            <a:ext cx="8642350" cy="5755257"/>
          </a:xfrm>
          <a:prstGeom prst="rect">
            <a:avLst/>
          </a:prstGeom>
        </p:spPr>
      </p:pic>
      <p:sp>
        <p:nvSpPr>
          <p:cNvPr id="47107" name="Rechteck 5">
            <a:extLst>
              <a:ext uri="{FF2B5EF4-FFF2-40B4-BE49-F238E27FC236}">
                <a16:creationId xmlns:a16="http://schemas.microsoft.com/office/drawing/2014/main" xmlns="" id="{23DF8E4A-19C3-41EF-AA33-E4ABD84CD8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783" y="4205957"/>
            <a:ext cx="594042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defRPr/>
            </a:pPr>
            <a:r>
              <a:rPr lang="de-DE" altLang="de-DE" sz="2500" b="0" dirty="0">
                <a:solidFill>
                  <a:schemeClr val="accent3"/>
                </a:solidFill>
              </a:rPr>
              <a:t>Bank für Kirche und Diakonie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de-DE" altLang="de-DE" sz="2500" b="0" dirty="0">
                <a:solidFill>
                  <a:schemeClr val="accent3"/>
                </a:solidFill>
              </a:rPr>
              <a:t>IBAN: DE10 1006 1006 0500 5005 00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de-DE" altLang="de-DE" sz="2500" b="0" dirty="0">
                <a:solidFill>
                  <a:schemeClr val="accent3"/>
                </a:solidFill>
              </a:rPr>
              <a:t>BIC: GENODED1KDB</a:t>
            </a:r>
          </a:p>
        </p:txBody>
      </p:sp>
      <p:sp>
        <p:nvSpPr>
          <p:cNvPr id="47108" name="Rectangle 8">
            <a:extLst>
              <a:ext uri="{FF2B5EF4-FFF2-40B4-BE49-F238E27FC236}">
                <a16:creationId xmlns:a16="http://schemas.microsoft.com/office/drawing/2014/main" xmlns="" id="{C268FC0F-2711-4F56-B37A-062F90AE0F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791" y="404664"/>
            <a:ext cx="42132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defRPr/>
            </a:pPr>
            <a:r>
              <a:rPr lang="de-DE" altLang="de-DE" sz="4000" dirty="0">
                <a:solidFill>
                  <a:schemeClr val="accent3"/>
                </a:solidFill>
              </a:rPr>
              <a:t>Spendenkonto</a:t>
            </a:r>
          </a:p>
        </p:txBody>
      </p:sp>
    </p:spTree>
    <p:extLst>
      <p:ext uri="{BB962C8B-B14F-4D97-AF65-F5344CB8AC3E}">
        <p14:creationId xmlns:p14="http://schemas.microsoft.com/office/powerpoint/2010/main" val="320773047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hteck 2">
            <a:extLst>
              <a:ext uri="{FF2B5EF4-FFF2-40B4-BE49-F238E27FC236}">
                <a16:creationId xmlns:a16="http://schemas.microsoft.com/office/drawing/2014/main" xmlns="" id="{F7027271-0484-4BB4-846E-32BD90D2CC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34551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Die Region </a:t>
            </a:r>
            <a:r>
              <a:rPr lang="de-DE" b="0" dirty="0" err="1"/>
              <a:t>Gambela</a:t>
            </a:r>
            <a:r>
              <a:rPr lang="de-DE" b="0" dirty="0"/>
              <a:t> im äußersten Westen </a:t>
            </a:r>
            <a:r>
              <a:rPr lang="de-DE" b="0" dirty="0" smtClean="0"/>
              <a:t>Äthiopiens zählt </a:t>
            </a:r>
            <a:r>
              <a:rPr lang="de-DE" b="0" dirty="0"/>
              <a:t>zu den ärmsten </a:t>
            </a:r>
            <a:r>
              <a:rPr lang="de-DE" b="0" dirty="0" smtClean="0"/>
              <a:t>des Landes. </a:t>
            </a:r>
            <a:r>
              <a:rPr lang="de-DE" b="0" dirty="0"/>
              <a:t>Hier leben die Menschen mehr schlecht als recht von der Landwirtschaft.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30BF930F-42FB-42CE-95C1-158DDB142B6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942" y="3105151"/>
            <a:ext cx="4248621" cy="2700338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xmlns="" id="{B690E240-245D-4CF9-8A3D-CB48723788E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5" y="260351"/>
            <a:ext cx="4249738" cy="2700338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xmlns="" id="{7402352E-F861-4EFC-BD03-37A5700202E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4554" y="260350"/>
            <a:ext cx="4248621" cy="5545137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hteck 2">
            <a:extLst>
              <a:ext uri="{FF2B5EF4-FFF2-40B4-BE49-F238E27FC236}">
                <a16:creationId xmlns:a16="http://schemas.microsoft.com/office/drawing/2014/main" xmlns="" id="{59770505-421E-4721-9015-B8C229393B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3088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endParaRPr lang="de-DE" altLang="de-DE"/>
          </a:p>
        </p:txBody>
      </p:sp>
      <p:sp>
        <p:nvSpPr>
          <p:cNvPr id="23555" name="Rechteck 2">
            <a:extLst>
              <a:ext uri="{FF2B5EF4-FFF2-40B4-BE49-F238E27FC236}">
                <a16:creationId xmlns:a16="http://schemas.microsoft.com/office/drawing/2014/main" xmlns="" id="{7F031F48-9108-4A7F-8807-888B04C0CA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4" y="5805488"/>
            <a:ext cx="741752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Verschärft wird die Not noch durch den Zuzug von Flüchtlingen aus dem Nachbarland </a:t>
            </a:r>
            <a:r>
              <a:rPr lang="de-DE" b="0" dirty="0" err="1"/>
              <a:t>Südsudan</a:t>
            </a:r>
            <a:r>
              <a:rPr lang="de-DE" b="0" dirty="0"/>
              <a:t>. Dort leben mit den </a:t>
            </a:r>
            <a:r>
              <a:rPr lang="de-DE" b="0" dirty="0" err="1"/>
              <a:t>Anuak</a:t>
            </a:r>
            <a:r>
              <a:rPr lang="de-DE" b="0" dirty="0"/>
              <a:t> und den </a:t>
            </a:r>
            <a:r>
              <a:rPr lang="de-DE" b="0" dirty="0" err="1"/>
              <a:t>Nuer</a:t>
            </a:r>
            <a:r>
              <a:rPr lang="de-DE" b="0" dirty="0"/>
              <a:t> die gleichen Volksgruppen.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DD7E76A7-EB3B-462C-8C7D-3AA9280FC43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3440" y="260349"/>
            <a:ext cx="2056038" cy="2700339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xmlns="" id="{AF0D76DF-A11A-4C3E-BB2D-E5721A2E3A6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3439" y="3105150"/>
            <a:ext cx="2052637" cy="2700338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xmlns="" id="{D9D07CAA-C7A8-41ED-9245-17D53D717A0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40538" y="260349"/>
            <a:ext cx="2052637" cy="270034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xmlns="" id="{D49D1F3A-6339-4C60-9FFC-349655A6764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5" y="252234"/>
            <a:ext cx="4248150" cy="5553254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E96F40DF-E0E7-433A-A24A-CBDAFCBB4B9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33033" y="3102572"/>
            <a:ext cx="2052637" cy="270291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:a16="http://schemas.microsoft.com/office/drawing/2014/main" xmlns="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48952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Der Entwicklungsdienst der evange­lischen </a:t>
            </a:r>
            <a:r>
              <a:rPr lang="de-DE" b="0" dirty="0" err="1"/>
              <a:t>Mekane</a:t>
            </a:r>
            <a:r>
              <a:rPr lang="de-DE" b="0" dirty="0"/>
              <a:t>-</a:t>
            </a:r>
            <a:r>
              <a:rPr lang="de-DE" b="0" dirty="0" err="1"/>
              <a:t>Yesus</a:t>
            </a:r>
            <a:r>
              <a:rPr lang="de-DE" b="0" dirty="0"/>
              <a:t>-Kirche hilft Einheimischen und Flüchtlingen beim Anbau von Mais und Gemüse – und fördert so die Integration.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0E94659B-D1F2-4B3D-8F85-EEC0D72B367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5" y="260350"/>
            <a:ext cx="6445250" cy="5545138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20C56CC0-69DA-4168-BAF1-C4A6E48643F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40537" y="3105150"/>
            <a:ext cx="2052637" cy="2700338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xmlns="" id="{A8DBFEFF-ECAC-406D-97B2-71717C83438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40538" y="260350"/>
            <a:ext cx="2052636" cy="27003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hteck 2">
            <a:extLst>
              <a:ext uri="{FF2B5EF4-FFF2-40B4-BE49-F238E27FC236}">
                <a16:creationId xmlns:a16="http://schemas.microsoft.com/office/drawing/2014/main" xmlns="" id="{242B2A5A-2D11-4DF4-B462-FE070F39A0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4" y="5805488"/>
            <a:ext cx="752553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Mit einem Ruck reißt </a:t>
            </a:r>
            <a:r>
              <a:rPr lang="de-DE" b="0" dirty="0" err="1"/>
              <a:t>Okello</a:t>
            </a:r>
            <a:r>
              <a:rPr lang="de-DE" b="0" dirty="0"/>
              <a:t> </a:t>
            </a:r>
            <a:r>
              <a:rPr lang="de-DE" b="0" dirty="0" err="1"/>
              <a:t>Kwot</a:t>
            </a:r>
            <a:r>
              <a:rPr lang="de-DE" b="0" dirty="0"/>
              <a:t> einen Maiskolben vom Stängel der Pflanze ab und wirft ihn zu den vielen anderen. „Das wird eine sehr gute Ernte dieses Jahr“, sagt er.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EB780472-86D8-4CCD-A87E-737A9EE742D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54848" y="260350"/>
            <a:ext cx="4238327" cy="554513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10FEB878-69A0-4FF7-90EC-AB7553D4C1A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4" y="3105150"/>
            <a:ext cx="4249739" cy="270033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6159C79E-82D3-4636-A0C8-CE91F641AC6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4" y="260350"/>
            <a:ext cx="4249739" cy="27003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hteck 2">
            <a:extLst>
              <a:ext uri="{FF2B5EF4-FFF2-40B4-BE49-F238E27FC236}">
                <a16:creationId xmlns:a16="http://schemas.microsoft.com/office/drawing/2014/main" xmlns="" id="{1F1B9265-4FBF-4D78-B232-4B6F5ACDAE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453523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de-DE" b="0" dirty="0"/>
              <a:t>Seine Frau drückt gemeinsam mit ihrer Großmutter die Körner aus den Maiskolben. Nur die besten Exemplare lassen sie unversehrt: das Saatgut für die nächste Saison.</a:t>
            </a:r>
            <a:endParaRPr lang="de-DE" altLang="de-DE" b="0" dirty="0"/>
          </a:p>
        </p:txBody>
      </p:sp>
      <p:sp>
        <p:nvSpPr>
          <p:cNvPr id="15363" name="Grafik 3">
            <a:extLst>
              <a:ext uri="{FF2B5EF4-FFF2-40B4-BE49-F238E27FC236}">
                <a16:creationId xmlns:a16="http://schemas.microsoft.com/office/drawing/2014/main" xmlns="" id="{6013A331-3A1F-4F68-8389-3732BDFED732}"/>
              </a:ext>
            </a:extLst>
          </p:cNvPr>
          <p:cNvSpPr>
            <a:spLocks noChangeAspect="1"/>
          </p:cNvSpPr>
          <p:nvPr/>
        </p:nvSpPr>
        <p:spPr bwMode="auto">
          <a:xfrm>
            <a:off x="4643438" y="3105150"/>
            <a:ext cx="4279900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de-DE" altLang="de-DE"/>
          </a:p>
        </p:txBody>
      </p:sp>
      <p:sp>
        <p:nvSpPr>
          <p:cNvPr id="15364" name="Grafik 4">
            <a:extLst>
              <a:ext uri="{FF2B5EF4-FFF2-40B4-BE49-F238E27FC236}">
                <a16:creationId xmlns:a16="http://schemas.microsoft.com/office/drawing/2014/main" xmlns="" id="{CC93F7CA-D3F0-4148-B5B1-6207F3390D62}"/>
              </a:ext>
            </a:extLst>
          </p:cNvPr>
          <p:cNvSpPr>
            <a:spLocks noChangeAspect="1"/>
          </p:cNvSpPr>
          <p:nvPr/>
        </p:nvSpPr>
        <p:spPr bwMode="auto">
          <a:xfrm>
            <a:off x="261938" y="260350"/>
            <a:ext cx="4238625" cy="554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de-DE" alt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61196C60-346C-4F3D-A580-7B43ED685A9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5" y="260349"/>
            <a:ext cx="4249738" cy="2700339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2AD92685-902A-48A5-BB38-E8D35D762B2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1938" y="3118470"/>
            <a:ext cx="4238625" cy="268701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A669268C-5957-4682-9D01-19C4EA703FB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58370" y="260349"/>
            <a:ext cx="4249738" cy="270396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xmlns="" id="{C6687D59-934D-4E4D-A5C0-45B8E1CBA50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50563" y="3105150"/>
            <a:ext cx="4242612" cy="27003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hteck 3">
            <a:extLst>
              <a:ext uri="{FF2B5EF4-FFF2-40B4-BE49-F238E27FC236}">
                <a16:creationId xmlns:a16="http://schemas.microsoft.com/office/drawing/2014/main" xmlns="" id="{20363B5B-ED0D-4B3B-A755-E926373C04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4" y="5805488"/>
            <a:ext cx="745352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Dank des Projektes hat sich </a:t>
            </a:r>
            <a:r>
              <a:rPr lang="de-DE" b="0" dirty="0" err="1"/>
              <a:t>Okello</a:t>
            </a:r>
            <a:r>
              <a:rPr lang="de-DE" b="0" dirty="0"/>
              <a:t> </a:t>
            </a:r>
            <a:r>
              <a:rPr lang="de-DE" b="0" dirty="0" err="1"/>
              <a:t>Kwots</a:t>
            </a:r>
            <a:r>
              <a:rPr lang="de-DE" b="0" dirty="0"/>
              <a:t> Ertrag verdoppelt. Denn er hat gelernt, die Pflanzen in Reihen zu setzen und zwischen ihnen Bohnen und Kürbisse zu pflanzen.</a:t>
            </a:r>
            <a:endParaRPr lang="de-DE" altLang="de-DE" b="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A571B1F9-21F9-4B2F-8505-14D7CD260EA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4654494" y="260350"/>
            <a:ext cx="4249737" cy="270033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D1BCD7FF-19F9-41E3-A740-83357A3B7B9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5" y="3104480"/>
            <a:ext cx="4249737" cy="270100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E6DFE6F8-F98F-4308-90D5-78A84D523D1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3437" y="3105960"/>
            <a:ext cx="4249738" cy="270033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xmlns="" id="{4BECC248-3B1C-42C9-8963-ABE288AA3ED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5" y="260350"/>
            <a:ext cx="4249737" cy="27003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5">
            <a:extLst>
              <a:ext uri="{FF2B5EF4-FFF2-40B4-BE49-F238E27FC236}">
                <a16:creationId xmlns:a16="http://schemas.microsoft.com/office/drawing/2014/main" xmlns="" id="{08D9AFF3-AF21-49F9-A29A-C2D051BD21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9925" y="3048000"/>
            <a:ext cx="1841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de-DE" altLang="de-DE" sz="4400" b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9459" name="Rechteck 2">
            <a:extLst>
              <a:ext uri="{FF2B5EF4-FFF2-40B4-BE49-F238E27FC236}">
                <a16:creationId xmlns:a16="http://schemas.microsoft.com/office/drawing/2014/main" xmlns="" id="{388F461C-DA00-491B-BB60-FD6271D11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6985471" cy="1038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„Vorher gab es meist eine Mahlzeit am Tag, jetzt sind es drei“, sagt </a:t>
            </a:r>
            <a:r>
              <a:rPr lang="de-DE" b="0" dirty="0" err="1"/>
              <a:t>Okello</a:t>
            </a:r>
            <a:r>
              <a:rPr lang="de-DE" b="0" dirty="0"/>
              <a:t> </a:t>
            </a:r>
            <a:r>
              <a:rPr lang="de-DE" b="0" dirty="0" err="1"/>
              <a:t>Kwot</a:t>
            </a:r>
            <a:r>
              <a:rPr lang="de-DE" b="0" dirty="0"/>
              <a:t>. Der Kleinbauer hat sich sogar eine kleine Ziegenherde aufbauen können. </a:t>
            </a:r>
          </a:p>
          <a:p>
            <a:endParaRPr lang="de-DE" altLang="de-DE" b="0" dirty="0"/>
          </a:p>
          <a:p>
            <a:pPr eaLnBrk="1" hangingPunct="1">
              <a:lnSpc>
                <a:spcPct val="110000"/>
              </a:lnSpc>
            </a:pPr>
            <a:endParaRPr lang="de-DE" alt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43D69A9F-B09C-471A-93D6-B23E8196505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5" y="260350"/>
            <a:ext cx="8642350" cy="55451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587</Words>
  <Application>Microsoft Office PowerPoint</Application>
  <PresentationFormat>Bildschirmpräsentation (4:3)</PresentationFormat>
  <Paragraphs>87</Paragraphs>
  <Slides>20</Slides>
  <Notes>20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1" baseType="lpstr">
      <vt:lpstr>1_Standarddesign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PPP - Integration durch gute Ernten</dc:title>
  <dc:creator>BfdW</dc:creator>
  <cp:lastModifiedBy>thorsten.lichtblau</cp:lastModifiedBy>
  <cp:revision>900</cp:revision>
  <dcterms:created xsi:type="dcterms:W3CDTF">2005-03-02T11:53:12Z</dcterms:created>
  <dcterms:modified xsi:type="dcterms:W3CDTF">2018-07-09T10:08:05Z</dcterms:modified>
</cp:coreProperties>
</file>