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301" r:id="rId2"/>
    <p:sldId id="266" r:id="rId3"/>
    <p:sldId id="278" r:id="rId4"/>
    <p:sldId id="280" r:id="rId5"/>
    <p:sldId id="279" r:id="rId6"/>
    <p:sldId id="281" r:id="rId7"/>
    <p:sldId id="282" r:id="rId8"/>
    <p:sldId id="285" r:id="rId9"/>
    <p:sldId id="287" r:id="rId10"/>
    <p:sldId id="284" r:id="rId11"/>
    <p:sldId id="298" r:id="rId12"/>
    <p:sldId id="289" r:id="rId13"/>
    <p:sldId id="296" r:id="rId14"/>
    <p:sldId id="295" r:id="rId15"/>
    <p:sldId id="297" r:id="rId16"/>
    <p:sldId id="292" r:id="rId17"/>
    <p:sldId id="293" r:id="rId18"/>
    <p:sldId id="294" r:id="rId19"/>
    <p:sldId id="299" r:id="rId20"/>
    <p:sldId id="262" r:id="rId2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6" pos="257" userDrawn="1">
          <p15:clr>
            <a:srgbClr val="A4A3A4"/>
          </p15:clr>
        </p15:guide>
        <p15:guide id="12" pos="2842" userDrawn="1">
          <p15:clr>
            <a:srgbClr val="A4A3A4"/>
          </p15:clr>
        </p15:guide>
        <p15:guide id="14" pos="2706" userDrawn="1">
          <p15:clr>
            <a:srgbClr val="A4A3A4"/>
          </p15:clr>
        </p15:guide>
        <p15:guide id="16" orient="horz" pos="3680" userDrawn="1">
          <p15:clr>
            <a:srgbClr val="A4A3A4"/>
          </p15:clr>
        </p15:guide>
        <p15:guide id="17" orient="horz" pos="2840" userDrawn="1">
          <p15:clr>
            <a:srgbClr val="A4A3A4"/>
          </p15:clr>
        </p15:guide>
        <p15:guide id="18" orient="horz" pos="4320" userDrawn="1">
          <p15:clr>
            <a:srgbClr val="A4A3A4"/>
          </p15:clr>
        </p15:guide>
        <p15:guide id="19" orient="horz" pos="1525" userDrawn="1">
          <p15:clr>
            <a:srgbClr val="A4A3A4"/>
          </p15:clr>
        </p15:guide>
        <p15:guide id="20" orient="horz" pos="2251" userDrawn="1">
          <p15:clr>
            <a:srgbClr val="A4A3A4"/>
          </p15:clr>
        </p15:guide>
        <p15:guide id="21" pos="597" userDrawn="1">
          <p15:clr>
            <a:srgbClr val="A4A3A4"/>
          </p15:clr>
        </p15:guide>
        <p15:guide id="22" orient="horz" pos="1911"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07B441A-003B-6CDE-D46F-C652E0D931CA}" name="Beckmann, Thomas" initials="TB" userId="S::thomas.beckmann@brot-fuer-die-welt.de::a97f7a84-1dc7-4ca1-93ad-dba0fe243f4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ichtblau, Thorsten" initials="TL" lastIdx="11" clrIdx="0">
    <p:extLst>
      <p:ext uri="{19B8F6BF-5375-455C-9EA6-DF929625EA0E}">
        <p15:presenceInfo xmlns:p15="http://schemas.microsoft.com/office/powerpoint/2012/main" userId="S::thorsten.lichtblau@brot-fuer-die-welt.de::06b5bcef-b0bc-4eee-8061-be09c4a233b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400"/>
    <a:srgbClr val="005F6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3554" autoAdjust="0"/>
  </p:normalViewPr>
  <p:slideViewPr>
    <p:cSldViewPr snapToGrid="0" showGuides="1">
      <p:cViewPr varScale="1">
        <p:scale>
          <a:sx n="81" d="100"/>
          <a:sy n="81" d="100"/>
        </p:scale>
        <p:origin x="562" y="48"/>
      </p:cViewPr>
      <p:guideLst>
        <p:guide pos="257"/>
        <p:guide pos="2842"/>
        <p:guide pos="2706"/>
        <p:guide orient="horz" pos="3680"/>
        <p:guide orient="horz" pos="2840"/>
        <p:guide orient="horz" pos="4320"/>
        <p:guide orient="horz" pos="1525"/>
        <p:guide orient="horz" pos="2251"/>
        <p:guide pos="597"/>
        <p:guide orient="horz" pos="1911"/>
      </p:guideLst>
    </p:cSldViewPr>
  </p:slideViewPr>
  <p:notesTextViewPr>
    <p:cViewPr>
      <p:scale>
        <a:sx n="1" d="1"/>
        <a:sy n="1" d="1"/>
      </p:scale>
      <p:origin x="0" y="0"/>
    </p:cViewPr>
  </p:notesTextViewPr>
  <p:notesViewPr>
    <p:cSldViewPr snapToGrid="0" showGuides="1">
      <p:cViewPr varScale="1">
        <p:scale>
          <a:sx n="84" d="100"/>
          <a:sy n="84" d="100"/>
        </p:scale>
        <p:origin x="3828"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042D095-F5D9-4149-B2F4-7955A48EA0EB}" type="datetimeFigureOut">
              <a:rPr lang="de-DE" smtClean="0"/>
              <a:t>25.08.2026</a:t>
            </a:fld>
            <a:endParaRPr lang="de-DE"/>
          </a:p>
        </p:txBody>
      </p:sp>
      <p:sp>
        <p:nvSpPr>
          <p:cNvPr id="4" name="Fußzeilenplatzhalt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A4F14A0-1652-4F96-8436-9398C429B103}" type="slidenum">
              <a:rPr lang="de-DE" smtClean="0"/>
              <a:t>‹Nr.›</a:t>
            </a:fld>
            <a:endParaRPr lang="de-DE"/>
          </a:p>
        </p:txBody>
      </p:sp>
    </p:spTree>
    <p:extLst>
      <p:ext uri="{BB962C8B-B14F-4D97-AF65-F5344CB8AC3E}">
        <p14:creationId xmlns:p14="http://schemas.microsoft.com/office/powerpoint/2010/main" val="22452648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233875-AE6C-490A-AED6-DF3AB1F813CC}" type="datetimeFigureOut">
              <a:rPr lang="de-DE" smtClean="0"/>
              <a:t>25.08.2026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6CE77A-4BAE-46CA-95D1-C06FE33479B7}" type="slidenum">
              <a:rPr lang="de-DE" smtClean="0"/>
              <a:t>‹Nr.›</a:t>
            </a:fld>
            <a:endParaRPr lang="de-DE"/>
          </a:p>
        </p:txBody>
      </p:sp>
    </p:spTree>
    <p:extLst>
      <p:ext uri="{BB962C8B-B14F-4D97-AF65-F5344CB8AC3E}">
        <p14:creationId xmlns:p14="http://schemas.microsoft.com/office/powerpoint/2010/main" val="27619302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2A6CE77A-4BAE-46CA-95D1-C06FE33479B7}" type="slidenum">
              <a:rPr lang="de-DE" smtClean="0"/>
              <a:t>2</a:t>
            </a:fld>
            <a:endParaRPr lang="de-DE"/>
          </a:p>
        </p:txBody>
      </p:sp>
    </p:spTree>
    <p:extLst>
      <p:ext uri="{BB962C8B-B14F-4D97-AF65-F5344CB8AC3E}">
        <p14:creationId xmlns:p14="http://schemas.microsoft.com/office/powerpoint/2010/main" val="23134391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6CE77A-4BAE-46CA-95D1-C06FE33479B7}" type="slidenum">
              <a:rPr lang="de-DE" smtClean="0"/>
              <a:t>5</a:t>
            </a:fld>
            <a:endParaRPr lang="de-DE"/>
          </a:p>
        </p:txBody>
      </p:sp>
    </p:spTree>
    <p:extLst>
      <p:ext uri="{BB962C8B-B14F-4D97-AF65-F5344CB8AC3E}">
        <p14:creationId xmlns:p14="http://schemas.microsoft.com/office/powerpoint/2010/main" val="9227077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el">
    <p:spTree>
      <p:nvGrpSpPr>
        <p:cNvPr id="1" name=""/>
        <p:cNvGrpSpPr/>
        <p:nvPr/>
      </p:nvGrpSpPr>
      <p:grpSpPr>
        <a:xfrm>
          <a:off x="0" y="0"/>
          <a:ext cx="0" cy="0"/>
          <a:chOff x="0" y="0"/>
          <a:chExt cx="0" cy="0"/>
        </a:xfrm>
      </p:grpSpPr>
      <p:sp>
        <p:nvSpPr>
          <p:cNvPr id="3" name="Textplatzhalter 11">
            <a:extLst>
              <a:ext uri="{FF2B5EF4-FFF2-40B4-BE49-F238E27FC236}">
                <a16:creationId xmlns:a16="http://schemas.microsoft.com/office/drawing/2014/main" id="{4EF21337-4F21-3829-947A-3057E6DCBECC}"/>
              </a:ext>
            </a:extLst>
          </p:cNvPr>
          <p:cNvSpPr>
            <a:spLocks noGrp="1" noChangeAspect="1"/>
          </p:cNvSpPr>
          <p:nvPr>
            <p:ph type="body" sz="quarter" idx="12" hasCustomPrompt="1"/>
          </p:nvPr>
        </p:nvSpPr>
        <p:spPr>
          <a:xfrm>
            <a:off x="10681823" y="5808493"/>
            <a:ext cx="1291971" cy="862362"/>
          </a:xfrm>
          <a:prstGeom prst="rect">
            <a:avLst/>
          </a:prstGeom>
          <a:blipFill>
            <a:blip>
              <a:extLst>
                <a:ext uri="{96DAC541-7B7A-43D3-8B79-37D633B846F1}">
                  <asvg:svgBlip xmlns:asvg="http://schemas.microsoft.com/office/drawing/2016/SVG/main" r:embed="rId2"/>
                </a:ext>
              </a:extLst>
            </a:blip>
            <a:stretch>
              <a:fillRect/>
            </a:stretch>
          </a:blipFill>
        </p:spPr>
        <p:txBody>
          <a:bodyPr/>
          <a:lstStyle>
            <a:lvl1pPr marL="0" indent="0">
              <a:buNone/>
              <a:defRPr sz="600">
                <a:solidFill>
                  <a:schemeClr val="bg1"/>
                </a:solidFill>
              </a:defRPr>
            </a:lvl1pPr>
          </a:lstStyle>
          <a:p>
            <a:pPr lvl="0"/>
            <a:r>
              <a:rPr lang="de-DE"/>
              <a:t> </a:t>
            </a:r>
          </a:p>
        </p:txBody>
      </p:sp>
    </p:spTree>
    <p:extLst>
      <p:ext uri="{BB962C8B-B14F-4D97-AF65-F5344CB8AC3E}">
        <p14:creationId xmlns:p14="http://schemas.microsoft.com/office/powerpoint/2010/main" val="1070381848"/>
      </p:ext>
    </p:extLst>
  </p:cSld>
  <p:clrMapOvr>
    <a:masterClrMapping/>
  </p:clrMapOvr>
  <p:extLst>
    <p:ext uri="{DCECCB84-F9BA-43D5-87BE-67443E8EF086}">
      <p15:sldGuideLst xmlns:p15="http://schemas.microsoft.com/office/powerpoint/2012/main">
        <p15:guide id="1" pos="257" userDrawn="1">
          <p15:clr>
            <a:srgbClr val="FBAE40"/>
          </p15:clr>
        </p15:guide>
        <p15:guide id="2" pos="7423" userDrawn="1">
          <p15:clr>
            <a:srgbClr val="FBAE40"/>
          </p15:clr>
        </p15:guide>
        <p15:guide id="3" pos="1300" userDrawn="1">
          <p15:clr>
            <a:srgbClr val="FBAE40"/>
          </p15:clr>
        </p15:guide>
        <p15:guide id="4" pos="1481" userDrawn="1">
          <p15:clr>
            <a:srgbClr val="FBAE40"/>
          </p15:clr>
        </p15:guide>
        <p15:guide id="5" pos="2525" userDrawn="1">
          <p15:clr>
            <a:srgbClr val="FBAE40"/>
          </p15:clr>
        </p15:guide>
        <p15:guide id="6" pos="2706" userDrawn="1">
          <p15:clr>
            <a:srgbClr val="FBAE40"/>
          </p15:clr>
        </p15:guide>
        <p15:guide id="7" pos="3749" userDrawn="1">
          <p15:clr>
            <a:srgbClr val="FBAE40"/>
          </p15:clr>
        </p15:guide>
        <p15:guide id="8" pos="3931" userDrawn="1">
          <p15:clr>
            <a:srgbClr val="FBAE40"/>
          </p15:clr>
        </p15:guide>
        <p15:guide id="9" pos="4974" userDrawn="1">
          <p15:clr>
            <a:srgbClr val="FBAE40"/>
          </p15:clr>
        </p15:guide>
        <p15:guide id="10" pos="5155" userDrawn="1">
          <p15:clr>
            <a:srgbClr val="FBAE40"/>
          </p15:clr>
        </p15:guide>
        <p15:guide id="11" pos="6199" userDrawn="1">
          <p15:clr>
            <a:srgbClr val="FBAE40"/>
          </p15:clr>
        </p15:guide>
        <p15:guide id="12" pos="638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Innenseiten">
    <p:spTree>
      <p:nvGrpSpPr>
        <p:cNvPr id="1" name=""/>
        <p:cNvGrpSpPr/>
        <p:nvPr/>
      </p:nvGrpSpPr>
      <p:grpSpPr>
        <a:xfrm>
          <a:off x="0" y="0"/>
          <a:ext cx="0" cy="0"/>
          <a:chOff x="0" y="0"/>
          <a:chExt cx="0" cy="0"/>
        </a:xfrm>
      </p:grpSpPr>
      <p:sp>
        <p:nvSpPr>
          <p:cNvPr id="2" name="Textfeld 1"/>
          <p:cNvSpPr txBox="1"/>
          <p:nvPr userDrawn="1"/>
        </p:nvSpPr>
        <p:spPr>
          <a:xfrm>
            <a:off x="322263" y="6326109"/>
            <a:ext cx="3000375" cy="230832"/>
          </a:xfrm>
          <a:prstGeom prst="rect">
            <a:avLst/>
          </a:prstGeom>
          <a:noFill/>
        </p:spPr>
        <p:txBody>
          <a:bodyPr wrap="square" rtlCol="0">
            <a:spAutoFit/>
          </a:bodyPr>
          <a:lstStyle/>
          <a:p>
            <a:r>
              <a:rPr lang="de-DE" sz="900" dirty="0">
                <a:latin typeface="Aptos" panose="020B0004020202020204" pitchFamily="34" charset="0"/>
              </a:rPr>
              <a:t>Seite </a:t>
            </a:r>
            <a:fld id="{4A5E4876-0560-4B9D-AB1A-54ACABD3C841}" type="slidenum">
              <a:rPr lang="de-DE" sz="900" smtClean="0">
                <a:latin typeface="Aptos" panose="020B0004020202020204" pitchFamily="34" charset="0"/>
              </a:rPr>
              <a:t>‹Nr.›</a:t>
            </a:fld>
            <a:r>
              <a:rPr lang="de-DE" sz="900" dirty="0">
                <a:latin typeface="Aptos" panose="020B0004020202020204" pitchFamily="34" charset="0"/>
              </a:rPr>
              <a:t> / 20 </a:t>
            </a:r>
          </a:p>
        </p:txBody>
      </p:sp>
      <p:sp>
        <p:nvSpPr>
          <p:cNvPr id="5" name="Fußzeilenplatzhalter 4">
            <a:extLst>
              <a:ext uri="{FF2B5EF4-FFF2-40B4-BE49-F238E27FC236}">
                <a16:creationId xmlns:a16="http://schemas.microsoft.com/office/drawing/2014/main" id="{908B2770-9429-7BEB-3D69-C185A01F5A00}"/>
              </a:ext>
            </a:extLst>
          </p:cNvPr>
          <p:cNvSpPr txBox="1">
            <a:spLocks/>
          </p:cNvSpPr>
          <p:nvPr userDrawn="1"/>
        </p:nvSpPr>
        <p:spPr bwMode="gray">
          <a:xfrm>
            <a:off x="1343924" y="6383800"/>
            <a:ext cx="8850313" cy="144000"/>
          </a:xfrm>
          <a:prstGeom prst="rect">
            <a:avLst/>
          </a:prstGeom>
        </p:spPr>
        <p:txBody>
          <a:bodyPr vert="horz" lIns="0" tIns="0" rIns="0" bIns="0" rtlCol="0" anchor="t" anchorCtr="0">
            <a:noAutofit/>
          </a:bodyPr>
          <a:lstStyle>
            <a:defPPr>
              <a:defRPr lang="de-DE"/>
            </a:defPPr>
            <a:lvl1pPr marL="0" algn="l"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719138">
              <a:tabLst>
                <a:tab pos="1343025" algn="l"/>
                <a:tab pos="1885950" algn="l"/>
              </a:tabLst>
            </a:pPr>
            <a:r>
              <a:rPr lang="de-DE" dirty="0">
                <a:latin typeface="Aptos" panose="020B0004020202020204" pitchFamily="34" charset="0"/>
              </a:rPr>
              <a:t>Bessere Ernährung, besseres Leben     	</a:t>
            </a:r>
            <a:fld id="{8FDCE851-9313-436B-BCF2-C4F020A7E3E0}" type="datetime1">
              <a:rPr lang="de-DE" smtClean="0">
                <a:latin typeface="Aptos" panose="020B0004020202020204" pitchFamily="34" charset="0"/>
              </a:rPr>
              <a:pPr defTabSz="719138">
                <a:tabLst>
                  <a:tab pos="1343025" algn="l"/>
                  <a:tab pos="1885950" algn="l"/>
                </a:tabLst>
              </a:pPr>
              <a:t>25.08.2026</a:t>
            </a:fld>
            <a:endParaRPr lang="de-DE" dirty="0">
              <a:latin typeface="Aptos" panose="020B0004020202020204" pitchFamily="34" charset="0"/>
            </a:endParaRPr>
          </a:p>
        </p:txBody>
      </p:sp>
      <p:sp>
        <p:nvSpPr>
          <p:cNvPr id="7" name="Textplatzhalter 11">
            <a:extLst>
              <a:ext uri="{FF2B5EF4-FFF2-40B4-BE49-F238E27FC236}">
                <a16:creationId xmlns:a16="http://schemas.microsoft.com/office/drawing/2014/main" id="{4EF21337-4F21-3829-947A-3057E6DCBECC}"/>
              </a:ext>
            </a:extLst>
          </p:cNvPr>
          <p:cNvSpPr>
            <a:spLocks noGrp="1" noChangeAspect="1"/>
          </p:cNvSpPr>
          <p:nvPr>
            <p:ph type="body" sz="quarter" idx="12" hasCustomPrompt="1"/>
          </p:nvPr>
        </p:nvSpPr>
        <p:spPr>
          <a:xfrm>
            <a:off x="10673196" y="5799866"/>
            <a:ext cx="1291971" cy="862362"/>
          </a:xfrm>
          <a:prstGeom prst="rect">
            <a:avLst/>
          </a:prstGeom>
          <a:blipFill>
            <a:blip>
              <a:extLst>
                <a:ext uri="{96DAC541-7B7A-43D3-8B79-37D633B846F1}">
                  <asvg:svgBlip xmlns:asvg="http://schemas.microsoft.com/office/drawing/2016/SVG/main" r:embed="rId2"/>
                </a:ext>
              </a:extLst>
            </a:blip>
            <a:stretch>
              <a:fillRect/>
            </a:stretch>
          </a:blipFill>
        </p:spPr>
        <p:txBody>
          <a:bodyPr/>
          <a:lstStyle>
            <a:lvl1pPr marL="0" indent="0">
              <a:buNone/>
              <a:defRPr sz="600">
                <a:solidFill>
                  <a:schemeClr val="bg1"/>
                </a:solidFill>
              </a:defRPr>
            </a:lvl1pPr>
          </a:lstStyle>
          <a:p>
            <a:pPr lvl="0"/>
            <a:r>
              <a:rPr lang="de-DE"/>
              <a:t> </a:t>
            </a:r>
          </a:p>
        </p:txBody>
      </p:sp>
    </p:spTree>
    <p:extLst>
      <p:ext uri="{BB962C8B-B14F-4D97-AF65-F5344CB8AC3E}">
        <p14:creationId xmlns:p14="http://schemas.microsoft.com/office/powerpoint/2010/main" val="3620245508"/>
      </p:ext>
    </p:extLst>
  </p:cSld>
  <p:clrMapOvr>
    <a:masterClrMapping/>
  </p:clrMapOvr>
  <p:hf hdr="0" ftr="0" dt="0"/>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4381036"/>
      </p:ext>
    </p:extLst>
  </p:cSld>
  <p:clrMap bg1="lt1" tx1="dk1" bg2="lt2" tx2="dk2" accent1="accent1" accent2="accent2" accent3="accent3" accent4="accent4" accent5="accent5" accent6="accent6" hlink="hlink" folHlink="folHlink"/>
  <p:sldLayoutIdLst>
    <p:sldLayoutId id="2147483660" r:id="rId1"/>
    <p:sldLayoutId id="214748366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orient="horz" pos="527" userDrawn="1">
          <p15:clr>
            <a:srgbClr val="F26B43"/>
          </p15:clr>
        </p15:guide>
        <p15:guide id="3" orient="horz" pos="1071" userDrawn="1">
          <p15:clr>
            <a:srgbClr val="F26B43"/>
          </p15:clr>
        </p15:guide>
        <p15:guide id="4" orient="horz" pos="2160" userDrawn="1">
          <p15:clr>
            <a:srgbClr val="F26B43"/>
          </p15:clr>
        </p15:guide>
        <p15:guide id="5" orient="horz" pos="1616" userDrawn="1">
          <p15:clr>
            <a:srgbClr val="F26B43"/>
          </p15:clr>
        </p15:guide>
        <p15:guide id="6" orient="horz" pos="2704" userDrawn="1">
          <p15:clr>
            <a:srgbClr val="F26B43"/>
          </p15:clr>
        </p15:guide>
        <p15:guide id="7" orient="horz" pos="3271" userDrawn="1">
          <p15:clr>
            <a:srgbClr val="F26B43"/>
          </p15:clr>
        </p15:guide>
        <p15:guide id="8" orient="horz" pos="3770" userDrawn="1">
          <p15:clr>
            <a:srgbClr val="F26B43"/>
          </p15:clr>
        </p15:guide>
        <p15:guide id="9" orient="horz" pos="4088" userDrawn="1">
          <p15:clr>
            <a:srgbClr val="F26B43"/>
          </p15:clr>
        </p15:guide>
        <p15:guide id="10" pos="257" userDrawn="1">
          <p15:clr>
            <a:srgbClr val="F26B43"/>
          </p15:clr>
        </p15:guide>
        <p15:guide id="11" pos="7423" userDrawn="1">
          <p15:clr>
            <a:srgbClr val="F26B43"/>
          </p15:clr>
        </p15:guide>
        <p15:guide id="12" pos="1300" userDrawn="1">
          <p15:clr>
            <a:srgbClr val="F26B43"/>
          </p15:clr>
        </p15:guide>
        <p15:guide id="13" pos="1481" userDrawn="1">
          <p15:clr>
            <a:srgbClr val="F26B43"/>
          </p15:clr>
        </p15:guide>
        <p15:guide id="14" pos="2525" userDrawn="1">
          <p15:clr>
            <a:srgbClr val="F26B43"/>
          </p15:clr>
        </p15:guide>
        <p15:guide id="15" pos="2706" userDrawn="1">
          <p15:clr>
            <a:srgbClr val="F26B43"/>
          </p15:clr>
        </p15:guide>
        <p15:guide id="16" pos="3749" userDrawn="1">
          <p15:clr>
            <a:srgbClr val="F26B43"/>
          </p15:clr>
        </p15:guide>
        <p15:guide id="17" pos="3931" userDrawn="1">
          <p15:clr>
            <a:srgbClr val="F26B43"/>
          </p15:clr>
        </p15:guide>
        <p15:guide id="18" pos="5155" userDrawn="1">
          <p15:clr>
            <a:srgbClr val="F26B43"/>
          </p15:clr>
        </p15:guide>
        <p15:guide id="19" pos="4974" userDrawn="1">
          <p15:clr>
            <a:srgbClr val="F26B43"/>
          </p15:clr>
        </p15:guide>
        <p15:guide id="20" pos="6199" userDrawn="1">
          <p15:clr>
            <a:srgbClr val="F26B43"/>
          </p15:clr>
        </p15:guide>
        <p15:guide id="21" pos="63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0.jpeg"/></Relationships>
</file>

<file path=ppt/slides/_rels/slide1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1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1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2.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1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 Id="rId4" Type="http://schemas.openxmlformats.org/officeDocument/2006/relationships/image" Target="../media/image51.jpeg"/></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tiff"/></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jpeg"/></Relationships>
</file>

<file path=ppt/slides/_rels/slide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2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C0672-C86F-3224-AF15-E011E63BDA44}"/>
            </a:ext>
          </a:extLst>
        </p:cNvPr>
        <p:cNvGrpSpPr/>
        <p:nvPr/>
      </p:nvGrpSpPr>
      <p:grpSpPr>
        <a:xfrm>
          <a:off x="0" y="0"/>
          <a:ext cx="0" cy="0"/>
          <a:chOff x="0" y="0"/>
          <a:chExt cx="0" cy="0"/>
        </a:xfrm>
      </p:grpSpPr>
      <p:pic>
        <p:nvPicPr>
          <p:cNvPr id="3" name="Grafik 2">
            <a:extLst>
              <a:ext uri="{FF2B5EF4-FFF2-40B4-BE49-F238E27FC236}">
                <a16:creationId xmlns:a16="http://schemas.microsoft.com/office/drawing/2014/main" id="{A6E53956-6BA0-296A-0CC4-1222CCDF1B1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377"/>
          <a:stretch/>
        </p:blipFill>
        <p:spPr>
          <a:xfrm>
            <a:off x="0" y="-277091"/>
            <a:ext cx="12192000" cy="7135091"/>
          </a:xfrm>
          <a:prstGeom prst="rect">
            <a:avLst/>
          </a:prstGeom>
        </p:spPr>
      </p:pic>
      <p:sp>
        <p:nvSpPr>
          <p:cNvPr id="8" name="Textplatzhalter 7">
            <a:extLst>
              <a:ext uri="{FF2B5EF4-FFF2-40B4-BE49-F238E27FC236}">
                <a16:creationId xmlns:a16="http://schemas.microsoft.com/office/drawing/2014/main" id="{B89C6259-D7C1-747B-3129-3738C9BBB3E4}"/>
              </a:ext>
            </a:extLst>
          </p:cNvPr>
          <p:cNvSpPr>
            <a:spLocks noGrp="1" noRot="1" noMove="1" noResize="1" noEditPoints="1" noAdjustHandles="1" noChangeArrowheads="1" noChangeShapeType="1"/>
          </p:cNvSpPr>
          <p:nvPr>
            <p:ph type="body" sz="quarter" idx="12"/>
          </p:nvPr>
        </p:nvSpPr>
        <p:spPr>
          <a:prstGeom prst="rect">
            <a:avLst/>
          </a:prstGeom>
        </p:spPr>
        <p:txBody>
          <a:bodyPr/>
          <a:lstStyle/>
          <a:p>
            <a:pPr marL="0" indent="0">
              <a:buNone/>
            </a:pPr>
            <a:r>
              <a:rPr lang="de-DE" dirty="0"/>
              <a:t> </a:t>
            </a:r>
          </a:p>
        </p:txBody>
      </p:sp>
      <p:sp>
        <p:nvSpPr>
          <p:cNvPr id="7" name="Titel 1">
            <a:extLst>
              <a:ext uri="{FF2B5EF4-FFF2-40B4-BE49-F238E27FC236}">
                <a16:creationId xmlns:a16="http://schemas.microsoft.com/office/drawing/2014/main" id="{CDA0EE7E-4346-3243-9761-990373005757}"/>
              </a:ext>
            </a:extLst>
          </p:cNvPr>
          <p:cNvSpPr txBox="1">
            <a:spLocks/>
          </p:cNvSpPr>
          <p:nvPr/>
        </p:nvSpPr>
        <p:spPr>
          <a:xfrm>
            <a:off x="330994" y="342646"/>
            <a:ext cx="11376025" cy="1049337"/>
          </a:xfrm>
          <a:prstGeom prst="rect">
            <a:avLst/>
          </a:prstGeom>
        </p:spPr>
        <p:txBody>
          <a:bodyPr lIns="0" tIns="0" rIns="0" bIns="0"/>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78000"/>
              </a:lnSpc>
            </a:pPr>
            <a:r>
              <a:rPr lang="de-DE" sz="8000" b="1" dirty="0">
                <a:solidFill>
                  <a:schemeClr val="bg1"/>
                </a:solidFill>
                <a:latin typeface="Aptos Narrow" panose="020B0004020202020204" pitchFamily="34" charset="0"/>
              </a:rPr>
              <a:t>Bessere Ernährung, besseres Leben</a:t>
            </a:r>
          </a:p>
        </p:txBody>
      </p:sp>
      <p:sp>
        <p:nvSpPr>
          <p:cNvPr id="10" name="Untertitel 2">
            <a:extLst>
              <a:ext uri="{FF2B5EF4-FFF2-40B4-BE49-F238E27FC236}">
                <a16:creationId xmlns:a16="http://schemas.microsoft.com/office/drawing/2014/main" id="{54A295B7-A3F6-52DE-A43A-6AC6BC946A56}"/>
              </a:ext>
            </a:extLst>
          </p:cNvPr>
          <p:cNvSpPr txBox="1">
            <a:spLocks/>
          </p:cNvSpPr>
          <p:nvPr/>
        </p:nvSpPr>
        <p:spPr>
          <a:xfrm>
            <a:off x="407988" y="2664542"/>
            <a:ext cx="11376025" cy="764458"/>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3000" b="1" dirty="0">
                <a:solidFill>
                  <a:schemeClr val="bg1"/>
                </a:solidFill>
                <a:latin typeface="Aptos Narrow" panose="020B0004020202020204" pitchFamily="34" charset="0"/>
              </a:rPr>
              <a:t>Äthiopien</a:t>
            </a:r>
          </a:p>
        </p:txBody>
      </p:sp>
      <p:sp>
        <p:nvSpPr>
          <p:cNvPr id="12" name="Textplatzhalter 11">
            <a:extLst>
              <a:ext uri="{FF2B5EF4-FFF2-40B4-BE49-F238E27FC236}">
                <a16:creationId xmlns:a16="http://schemas.microsoft.com/office/drawing/2014/main" id="{5D518254-1C1F-DB41-59AE-C011BCCD5C4E}"/>
              </a:ext>
            </a:extLst>
          </p:cNvPr>
          <p:cNvSpPr txBox="1">
            <a:spLocks noChangeAspect="1"/>
          </p:cNvSpPr>
          <p:nvPr/>
        </p:nvSpPr>
        <p:spPr>
          <a:xfrm>
            <a:off x="330994" y="6143749"/>
            <a:ext cx="1014413" cy="425488"/>
          </a:xfrm>
          <a:prstGeom prst="rect">
            <a:avLst/>
          </a:prstGeom>
          <a:blipFill>
            <a:blip r:embed="rId3" cstate="screen">
              <a:extLst>
                <a:ext uri="{28A0092B-C50C-407E-A947-70E740481C1C}">
                  <a14:useLocalDpi xmlns:a14="http://schemas.microsoft.com/office/drawing/2010/main"/>
                </a:ext>
              </a:extLst>
            </a:blip>
            <a:stretch>
              <a:fillRect/>
            </a:stretch>
          </a:blipFill>
        </p:spPr>
        <p:txBody>
          <a:bodyPr/>
          <a:lstStyle>
            <a:lvl1pPr marL="0" indent="0" algn="l" defTabSz="914400" rtl="0" eaLnBrk="1" latinLnBrk="0" hangingPunct="1">
              <a:lnSpc>
                <a:spcPct val="90000"/>
              </a:lnSpc>
              <a:spcBef>
                <a:spcPts val="1000"/>
              </a:spcBef>
              <a:buFont typeface="Arial" panose="020B0604020202020204" pitchFamily="34" charset="0"/>
              <a:buNone/>
              <a:defRPr sz="6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 </a:t>
            </a:r>
          </a:p>
        </p:txBody>
      </p:sp>
    </p:spTree>
    <p:extLst>
      <p:ext uri="{BB962C8B-B14F-4D97-AF65-F5344CB8AC3E}">
        <p14:creationId xmlns:p14="http://schemas.microsoft.com/office/powerpoint/2010/main" val="31916638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2"/>
          </p:nvPr>
        </p:nvSpPr>
        <p:spPr/>
        <p:txBody>
          <a:bodyPr/>
          <a:lstStyle/>
          <a:p>
            <a:endParaRPr lang="de-DE"/>
          </a:p>
        </p:txBody>
      </p:sp>
      <p:sp>
        <p:nvSpPr>
          <p:cNvPr id="6" name="Textplatzhalter 4">
            <a:extLst>
              <a:ext uri="{FF2B5EF4-FFF2-40B4-BE49-F238E27FC236}">
                <a16:creationId xmlns:a16="http://schemas.microsoft.com/office/drawing/2014/main" id="{6E88900F-37AE-90BA-B90F-7611E5953E72}"/>
              </a:ext>
            </a:extLst>
          </p:cNvPr>
          <p:cNvSpPr txBox="1">
            <a:spLocks/>
          </p:cNvSpPr>
          <p:nvPr/>
        </p:nvSpPr>
        <p:spPr>
          <a:xfrm>
            <a:off x="407988" y="4062662"/>
            <a:ext cx="3182071" cy="1922214"/>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de-DE" sz="1800" spc="-1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Aster </a:t>
            </a:r>
            <a:r>
              <a:rPr lang="de-DE" sz="1800" spc="-10" dirty="0" err="1">
                <a:solidFill>
                  <a:srgbClr val="000000"/>
                </a:solidFill>
                <a:effectLst/>
                <a:latin typeface="Aptos" panose="020B0004020202020204" pitchFamily="34" charset="0"/>
                <a:ea typeface="Calibri" panose="020F0502020204030204" pitchFamily="34" charset="0"/>
                <a:cs typeface="Courier New" panose="02070309020205020404" pitchFamily="49" charset="0"/>
              </a:rPr>
              <a:t>Semtets</a:t>
            </a:r>
            <a:r>
              <a:rPr lang="de-DE" sz="1800" spc="-1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 Tag ist lang und umfasst viele Aufgaben: </a:t>
            </a:r>
            <a:br>
              <a:rPr lang="de-DE" sz="1800" spc="-1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br>
            <a:r>
              <a:rPr lang="de-DE" sz="180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Kaffeebohnen rösten, Wäsche waschen, die Kinder versorgen, mit Mahlsteinen Maismehl mahlen, kochen oder den Rindern Heu bringen. </a:t>
            </a:r>
          </a:p>
          <a:p>
            <a:pPr marL="0" indent="0">
              <a:lnSpc>
                <a:spcPct val="100000"/>
              </a:lnSpc>
              <a:spcBef>
                <a:spcPts val="0"/>
              </a:spcBef>
              <a:buNone/>
            </a:pPr>
            <a:endParaRPr lang="de-DE" sz="1800" dirty="0">
              <a:latin typeface="Aptos" panose="020B0004020202020204" pitchFamily="34" charset="0"/>
            </a:endParaRPr>
          </a:p>
          <a:p>
            <a:pPr marL="0" indent="0">
              <a:lnSpc>
                <a:spcPct val="100000"/>
              </a:lnSpc>
              <a:buNone/>
            </a:pPr>
            <a:r>
              <a:rPr lang="de-DE" sz="1800" dirty="0">
                <a:latin typeface="Aptos" panose="020B0004020202020204" pitchFamily="34" charset="0"/>
              </a:rPr>
              <a:t> </a:t>
            </a:r>
          </a:p>
        </p:txBody>
      </p:sp>
      <p:sp>
        <p:nvSpPr>
          <p:cNvPr id="2" name="Textplatzhalter 4">
            <a:extLst>
              <a:ext uri="{FF2B5EF4-FFF2-40B4-BE49-F238E27FC236}">
                <a16:creationId xmlns:a16="http://schemas.microsoft.com/office/drawing/2014/main" id="{A349C074-DEF5-06A0-4C5D-831B92DD7153}"/>
              </a:ext>
            </a:extLst>
          </p:cNvPr>
          <p:cNvSpPr txBox="1">
            <a:spLocks/>
          </p:cNvSpPr>
          <p:nvPr/>
        </p:nvSpPr>
        <p:spPr>
          <a:xfrm>
            <a:off x="7205173" y="383013"/>
            <a:ext cx="4578841" cy="2009042"/>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de-DE" sz="180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Die Tiere stehen im früheren Wohnhaus der Familie, einem Rundhaus aus Lehm und Holz mit Strohdach. Hier haben Eltern, Kinder und Tiere bis vor Kurzem unter einem Dach gelebt. Und hier befindet sich immer noch die Feuer-stelle, auf der die Familie alle Mahlzeiten zubereitet</a:t>
            </a:r>
            <a:r>
              <a:rPr lang="de-DE" sz="1800" dirty="0">
                <a:solidFill>
                  <a:srgbClr val="000000"/>
                </a:solidFill>
                <a:latin typeface="Aptos" panose="020B0004020202020204" pitchFamily="34" charset="0"/>
                <a:ea typeface="Calibri" panose="020F0502020204030204" pitchFamily="34" charset="0"/>
                <a:cs typeface="Courier New" panose="02070309020205020404" pitchFamily="49" charset="0"/>
              </a:rPr>
              <a:t>.</a:t>
            </a:r>
            <a:r>
              <a:rPr lang="de-DE" sz="180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 </a:t>
            </a:r>
            <a:endParaRPr lang="de-DE" sz="1800" dirty="0">
              <a:effectLst/>
              <a:latin typeface="Times New Roman" panose="02020603050405020304" pitchFamily="18" charset="0"/>
              <a:ea typeface="Calibri" panose="020F0502020204030204" pitchFamily="34" charset="0"/>
            </a:endParaRPr>
          </a:p>
          <a:p>
            <a:pPr marL="0" indent="0">
              <a:lnSpc>
                <a:spcPct val="100000"/>
              </a:lnSpc>
              <a:buNone/>
            </a:pPr>
            <a:r>
              <a:rPr lang="de-DE" sz="1800" dirty="0">
                <a:latin typeface="Aptos" panose="020B0004020202020204" pitchFamily="34" charset="0"/>
              </a:rPr>
              <a:t> </a:t>
            </a:r>
          </a:p>
        </p:txBody>
      </p:sp>
      <p:pic>
        <p:nvPicPr>
          <p:cNvPr id="7" name="Grafik 6">
            <a:extLst>
              <a:ext uri="{FF2B5EF4-FFF2-40B4-BE49-F238E27FC236}">
                <a16:creationId xmlns:a16="http://schemas.microsoft.com/office/drawing/2014/main" id="{178340E1-C2D1-B315-1DC3-FDFD39C82DB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016520" y="368300"/>
            <a:ext cx="3036489" cy="2023755"/>
          </a:xfrm>
          <a:prstGeom prst="rect">
            <a:avLst/>
          </a:prstGeom>
        </p:spPr>
      </p:pic>
      <p:pic>
        <p:nvPicPr>
          <p:cNvPr id="9" name="Grafik 8">
            <a:extLst>
              <a:ext uri="{FF2B5EF4-FFF2-40B4-BE49-F238E27FC236}">
                <a16:creationId xmlns:a16="http://schemas.microsoft.com/office/drawing/2014/main" id="{5172C69D-7516-24A7-E443-4EB1CF91323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08438" y="2528888"/>
            <a:ext cx="5111750" cy="3455987"/>
          </a:xfrm>
          <a:prstGeom prst="rect">
            <a:avLst/>
          </a:prstGeom>
        </p:spPr>
      </p:pic>
      <p:pic>
        <p:nvPicPr>
          <p:cNvPr id="11" name="Grafik 10">
            <a:extLst>
              <a:ext uri="{FF2B5EF4-FFF2-40B4-BE49-F238E27FC236}">
                <a16:creationId xmlns:a16="http://schemas.microsoft.com/office/drawing/2014/main" id="{9A4F21AC-F51A-4637-CD37-98BE6FA83F3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273044" y="2528888"/>
            <a:ext cx="2510968" cy="1710018"/>
          </a:xfrm>
          <a:prstGeom prst="rect">
            <a:avLst/>
          </a:prstGeom>
        </p:spPr>
      </p:pic>
      <p:pic>
        <p:nvPicPr>
          <p:cNvPr id="13" name="Grafik 12">
            <a:extLst>
              <a:ext uri="{FF2B5EF4-FFF2-40B4-BE49-F238E27FC236}">
                <a16:creationId xmlns:a16="http://schemas.microsoft.com/office/drawing/2014/main" id="{93938867-83E2-5D46-11A6-61E1E191FB9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07988" y="368300"/>
            <a:ext cx="3456368" cy="3599688"/>
          </a:xfrm>
          <a:prstGeom prst="rect">
            <a:avLst/>
          </a:prstGeom>
        </p:spPr>
      </p:pic>
    </p:spTree>
    <p:extLst>
      <p:ext uri="{BB962C8B-B14F-4D97-AF65-F5344CB8AC3E}">
        <p14:creationId xmlns:p14="http://schemas.microsoft.com/office/powerpoint/2010/main" val="42568255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2"/>
          </p:nvPr>
        </p:nvSpPr>
        <p:spPr/>
        <p:txBody>
          <a:bodyPr/>
          <a:lstStyle/>
          <a:p>
            <a:endParaRPr lang="de-DE"/>
          </a:p>
        </p:txBody>
      </p:sp>
      <p:sp>
        <p:nvSpPr>
          <p:cNvPr id="6" name="Textplatzhalter 4">
            <a:extLst>
              <a:ext uri="{FF2B5EF4-FFF2-40B4-BE49-F238E27FC236}">
                <a16:creationId xmlns:a16="http://schemas.microsoft.com/office/drawing/2014/main" id="{6E88900F-37AE-90BA-B90F-7611E5953E72}"/>
              </a:ext>
            </a:extLst>
          </p:cNvPr>
          <p:cNvSpPr txBox="1">
            <a:spLocks/>
          </p:cNvSpPr>
          <p:nvPr/>
        </p:nvSpPr>
        <p:spPr>
          <a:xfrm>
            <a:off x="407988" y="376525"/>
            <a:ext cx="5543550" cy="1534478"/>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de-DE" sz="180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Selten steht Aster </a:t>
            </a:r>
            <a:r>
              <a:rPr lang="de-DE" sz="1800" dirty="0" err="1">
                <a:solidFill>
                  <a:srgbClr val="000000"/>
                </a:solidFill>
                <a:effectLst/>
                <a:latin typeface="Aptos" panose="020B0004020202020204" pitchFamily="34" charset="0"/>
                <a:ea typeface="Calibri" panose="020F0502020204030204" pitchFamily="34" charset="0"/>
                <a:cs typeface="Courier New" panose="02070309020205020404" pitchFamily="49" charset="0"/>
              </a:rPr>
              <a:t>Semtet</a:t>
            </a:r>
            <a:r>
              <a:rPr lang="de-DE" sz="180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 still. Es gibt immer etwas zu tun. Doch auf dem Hof wächst und gedeiht nun mehr als je zuvor. „Ich bin nicht mehr arm. Ich fühle mich stark. Ich habe jetzt Ziele und ich werde noch härter arbeiten, um sie zu erreichen“, sagt sie.</a:t>
            </a:r>
            <a:endParaRPr lang="de-DE" sz="1800" dirty="0">
              <a:latin typeface="Aptos" panose="020B0004020202020204" pitchFamily="34" charset="0"/>
            </a:endParaRPr>
          </a:p>
          <a:p>
            <a:pPr marL="0" indent="0">
              <a:lnSpc>
                <a:spcPct val="100000"/>
              </a:lnSpc>
              <a:spcBef>
                <a:spcPts val="0"/>
              </a:spcBef>
              <a:spcAft>
                <a:spcPts val="600"/>
              </a:spcAft>
              <a:buNone/>
            </a:pPr>
            <a:endParaRPr lang="de-DE" sz="1800" dirty="0">
              <a:latin typeface="Aptos" panose="020B0004020202020204" pitchFamily="34" charset="0"/>
            </a:endParaRPr>
          </a:p>
          <a:p>
            <a:pPr marL="0" indent="0">
              <a:lnSpc>
                <a:spcPct val="100000"/>
              </a:lnSpc>
              <a:spcBef>
                <a:spcPts val="0"/>
              </a:spcBef>
              <a:spcAft>
                <a:spcPts val="600"/>
              </a:spcAft>
              <a:buNone/>
            </a:pPr>
            <a:r>
              <a:rPr lang="de-DE" sz="1800" dirty="0">
                <a:latin typeface="Aptos" panose="020B0004020202020204" pitchFamily="34" charset="0"/>
              </a:rPr>
              <a:t> </a:t>
            </a:r>
          </a:p>
        </p:txBody>
      </p:sp>
      <p:pic>
        <p:nvPicPr>
          <p:cNvPr id="8" name="Grafik 7">
            <a:extLst>
              <a:ext uri="{FF2B5EF4-FFF2-40B4-BE49-F238E27FC236}">
                <a16:creationId xmlns:a16="http://schemas.microsoft.com/office/drawing/2014/main" id="{7DCC1A28-D952-A3C9-ED32-62A2DAF5840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096000" y="376525"/>
            <a:ext cx="3602182" cy="2053163"/>
          </a:xfrm>
          <a:prstGeom prst="rect">
            <a:avLst/>
          </a:prstGeom>
        </p:spPr>
      </p:pic>
      <p:pic>
        <p:nvPicPr>
          <p:cNvPr id="10" name="Grafik 9">
            <a:extLst>
              <a:ext uri="{FF2B5EF4-FFF2-40B4-BE49-F238E27FC236}">
                <a16:creationId xmlns:a16="http://schemas.microsoft.com/office/drawing/2014/main" id="{E2E133C4-841C-A0B7-E46D-2ABAC8C8004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096000" y="2565401"/>
            <a:ext cx="4577196" cy="3419475"/>
          </a:xfrm>
          <a:prstGeom prst="rect">
            <a:avLst/>
          </a:prstGeom>
        </p:spPr>
      </p:pic>
      <p:pic>
        <p:nvPicPr>
          <p:cNvPr id="4" name="Grafik 3">
            <a:extLst>
              <a:ext uri="{FF2B5EF4-FFF2-40B4-BE49-F238E27FC236}">
                <a16:creationId xmlns:a16="http://schemas.microsoft.com/office/drawing/2014/main" id="{97D22DCE-4405-A124-3602-B852CD12835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07988" y="2565400"/>
            <a:ext cx="5543549" cy="3419476"/>
          </a:xfrm>
          <a:prstGeom prst="rect">
            <a:avLst/>
          </a:prstGeom>
        </p:spPr>
      </p:pic>
    </p:spTree>
    <p:extLst>
      <p:ext uri="{BB962C8B-B14F-4D97-AF65-F5344CB8AC3E}">
        <p14:creationId xmlns:p14="http://schemas.microsoft.com/office/powerpoint/2010/main" val="20761452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p:cNvSpPr>
            <a:spLocks noGrp="1"/>
          </p:cNvSpPr>
          <p:nvPr>
            <p:ph type="body" sz="quarter" idx="12"/>
          </p:nvPr>
        </p:nvSpPr>
        <p:spPr/>
        <p:txBody>
          <a:bodyPr/>
          <a:lstStyle/>
          <a:p>
            <a:endParaRPr lang="de-DE"/>
          </a:p>
        </p:txBody>
      </p:sp>
      <p:sp>
        <p:nvSpPr>
          <p:cNvPr id="3" name="Textplatzhalter 4">
            <a:extLst>
              <a:ext uri="{FF2B5EF4-FFF2-40B4-BE49-F238E27FC236}">
                <a16:creationId xmlns:a16="http://schemas.microsoft.com/office/drawing/2014/main" id="{6E88900F-37AE-90BA-B90F-7611E5953E72}"/>
              </a:ext>
            </a:extLst>
          </p:cNvPr>
          <p:cNvSpPr txBox="1">
            <a:spLocks/>
          </p:cNvSpPr>
          <p:nvPr/>
        </p:nvSpPr>
        <p:spPr>
          <a:xfrm>
            <a:off x="407988" y="3867873"/>
            <a:ext cx="5401056" cy="2117002"/>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de-DE" sz="180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Für </a:t>
            </a:r>
            <a:r>
              <a:rPr lang="de-DE" sz="1800" dirty="0" err="1">
                <a:solidFill>
                  <a:srgbClr val="000000"/>
                </a:solidFill>
                <a:effectLst/>
                <a:latin typeface="Aptos" panose="020B0004020202020204" pitchFamily="34" charset="0"/>
                <a:ea typeface="Calibri" panose="020F0502020204030204" pitchFamily="34" charset="0"/>
                <a:cs typeface="Courier New" panose="02070309020205020404" pitchFamily="49" charset="0"/>
              </a:rPr>
              <a:t>Mekane</a:t>
            </a:r>
            <a:r>
              <a:rPr lang="de-DE" sz="180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 </a:t>
            </a:r>
            <a:r>
              <a:rPr lang="de-DE" sz="1800" dirty="0" err="1">
                <a:solidFill>
                  <a:srgbClr val="000000"/>
                </a:solidFill>
                <a:effectLst/>
                <a:latin typeface="Aptos" panose="020B0004020202020204" pitchFamily="34" charset="0"/>
                <a:ea typeface="Calibri" panose="020F0502020204030204" pitchFamily="34" charset="0"/>
                <a:cs typeface="Courier New" panose="02070309020205020404" pitchFamily="49" charset="0"/>
              </a:rPr>
              <a:t>Yesus</a:t>
            </a:r>
            <a:r>
              <a:rPr lang="de-DE" sz="180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 ist Aster </a:t>
            </a:r>
            <a:r>
              <a:rPr lang="de-DE" sz="1800" dirty="0" err="1">
                <a:solidFill>
                  <a:srgbClr val="000000"/>
                </a:solidFill>
                <a:effectLst/>
                <a:latin typeface="Aptos" panose="020B0004020202020204" pitchFamily="34" charset="0"/>
                <a:ea typeface="Calibri" panose="020F0502020204030204" pitchFamily="34" charset="0"/>
                <a:cs typeface="Courier New" panose="02070309020205020404" pitchFamily="49" charset="0"/>
              </a:rPr>
              <a:t>Semtets</a:t>
            </a:r>
            <a:r>
              <a:rPr lang="de-DE" sz="180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 Familie ein gutes </a:t>
            </a:r>
            <a:r>
              <a:rPr lang="de-DE" sz="1800" spc="-2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Beispiel dafür, wie das Projekt das Leben der Menschen </a:t>
            </a:r>
            <a:r>
              <a:rPr lang="de-DE" sz="180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verändern kann. Grundlage sind Schulungen für ganze Dorfgemeinschaften oder einzelne Gruppen. </a:t>
            </a:r>
          </a:p>
          <a:p>
            <a:pPr marL="0" indent="0">
              <a:lnSpc>
                <a:spcPct val="100000"/>
              </a:lnSpc>
              <a:spcBef>
                <a:spcPts val="0"/>
              </a:spcBef>
              <a:spcAft>
                <a:spcPts val="600"/>
              </a:spcAft>
              <a:buNone/>
            </a:pPr>
            <a:r>
              <a:rPr lang="de-DE" sz="180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Die Teilnehmenden lernen, wie sie Kleintiere halten, traditionelle Getreide- oder neue Gemüsesorten anbauen und wie sie Kompost herstellen können. </a:t>
            </a:r>
            <a:endParaRPr lang="de-DE" sz="1800" dirty="0">
              <a:effectLst/>
              <a:latin typeface="Times New Roman" panose="02020603050405020304" pitchFamily="18" charset="0"/>
              <a:ea typeface="Calibri" panose="020F0502020204030204" pitchFamily="34" charset="0"/>
            </a:endParaRPr>
          </a:p>
        </p:txBody>
      </p:sp>
      <p:pic>
        <p:nvPicPr>
          <p:cNvPr id="6" name="Grafik 5">
            <a:extLst>
              <a:ext uri="{FF2B5EF4-FFF2-40B4-BE49-F238E27FC236}">
                <a16:creationId xmlns:a16="http://schemas.microsoft.com/office/drawing/2014/main" id="{FD66C955-B679-F0AD-E5B0-44ABC8B4610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7988" y="368300"/>
            <a:ext cx="5401056" cy="3358388"/>
          </a:xfrm>
          <a:prstGeom prst="rect">
            <a:avLst/>
          </a:prstGeom>
        </p:spPr>
      </p:pic>
      <p:pic>
        <p:nvPicPr>
          <p:cNvPr id="12" name="Grafik 11">
            <a:extLst>
              <a:ext uri="{FF2B5EF4-FFF2-40B4-BE49-F238E27FC236}">
                <a16:creationId xmlns:a16="http://schemas.microsoft.com/office/drawing/2014/main" id="{2E2D6A3D-1567-2706-BB81-80B50D94154E}"/>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5951537" y="383525"/>
            <a:ext cx="4415650" cy="2650188"/>
          </a:xfrm>
          <a:prstGeom prst="rect">
            <a:avLst/>
          </a:prstGeom>
        </p:spPr>
      </p:pic>
      <p:pic>
        <p:nvPicPr>
          <p:cNvPr id="14" name="Grafik 13">
            <a:extLst>
              <a:ext uri="{FF2B5EF4-FFF2-40B4-BE49-F238E27FC236}">
                <a16:creationId xmlns:a16="http://schemas.microsoft.com/office/drawing/2014/main" id="{A1FBF423-18FA-E3B9-F7B3-93CD2E7E8DF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951537" y="3176588"/>
            <a:ext cx="3812949" cy="2666245"/>
          </a:xfrm>
          <a:prstGeom prst="rect">
            <a:avLst/>
          </a:prstGeom>
        </p:spPr>
      </p:pic>
    </p:spTree>
    <p:extLst>
      <p:ext uri="{BB962C8B-B14F-4D97-AF65-F5344CB8AC3E}">
        <p14:creationId xmlns:p14="http://schemas.microsoft.com/office/powerpoint/2010/main" val="39906619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p:cNvSpPr>
            <a:spLocks noGrp="1"/>
          </p:cNvSpPr>
          <p:nvPr>
            <p:ph type="body" sz="quarter" idx="12"/>
          </p:nvPr>
        </p:nvSpPr>
        <p:spPr/>
        <p:txBody>
          <a:bodyPr/>
          <a:lstStyle/>
          <a:p>
            <a:endParaRPr lang="de-DE"/>
          </a:p>
        </p:txBody>
      </p:sp>
      <p:sp>
        <p:nvSpPr>
          <p:cNvPr id="3" name="Textplatzhalter 4">
            <a:extLst>
              <a:ext uri="{FF2B5EF4-FFF2-40B4-BE49-F238E27FC236}">
                <a16:creationId xmlns:a16="http://schemas.microsoft.com/office/drawing/2014/main" id="{6E88900F-37AE-90BA-B90F-7611E5953E72}"/>
              </a:ext>
            </a:extLst>
          </p:cNvPr>
          <p:cNvSpPr txBox="1">
            <a:spLocks/>
          </p:cNvSpPr>
          <p:nvPr/>
        </p:nvSpPr>
        <p:spPr>
          <a:xfrm>
            <a:off x="4295775" y="4292600"/>
            <a:ext cx="7488238" cy="1453000"/>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de-DE" sz="180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a:t>
            </a:r>
            <a:r>
              <a:rPr lang="de-DE" sz="1800" kern="0" dirty="0">
                <a:solidFill>
                  <a:srgbClr val="000000"/>
                </a:solidFill>
                <a:effectLst/>
                <a:latin typeface="Aptos" panose="020B0004020202020204" pitchFamily="34" charset="0"/>
                <a:ea typeface="Times New Roman" panose="02020603050405020304" pitchFamily="18" charset="0"/>
                <a:cs typeface="Courier New" panose="02070309020205020404" pitchFamily="49" charset="0"/>
              </a:rPr>
              <a:t> Neben allen Schulungen zur Ernährung führen wir auch Trainings zum Thema Geschlechtergerechtigkeit durch“, erklärt der Projektkoordinator </a:t>
            </a:r>
            <a:r>
              <a:rPr lang="de-DE" sz="1800" dirty="0">
                <a:solidFill>
                  <a:srgbClr val="000000"/>
                </a:solidFill>
                <a:effectLst/>
                <a:highlight>
                  <a:srgbClr val="FFFFFF"/>
                </a:highlight>
                <a:latin typeface="Aptos" panose="020B0004020202020204" pitchFamily="34" charset="0"/>
                <a:ea typeface="Aptos" panose="020B0004020202020204" pitchFamily="34" charset="0"/>
                <a:cs typeface="Courier New" panose="02070309020205020404" pitchFamily="49" charset="0"/>
              </a:rPr>
              <a:t>Zerihun Mamo Abiye.</a:t>
            </a:r>
            <a:r>
              <a:rPr lang="de-DE" sz="1800" kern="0" dirty="0">
                <a:solidFill>
                  <a:srgbClr val="000000"/>
                </a:solidFill>
                <a:effectLst/>
                <a:latin typeface="Aptos" panose="020B0004020202020204" pitchFamily="34" charset="0"/>
                <a:ea typeface="Times New Roman" panose="02020603050405020304" pitchFamily="18" charset="0"/>
                <a:cs typeface="Courier New" panose="02070309020205020404" pitchFamily="49" charset="0"/>
              </a:rPr>
              <a:t> „Denn die Frauen arbeiten genauso hart mit, um den Lebensunterhalt zu sichern. Wir möchten das Bewusstsein dafür stärken, dass </a:t>
            </a:r>
            <a:r>
              <a:rPr lang="de-DE" sz="1800" kern="0" dirty="0">
                <a:solidFill>
                  <a:srgbClr val="000000"/>
                </a:solidFill>
                <a:latin typeface="Aptos" panose="020B0004020202020204" pitchFamily="34" charset="0"/>
                <a:ea typeface="Times New Roman" panose="02020603050405020304" pitchFamily="18" charset="0"/>
                <a:cs typeface="Courier New" panose="02070309020205020404" pitchFamily="49" charset="0"/>
              </a:rPr>
              <a:t>sie</a:t>
            </a:r>
            <a:r>
              <a:rPr lang="de-DE" sz="1800" kern="0" dirty="0">
                <a:solidFill>
                  <a:srgbClr val="000000"/>
                </a:solidFill>
                <a:effectLst/>
                <a:latin typeface="Aptos" panose="020B0004020202020204" pitchFamily="34" charset="0"/>
                <a:ea typeface="Times New Roman" panose="02020603050405020304" pitchFamily="18" charset="0"/>
                <a:cs typeface="Courier New" panose="02070309020205020404" pitchFamily="49" charset="0"/>
              </a:rPr>
              <a:t> mehr Entscheidungen treffen sollten.“</a:t>
            </a:r>
            <a:endParaRPr lang="de-DE" sz="1800" dirty="0">
              <a:latin typeface="Aptos" panose="020B0004020202020204" pitchFamily="34" charset="0"/>
            </a:endParaRPr>
          </a:p>
        </p:txBody>
      </p:sp>
      <p:pic>
        <p:nvPicPr>
          <p:cNvPr id="7" name="Grafik 6">
            <a:extLst>
              <a:ext uri="{FF2B5EF4-FFF2-40B4-BE49-F238E27FC236}">
                <a16:creationId xmlns:a16="http://schemas.microsoft.com/office/drawing/2014/main" id="{4B7F2810-5EE9-1BF1-8F9C-C7C952D00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08750" y="367868"/>
            <a:ext cx="3747614" cy="5623008"/>
          </a:xfrm>
          <a:prstGeom prst="rect">
            <a:avLst/>
          </a:prstGeom>
        </p:spPr>
      </p:pic>
      <p:pic>
        <p:nvPicPr>
          <p:cNvPr id="10" name="Grafik 9">
            <a:extLst>
              <a:ext uri="{FF2B5EF4-FFF2-40B4-BE49-F238E27FC236}">
                <a16:creationId xmlns:a16="http://schemas.microsoft.com/office/drawing/2014/main" id="{32BB0CD0-7D45-707E-F2B7-5CC0A295010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95775" y="836613"/>
            <a:ext cx="5028334" cy="3351277"/>
          </a:xfrm>
          <a:prstGeom prst="rect">
            <a:avLst/>
          </a:prstGeom>
        </p:spPr>
      </p:pic>
    </p:spTree>
    <p:extLst>
      <p:ext uri="{BB962C8B-B14F-4D97-AF65-F5344CB8AC3E}">
        <p14:creationId xmlns:p14="http://schemas.microsoft.com/office/powerpoint/2010/main" val="26984379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p:cNvSpPr>
            <a:spLocks noGrp="1"/>
          </p:cNvSpPr>
          <p:nvPr>
            <p:ph type="body" sz="quarter" idx="12"/>
          </p:nvPr>
        </p:nvSpPr>
        <p:spPr/>
        <p:txBody>
          <a:bodyPr/>
          <a:lstStyle/>
          <a:p>
            <a:endParaRPr lang="de-DE"/>
          </a:p>
        </p:txBody>
      </p:sp>
      <p:sp>
        <p:nvSpPr>
          <p:cNvPr id="3" name="Textplatzhalter 4">
            <a:extLst>
              <a:ext uri="{FF2B5EF4-FFF2-40B4-BE49-F238E27FC236}">
                <a16:creationId xmlns:a16="http://schemas.microsoft.com/office/drawing/2014/main" id="{6E88900F-37AE-90BA-B90F-7611E5953E72}"/>
              </a:ext>
            </a:extLst>
          </p:cNvPr>
          <p:cNvSpPr txBox="1">
            <a:spLocks/>
          </p:cNvSpPr>
          <p:nvPr/>
        </p:nvSpPr>
        <p:spPr>
          <a:xfrm>
            <a:off x="412922" y="368300"/>
            <a:ext cx="4395326" cy="1889047"/>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de-DE" sz="1800" kern="0" dirty="0">
                <a:solidFill>
                  <a:srgbClr val="000000"/>
                </a:solidFill>
                <a:latin typeface="Aptos" panose="020B0004020202020204" pitchFamily="34" charset="0"/>
                <a:ea typeface="Calibri" panose="020F0502020204030204" pitchFamily="34" charset="0"/>
                <a:cs typeface="Courier New" panose="02070309020205020404" pitchFamily="49" charset="0"/>
              </a:rPr>
              <a:t>A</a:t>
            </a:r>
            <a:r>
              <a:rPr lang="de-DE" sz="1800" kern="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usgewählte Familien erhalten auch eine praktische Starthilfe, beispielsweise vier Schafe oder 20 Hühner, 500 Gramm Zwiebelsamen oder 200 Kilogramm Kartoffeln. Damit sollen die Höfe der Kleinbauernfamilien ertragreicher und vielfältiger werden. </a:t>
            </a:r>
            <a:endParaRPr lang="de-DE" sz="1800" dirty="0">
              <a:latin typeface="Aptos" panose="020B0004020202020204" pitchFamily="34" charset="0"/>
            </a:endParaRPr>
          </a:p>
        </p:txBody>
      </p:sp>
      <p:sp>
        <p:nvSpPr>
          <p:cNvPr id="2" name="Textplatzhalter 4">
            <a:extLst>
              <a:ext uri="{FF2B5EF4-FFF2-40B4-BE49-F238E27FC236}">
                <a16:creationId xmlns:a16="http://schemas.microsoft.com/office/drawing/2014/main" id="{15FA6A0C-54D1-30BA-D8B8-EF4D934F1D7E}"/>
              </a:ext>
            </a:extLst>
          </p:cNvPr>
          <p:cNvSpPr txBox="1">
            <a:spLocks/>
          </p:cNvSpPr>
          <p:nvPr/>
        </p:nvSpPr>
        <p:spPr>
          <a:xfrm>
            <a:off x="8183563" y="3794416"/>
            <a:ext cx="3600450" cy="996367"/>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de-DE" sz="1800" kern="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Parallel dazu bauen die Dorfgemein-</a:t>
            </a:r>
            <a:r>
              <a:rPr lang="de-DE" sz="1800" kern="0" dirty="0" err="1">
                <a:solidFill>
                  <a:srgbClr val="000000"/>
                </a:solidFill>
                <a:effectLst/>
                <a:latin typeface="Aptos" panose="020B0004020202020204" pitchFamily="34" charset="0"/>
                <a:ea typeface="Calibri" panose="020F0502020204030204" pitchFamily="34" charset="0"/>
                <a:cs typeface="Courier New" panose="02070309020205020404" pitchFamily="49" charset="0"/>
              </a:rPr>
              <a:t>schaften</a:t>
            </a:r>
            <a:r>
              <a:rPr lang="de-DE" sz="1800" kern="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 Bewässerungskanäle und sichern die Trinkwasserquellen.</a:t>
            </a:r>
            <a:endParaRPr lang="de-DE" sz="1800" dirty="0">
              <a:latin typeface="Aptos" panose="020B0004020202020204" pitchFamily="34" charset="0"/>
            </a:endParaRPr>
          </a:p>
        </p:txBody>
      </p:sp>
      <p:pic>
        <p:nvPicPr>
          <p:cNvPr id="6" name="Grafik 5">
            <a:extLst>
              <a:ext uri="{FF2B5EF4-FFF2-40B4-BE49-F238E27FC236}">
                <a16:creationId xmlns:a16="http://schemas.microsoft.com/office/drawing/2014/main" id="{BCBE5253-D5EE-15F9-AD3F-F0271395B28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908550" y="368299"/>
            <a:ext cx="6875463" cy="3352971"/>
          </a:xfrm>
          <a:prstGeom prst="rect">
            <a:avLst/>
          </a:prstGeom>
        </p:spPr>
      </p:pic>
      <p:pic>
        <p:nvPicPr>
          <p:cNvPr id="11" name="Grafik 10">
            <a:extLst>
              <a:ext uri="{FF2B5EF4-FFF2-40B4-BE49-F238E27FC236}">
                <a16:creationId xmlns:a16="http://schemas.microsoft.com/office/drawing/2014/main" id="{F2AFF19C-317E-1F04-91E2-FBD99E77F32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71546" y="2549269"/>
            <a:ext cx="4395326" cy="3427024"/>
          </a:xfrm>
          <a:prstGeom prst="rect">
            <a:avLst/>
          </a:prstGeom>
        </p:spPr>
      </p:pic>
      <p:pic>
        <p:nvPicPr>
          <p:cNvPr id="13" name="Grafik 12">
            <a:extLst>
              <a:ext uri="{FF2B5EF4-FFF2-40B4-BE49-F238E27FC236}">
                <a16:creationId xmlns:a16="http://schemas.microsoft.com/office/drawing/2014/main" id="{99AD97A2-AB37-4C75-FB9A-32E523B8053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908550" y="3860799"/>
            <a:ext cx="3193447" cy="2124075"/>
          </a:xfrm>
          <a:prstGeom prst="rect">
            <a:avLst/>
          </a:prstGeom>
        </p:spPr>
      </p:pic>
    </p:spTree>
    <p:extLst>
      <p:ext uri="{BB962C8B-B14F-4D97-AF65-F5344CB8AC3E}">
        <p14:creationId xmlns:p14="http://schemas.microsoft.com/office/powerpoint/2010/main" val="39931809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4">
            <a:extLst>
              <a:ext uri="{FF2B5EF4-FFF2-40B4-BE49-F238E27FC236}">
                <a16:creationId xmlns:a16="http://schemas.microsoft.com/office/drawing/2014/main" id="{6E88900F-37AE-90BA-B90F-7611E5953E72}"/>
              </a:ext>
            </a:extLst>
          </p:cNvPr>
          <p:cNvSpPr txBox="1">
            <a:spLocks/>
          </p:cNvSpPr>
          <p:nvPr/>
        </p:nvSpPr>
        <p:spPr>
          <a:xfrm>
            <a:off x="3567954" y="375540"/>
            <a:ext cx="8239507" cy="1151818"/>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de-DE" sz="1800" kern="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Aster </a:t>
            </a:r>
            <a:r>
              <a:rPr lang="de-DE" sz="1800" kern="0" dirty="0" err="1">
                <a:solidFill>
                  <a:srgbClr val="000000"/>
                </a:solidFill>
                <a:effectLst/>
                <a:latin typeface="Aptos" panose="020B0004020202020204" pitchFamily="34" charset="0"/>
                <a:ea typeface="Calibri" panose="020F0502020204030204" pitchFamily="34" charset="0"/>
                <a:cs typeface="Courier New" panose="02070309020205020404" pitchFamily="49" charset="0"/>
              </a:rPr>
              <a:t>Semtets</a:t>
            </a:r>
            <a:r>
              <a:rPr lang="de-DE" sz="1800" kern="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 Familie hat Getreide- und Gemüsesamen sowie vier Schafe erhalten. Die Schafe haben längst Lämmer bekommen. Vom Geld aus dem Verkauf hat die Familie einen Ochsen angeschafft, der nun die Felder pflügt.</a:t>
            </a:r>
            <a:endParaRPr lang="de-DE" sz="1800" dirty="0">
              <a:latin typeface="Aptos" panose="020B0004020202020204" pitchFamily="34" charset="0"/>
            </a:endParaRPr>
          </a:p>
        </p:txBody>
      </p:sp>
      <p:sp>
        <p:nvSpPr>
          <p:cNvPr id="5" name="Textplatzhalter 4"/>
          <p:cNvSpPr>
            <a:spLocks noGrp="1"/>
          </p:cNvSpPr>
          <p:nvPr>
            <p:ph type="body" sz="quarter" idx="12"/>
          </p:nvPr>
        </p:nvSpPr>
        <p:spPr/>
        <p:txBody>
          <a:bodyPr/>
          <a:lstStyle/>
          <a:p>
            <a:endParaRPr lang="de-DE"/>
          </a:p>
        </p:txBody>
      </p:sp>
      <p:pic>
        <p:nvPicPr>
          <p:cNvPr id="7" name="Grafik 6">
            <a:extLst>
              <a:ext uri="{FF2B5EF4-FFF2-40B4-BE49-F238E27FC236}">
                <a16:creationId xmlns:a16="http://schemas.microsoft.com/office/drawing/2014/main" id="{4676C392-26AA-D13F-BBDA-F63F5BD57C8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567953" y="1373189"/>
            <a:ext cx="6272959" cy="4611685"/>
          </a:xfrm>
          <a:prstGeom prst="rect">
            <a:avLst/>
          </a:prstGeom>
        </p:spPr>
      </p:pic>
      <p:pic>
        <p:nvPicPr>
          <p:cNvPr id="9" name="Grafik 8">
            <a:extLst>
              <a:ext uri="{FF2B5EF4-FFF2-40B4-BE49-F238E27FC236}">
                <a16:creationId xmlns:a16="http://schemas.microsoft.com/office/drawing/2014/main" id="{60C8749E-EB22-B63E-FFDA-AFD07276C153}"/>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rightnessContrast bright="23000"/>
                    </a14:imgEffect>
                  </a14:imgLayer>
                </a14:imgProps>
              </a:ext>
              <a:ext uri="{28A0092B-C50C-407E-A947-70E740481C1C}">
                <a14:useLocalDpi xmlns:a14="http://schemas.microsoft.com/office/drawing/2010/main"/>
              </a:ext>
            </a:extLst>
          </a:blip>
          <a:srcRect/>
          <a:stretch/>
        </p:blipFill>
        <p:spPr>
          <a:xfrm>
            <a:off x="407987" y="385405"/>
            <a:ext cx="3031809" cy="5616574"/>
          </a:xfrm>
          <a:prstGeom prst="rect">
            <a:avLst/>
          </a:prstGeom>
        </p:spPr>
      </p:pic>
    </p:spTree>
    <p:extLst>
      <p:ext uri="{BB962C8B-B14F-4D97-AF65-F5344CB8AC3E}">
        <p14:creationId xmlns:p14="http://schemas.microsoft.com/office/powerpoint/2010/main" val="39952338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p:cNvSpPr>
            <a:spLocks noGrp="1"/>
          </p:cNvSpPr>
          <p:nvPr>
            <p:ph type="body" sz="quarter" idx="12"/>
          </p:nvPr>
        </p:nvSpPr>
        <p:spPr/>
        <p:txBody>
          <a:bodyPr/>
          <a:lstStyle/>
          <a:p>
            <a:endParaRPr lang="de-DE"/>
          </a:p>
        </p:txBody>
      </p:sp>
      <p:sp>
        <p:nvSpPr>
          <p:cNvPr id="3" name="Textplatzhalter 4">
            <a:extLst>
              <a:ext uri="{FF2B5EF4-FFF2-40B4-BE49-F238E27FC236}">
                <a16:creationId xmlns:a16="http://schemas.microsoft.com/office/drawing/2014/main" id="{6E88900F-37AE-90BA-B90F-7611E5953E72}"/>
              </a:ext>
            </a:extLst>
          </p:cNvPr>
          <p:cNvSpPr txBox="1">
            <a:spLocks/>
          </p:cNvSpPr>
          <p:nvPr/>
        </p:nvSpPr>
        <p:spPr>
          <a:xfrm>
            <a:off x="5951538" y="3860800"/>
            <a:ext cx="5832475" cy="1726400"/>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de-DE" sz="1800" kern="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Neben dem alten Rundhaus steht inzwischen ein neues Haus – ohne Stall und mit Metalldach. Das ist deutlich stabiler als das alte und muss nicht jedes Jahr erneuert werden. Auf dem Speiseplan stehen nun auch Kartoffeln, Kohl, Mais und Avocado. Was die Familie nicht selbst benötigt, verkauft sie auf dem Markt.</a:t>
            </a:r>
            <a:endParaRPr lang="de-DE" sz="1800" dirty="0">
              <a:latin typeface="Aptos" panose="020B0004020202020204" pitchFamily="34" charset="0"/>
            </a:endParaRPr>
          </a:p>
        </p:txBody>
      </p:sp>
      <p:pic>
        <p:nvPicPr>
          <p:cNvPr id="5" name="Grafik 4">
            <a:extLst>
              <a:ext uri="{FF2B5EF4-FFF2-40B4-BE49-F238E27FC236}">
                <a16:creationId xmlns:a16="http://schemas.microsoft.com/office/drawing/2014/main" id="{05CCFF24-B2C2-38D7-5E9F-E5B4B9456CE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86335" y="358723"/>
            <a:ext cx="3622328" cy="2414457"/>
          </a:xfrm>
          <a:prstGeom prst="rect">
            <a:avLst/>
          </a:prstGeom>
        </p:spPr>
      </p:pic>
      <p:pic>
        <p:nvPicPr>
          <p:cNvPr id="7" name="Grafik 6">
            <a:extLst>
              <a:ext uri="{FF2B5EF4-FFF2-40B4-BE49-F238E27FC236}">
                <a16:creationId xmlns:a16="http://schemas.microsoft.com/office/drawing/2014/main" id="{920D44C3-30D4-0CA0-C631-AB70B675A7E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7987" y="2924174"/>
            <a:ext cx="5400675" cy="3565525"/>
          </a:xfrm>
          <a:prstGeom prst="rect">
            <a:avLst/>
          </a:prstGeom>
        </p:spPr>
      </p:pic>
      <p:pic>
        <p:nvPicPr>
          <p:cNvPr id="9" name="Grafik 8">
            <a:extLst>
              <a:ext uri="{FF2B5EF4-FFF2-40B4-BE49-F238E27FC236}">
                <a16:creationId xmlns:a16="http://schemas.microsoft.com/office/drawing/2014/main" id="{796441F8-3613-5173-4E0D-E07C3DBCF71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951537" y="368300"/>
            <a:ext cx="5832475" cy="3381499"/>
          </a:xfrm>
          <a:prstGeom prst="rect">
            <a:avLst/>
          </a:prstGeom>
        </p:spPr>
      </p:pic>
    </p:spTree>
    <p:extLst>
      <p:ext uri="{BB962C8B-B14F-4D97-AF65-F5344CB8AC3E}">
        <p14:creationId xmlns:p14="http://schemas.microsoft.com/office/powerpoint/2010/main" val="5061240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p:cNvSpPr>
            <a:spLocks noGrp="1"/>
          </p:cNvSpPr>
          <p:nvPr>
            <p:ph type="body" sz="quarter" idx="12"/>
          </p:nvPr>
        </p:nvSpPr>
        <p:spPr/>
        <p:txBody>
          <a:bodyPr/>
          <a:lstStyle/>
          <a:p>
            <a:endParaRPr lang="de-DE"/>
          </a:p>
        </p:txBody>
      </p:sp>
      <p:sp>
        <p:nvSpPr>
          <p:cNvPr id="3" name="Textplatzhalter 4">
            <a:extLst>
              <a:ext uri="{FF2B5EF4-FFF2-40B4-BE49-F238E27FC236}">
                <a16:creationId xmlns:a16="http://schemas.microsoft.com/office/drawing/2014/main" id="{6E88900F-37AE-90BA-B90F-7611E5953E72}"/>
              </a:ext>
            </a:extLst>
          </p:cNvPr>
          <p:cNvSpPr txBox="1">
            <a:spLocks/>
          </p:cNvSpPr>
          <p:nvPr/>
        </p:nvSpPr>
        <p:spPr>
          <a:xfrm>
            <a:off x="7659974" y="368299"/>
            <a:ext cx="4124039" cy="3304291"/>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de-DE" sz="1800" kern="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Mittlerweile haben die Kinder auch Schulbücher und gehen jeden Tag in die Schule, am Abend machen die Töchter ihre Hausaufgaben im Licht einer Taschenlampe. </a:t>
            </a:r>
            <a:endParaRPr lang="de-DE" sz="1800" kern="0" dirty="0">
              <a:solidFill>
                <a:srgbClr val="000000"/>
              </a:solidFill>
              <a:latin typeface="Aptos" panose="020B0004020202020204" pitchFamily="34" charset="0"/>
              <a:ea typeface="Calibri" panose="020F0502020204030204" pitchFamily="34" charset="0"/>
              <a:cs typeface="Courier New" panose="02070309020205020404" pitchFamily="49" charset="0"/>
            </a:endParaRPr>
          </a:p>
          <a:p>
            <a:pPr marL="0" indent="0">
              <a:lnSpc>
                <a:spcPct val="100000"/>
              </a:lnSpc>
              <a:spcBef>
                <a:spcPts val="0"/>
              </a:spcBef>
              <a:spcAft>
                <a:spcPts val="600"/>
              </a:spcAft>
              <a:buNone/>
            </a:pPr>
            <a:r>
              <a:rPr lang="de-DE" sz="180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Fragt man Aster </a:t>
            </a:r>
            <a:r>
              <a:rPr lang="de-DE" sz="1800" dirty="0" err="1">
                <a:solidFill>
                  <a:srgbClr val="000000"/>
                </a:solidFill>
                <a:effectLst/>
                <a:latin typeface="Aptos" panose="020B0004020202020204" pitchFamily="34" charset="0"/>
                <a:ea typeface="Calibri" panose="020F0502020204030204" pitchFamily="34" charset="0"/>
                <a:cs typeface="Courier New" panose="02070309020205020404" pitchFamily="49" charset="0"/>
              </a:rPr>
              <a:t>Semtet</a:t>
            </a:r>
            <a:r>
              <a:rPr lang="de-DE" sz="180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 welche Zukunft sie sich für ihre Familie wünscht, sagt sie: „Meine Kinder können Lehrer, Ärztinnen, Verkehrspolizisten oder Agrarwissen-</a:t>
            </a:r>
            <a:r>
              <a:rPr lang="de-DE" sz="1800" dirty="0" err="1">
                <a:solidFill>
                  <a:srgbClr val="000000"/>
                </a:solidFill>
                <a:effectLst/>
                <a:latin typeface="Aptos" panose="020B0004020202020204" pitchFamily="34" charset="0"/>
                <a:ea typeface="Calibri" panose="020F0502020204030204" pitchFamily="34" charset="0"/>
                <a:cs typeface="Courier New" panose="02070309020205020404" pitchFamily="49" charset="0"/>
              </a:rPr>
              <a:t>schaftlerinnen</a:t>
            </a:r>
            <a:r>
              <a:rPr lang="de-DE" sz="180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 werden.“ Sie selbst möchte ihren Hof weiterführen und zu voller Blüte bringen.</a:t>
            </a:r>
            <a:endParaRPr lang="de-DE" sz="1800" dirty="0">
              <a:effectLst/>
              <a:latin typeface="Times New Roman" panose="02020603050405020304" pitchFamily="18" charset="0"/>
              <a:ea typeface="Calibri" panose="020F0502020204030204" pitchFamily="34" charset="0"/>
            </a:endParaRPr>
          </a:p>
          <a:p>
            <a:pPr marL="0" indent="0">
              <a:lnSpc>
                <a:spcPct val="100000"/>
              </a:lnSpc>
              <a:spcBef>
                <a:spcPts val="0"/>
              </a:spcBef>
              <a:spcAft>
                <a:spcPts val="600"/>
              </a:spcAft>
              <a:buNone/>
            </a:pPr>
            <a:endParaRPr lang="de-DE" sz="1800" dirty="0">
              <a:latin typeface="Aptos" panose="020B0004020202020204" pitchFamily="34" charset="0"/>
            </a:endParaRPr>
          </a:p>
        </p:txBody>
      </p:sp>
      <p:pic>
        <p:nvPicPr>
          <p:cNvPr id="7" name="Grafik 6">
            <a:extLst>
              <a:ext uri="{FF2B5EF4-FFF2-40B4-BE49-F238E27FC236}">
                <a16:creationId xmlns:a16="http://schemas.microsoft.com/office/drawing/2014/main" id="{7F276AD4-A8EC-3C56-DB96-7CD6014B30E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15458" y="368300"/>
            <a:ext cx="7111196" cy="5616576"/>
          </a:xfrm>
          <a:prstGeom prst="rect">
            <a:avLst/>
          </a:prstGeom>
        </p:spPr>
      </p:pic>
    </p:spTree>
    <p:extLst>
      <p:ext uri="{BB962C8B-B14F-4D97-AF65-F5344CB8AC3E}">
        <p14:creationId xmlns:p14="http://schemas.microsoft.com/office/powerpoint/2010/main" val="1638946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p:cNvSpPr>
            <a:spLocks noGrp="1"/>
          </p:cNvSpPr>
          <p:nvPr>
            <p:ph type="body" sz="quarter" idx="12"/>
          </p:nvPr>
        </p:nvSpPr>
        <p:spPr/>
        <p:txBody>
          <a:bodyPr/>
          <a:lstStyle/>
          <a:p>
            <a:endParaRPr lang="de-DE"/>
          </a:p>
        </p:txBody>
      </p:sp>
      <p:sp>
        <p:nvSpPr>
          <p:cNvPr id="3" name="Textplatzhalter 4">
            <a:extLst>
              <a:ext uri="{FF2B5EF4-FFF2-40B4-BE49-F238E27FC236}">
                <a16:creationId xmlns:a16="http://schemas.microsoft.com/office/drawing/2014/main" id="{6E88900F-37AE-90BA-B90F-7611E5953E72}"/>
              </a:ext>
            </a:extLst>
          </p:cNvPr>
          <p:cNvSpPr txBox="1">
            <a:spLocks/>
          </p:cNvSpPr>
          <p:nvPr/>
        </p:nvSpPr>
        <p:spPr>
          <a:xfrm>
            <a:off x="407989" y="3249613"/>
            <a:ext cx="2736520" cy="2236787"/>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de-DE" sz="1800" kern="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Jeden Sonntag findet in der evangelischen Kirche</a:t>
            </a:r>
            <a:r>
              <a:rPr lang="de-DE" sz="1800" kern="0" dirty="0">
                <a:solidFill>
                  <a:srgbClr val="000000"/>
                </a:solidFill>
                <a:latin typeface="Aptos" panose="020B0004020202020204" pitchFamily="34" charset="0"/>
                <a:ea typeface="Calibri" panose="020F0502020204030204" pitchFamily="34" charset="0"/>
                <a:cs typeface="Courier New" panose="02070309020205020404" pitchFamily="49" charset="0"/>
              </a:rPr>
              <a:t> in </a:t>
            </a:r>
            <a:r>
              <a:rPr lang="de-DE" sz="1800" kern="0" dirty="0" err="1">
                <a:solidFill>
                  <a:srgbClr val="000000"/>
                </a:solidFill>
                <a:latin typeface="Aptos" panose="020B0004020202020204" pitchFamily="34" charset="0"/>
                <a:ea typeface="Calibri" panose="020F0502020204030204" pitchFamily="34" charset="0"/>
                <a:cs typeface="Courier New" panose="02070309020205020404" pitchFamily="49" charset="0"/>
              </a:rPr>
              <a:t>Wode</a:t>
            </a:r>
            <a:r>
              <a:rPr lang="de-DE" sz="1800" kern="0" dirty="0">
                <a:solidFill>
                  <a:srgbClr val="000000"/>
                </a:solidFill>
                <a:latin typeface="Aptos" panose="020B0004020202020204" pitchFamily="34" charset="0"/>
                <a:ea typeface="Calibri" panose="020F0502020204030204" pitchFamily="34" charset="0"/>
                <a:cs typeface="Courier New" panose="02070309020205020404" pitchFamily="49" charset="0"/>
              </a:rPr>
              <a:t> der Gottesdienst </a:t>
            </a:r>
            <a:r>
              <a:rPr lang="de-DE" sz="1800" kern="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 statt. </a:t>
            </a:r>
            <a:r>
              <a:rPr lang="de-DE" sz="180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Die Gemeinde wiegt sich im Takt der Melodie. „Gott ist groß.“ Aster </a:t>
            </a:r>
            <a:r>
              <a:rPr lang="de-DE" sz="1800" dirty="0" err="1">
                <a:solidFill>
                  <a:srgbClr val="000000"/>
                </a:solidFill>
                <a:effectLst/>
                <a:latin typeface="Aptos" panose="020B0004020202020204" pitchFamily="34" charset="0"/>
                <a:ea typeface="Calibri" panose="020F0502020204030204" pitchFamily="34" charset="0"/>
                <a:cs typeface="Courier New" panose="02070309020205020404" pitchFamily="49" charset="0"/>
              </a:rPr>
              <a:t>Semtet</a:t>
            </a:r>
            <a:r>
              <a:rPr lang="de-DE" sz="180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 singt mit </a:t>
            </a:r>
            <a:r>
              <a:rPr lang="de-DE" sz="1800" dirty="0">
                <a:solidFill>
                  <a:srgbClr val="000000"/>
                </a:solidFill>
                <a:latin typeface="Aptos" panose="020B0004020202020204" pitchFamily="34" charset="0"/>
                <a:ea typeface="Calibri" panose="020F0502020204030204" pitchFamily="34" charset="0"/>
                <a:cs typeface="Courier New" panose="02070309020205020404" pitchFamily="49" charset="0"/>
              </a:rPr>
              <a:t>e</a:t>
            </a:r>
            <a:r>
              <a:rPr lang="de-DE" sz="180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inem Lächeln auf den Lippen. </a:t>
            </a:r>
            <a:endParaRPr lang="de-DE" sz="1800" dirty="0">
              <a:effectLst/>
              <a:latin typeface="Times New Roman" panose="02020603050405020304" pitchFamily="18" charset="0"/>
              <a:ea typeface="Calibri" panose="020F0502020204030204" pitchFamily="34" charset="0"/>
            </a:endParaRPr>
          </a:p>
          <a:p>
            <a:pPr marL="0" indent="0">
              <a:lnSpc>
                <a:spcPct val="100000"/>
              </a:lnSpc>
              <a:spcBef>
                <a:spcPts val="0"/>
              </a:spcBef>
              <a:spcAft>
                <a:spcPts val="600"/>
              </a:spcAft>
              <a:buNone/>
            </a:pPr>
            <a:endParaRPr lang="de-DE" sz="1800" dirty="0">
              <a:latin typeface="Aptos" panose="020B0004020202020204" pitchFamily="34" charset="0"/>
            </a:endParaRPr>
          </a:p>
        </p:txBody>
      </p:sp>
      <p:pic>
        <p:nvPicPr>
          <p:cNvPr id="5" name="Grafik 4">
            <a:extLst>
              <a:ext uri="{FF2B5EF4-FFF2-40B4-BE49-F238E27FC236}">
                <a16:creationId xmlns:a16="http://schemas.microsoft.com/office/drawing/2014/main" id="{C006050B-CEB9-F116-BE62-1624973494D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88971" y="3272110"/>
            <a:ext cx="2807029" cy="2040979"/>
          </a:xfrm>
          <a:prstGeom prst="rect">
            <a:avLst/>
          </a:prstGeom>
        </p:spPr>
      </p:pic>
      <p:pic>
        <p:nvPicPr>
          <p:cNvPr id="7" name="Grafik 6">
            <a:extLst>
              <a:ext uri="{FF2B5EF4-FFF2-40B4-BE49-F238E27FC236}">
                <a16:creationId xmlns:a16="http://schemas.microsoft.com/office/drawing/2014/main" id="{689656A6-40C3-126E-DC3D-D11F4419694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07989" y="368300"/>
            <a:ext cx="5688012" cy="2734664"/>
          </a:xfrm>
          <a:prstGeom prst="rect">
            <a:avLst/>
          </a:prstGeom>
        </p:spPr>
      </p:pic>
      <p:pic>
        <p:nvPicPr>
          <p:cNvPr id="9" name="Grafik 8">
            <a:extLst>
              <a:ext uri="{FF2B5EF4-FFF2-40B4-BE49-F238E27FC236}">
                <a16:creationId xmlns:a16="http://schemas.microsoft.com/office/drawing/2014/main" id="{8BB72120-B84A-DDC8-6947-A2F9C1042F7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240463" y="836612"/>
            <a:ext cx="5543549" cy="4963253"/>
          </a:xfrm>
          <a:prstGeom prst="rect">
            <a:avLst/>
          </a:prstGeom>
        </p:spPr>
      </p:pic>
    </p:spTree>
    <p:extLst>
      <p:ext uri="{BB962C8B-B14F-4D97-AF65-F5344CB8AC3E}">
        <p14:creationId xmlns:p14="http://schemas.microsoft.com/office/powerpoint/2010/main" val="25723185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6400"/>
        </a:solidFill>
        <a:effectLst/>
      </p:bgPr>
    </p:bg>
    <p:spTree>
      <p:nvGrpSpPr>
        <p:cNvPr id="1" name=""/>
        <p:cNvGrpSpPr/>
        <p:nvPr/>
      </p:nvGrpSpPr>
      <p:grpSpPr>
        <a:xfrm>
          <a:off x="0" y="0"/>
          <a:ext cx="0" cy="0"/>
          <a:chOff x="0" y="0"/>
          <a:chExt cx="0" cy="0"/>
        </a:xfrm>
      </p:grpSpPr>
      <p:sp>
        <p:nvSpPr>
          <p:cNvPr id="3" name="Textplatzhalter 11">
            <a:extLst>
              <a:ext uri="{FF2B5EF4-FFF2-40B4-BE49-F238E27FC236}">
                <a16:creationId xmlns:a16="http://schemas.microsoft.com/office/drawing/2014/main" id="{F88FEC41-FBB3-FB8C-0B8F-DF809CD32600}"/>
              </a:ext>
            </a:extLst>
          </p:cNvPr>
          <p:cNvSpPr txBox="1">
            <a:spLocks noChangeAspect="1"/>
          </p:cNvSpPr>
          <p:nvPr/>
        </p:nvSpPr>
        <p:spPr>
          <a:xfrm>
            <a:off x="330993" y="6143749"/>
            <a:ext cx="1014413" cy="425488"/>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lvl1pPr marL="0" indent="0" algn="l" defTabSz="914400" rtl="0" eaLnBrk="1" latinLnBrk="0" hangingPunct="1">
              <a:lnSpc>
                <a:spcPct val="90000"/>
              </a:lnSpc>
              <a:spcBef>
                <a:spcPts val="1000"/>
              </a:spcBef>
              <a:buFont typeface="Arial" panose="020B0604020202020204" pitchFamily="34" charset="0"/>
              <a:buNone/>
              <a:defRPr sz="6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a:t> </a:t>
            </a:r>
          </a:p>
        </p:txBody>
      </p:sp>
      <p:sp>
        <p:nvSpPr>
          <p:cNvPr id="5" name="Rechteck 16">
            <a:extLst>
              <a:ext uri="{FF2B5EF4-FFF2-40B4-BE49-F238E27FC236}">
                <a16:creationId xmlns:a16="http://schemas.microsoft.com/office/drawing/2014/main" id="{4922C7DE-E225-473A-BD55-BA612DD8462A}"/>
              </a:ext>
            </a:extLst>
          </p:cNvPr>
          <p:cNvSpPr>
            <a:spLocks noChangeArrowheads="1"/>
          </p:cNvSpPr>
          <p:nvPr/>
        </p:nvSpPr>
        <p:spPr bwMode="auto">
          <a:xfrm>
            <a:off x="407988" y="368300"/>
            <a:ext cx="11035867" cy="5318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bIns="0">
            <a:spAutoFit/>
          </a:bodyPr>
          <a:lstStyle>
            <a:lvl1pPr>
              <a:defRPr sz="1500" b="1">
                <a:solidFill>
                  <a:schemeClr val="tx1"/>
                </a:solidFill>
                <a:latin typeface="Georgia" panose="02040502050405020303" pitchFamily="18" charset="0"/>
              </a:defRPr>
            </a:lvl1pPr>
            <a:lvl2pPr marL="742950" indent="-285750">
              <a:defRPr sz="1500" b="1">
                <a:solidFill>
                  <a:schemeClr val="tx1"/>
                </a:solidFill>
                <a:latin typeface="Georgia" panose="02040502050405020303" pitchFamily="18" charset="0"/>
              </a:defRPr>
            </a:lvl2pPr>
            <a:lvl3pPr marL="1143000" indent="-228600">
              <a:defRPr sz="1500" b="1">
                <a:solidFill>
                  <a:schemeClr val="tx1"/>
                </a:solidFill>
                <a:latin typeface="Georgia" panose="02040502050405020303" pitchFamily="18" charset="0"/>
              </a:defRPr>
            </a:lvl3pPr>
            <a:lvl4pPr marL="1600200" indent="-228600">
              <a:defRPr sz="1500" b="1">
                <a:solidFill>
                  <a:schemeClr val="tx1"/>
                </a:solidFill>
                <a:latin typeface="Georgia" panose="02040502050405020303" pitchFamily="18" charset="0"/>
              </a:defRPr>
            </a:lvl4pPr>
            <a:lvl5pPr marL="2057400" indent="-228600">
              <a:defRPr sz="1500" b="1">
                <a:solidFill>
                  <a:schemeClr val="tx1"/>
                </a:solidFill>
                <a:latin typeface="Georgia" panose="02040502050405020303" pitchFamily="18" charset="0"/>
              </a:defRPr>
            </a:lvl5pPr>
            <a:lvl6pPr marL="2514600" indent="-228600" eaLnBrk="0" fontAlgn="base" hangingPunct="0">
              <a:spcBef>
                <a:spcPct val="0"/>
              </a:spcBef>
              <a:spcAft>
                <a:spcPct val="0"/>
              </a:spcAft>
              <a:defRPr sz="1500" b="1">
                <a:solidFill>
                  <a:schemeClr val="tx1"/>
                </a:solidFill>
                <a:latin typeface="Georgia" panose="02040502050405020303" pitchFamily="18" charset="0"/>
              </a:defRPr>
            </a:lvl6pPr>
            <a:lvl7pPr marL="2971800" indent="-228600" eaLnBrk="0" fontAlgn="base" hangingPunct="0">
              <a:spcBef>
                <a:spcPct val="0"/>
              </a:spcBef>
              <a:spcAft>
                <a:spcPct val="0"/>
              </a:spcAft>
              <a:defRPr sz="1500" b="1">
                <a:solidFill>
                  <a:schemeClr val="tx1"/>
                </a:solidFill>
                <a:latin typeface="Georgia" panose="02040502050405020303" pitchFamily="18" charset="0"/>
              </a:defRPr>
            </a:lvl7pPr>
            <a:lvl8pPr marL="3429000" indent="-228600" eaLnBrk="0" fontAlgn="base" hangingPunct="0">
              <a:spcBef>
                <a:spcPct val="0"/>
              </a:spcBef>
              <a:spcAft>
                <a:spcPct val="0"/>
              </a:spcAft>
              <a:defRPr sz="1500" b="1">
                <a:solidFill>
                  <a:schemeClr val="tx1"/>
                </a:solidFill>
                <a:latin typeface="Georgia" panose="02040502050405020303" pitchFamily="18" charset="0"/>
              </a:defRPr>
            </a:lvl8pPr>
            <a:lvl9pPr marL="3886200" indent="-228600" eaLnBrk="0" fontAlgn="base" hangingPunct="0">
              <a:spcBef>
                <a:spcPct val="0"/>
              </a:spcBef>
              <a:spcAft>
                <a:spcPct val="0"/>
              </a:spcAft>
              <a:defRPr sz="1500" b="1">
                <a:solidFill>
                  <a:schemeClr val="tx1"/>
                </a:solidFill>
                <a:latin typeface="Georgia" panose="02040502050405020303" pitchFamily="18" charset="0"/>
              </a:defRPr>
            </a:lvl9pPr>
          </a:lstStyle>
          <a:p>
            <a:r>
              <a:rPr lang="de-DE" altLang="de-DE" sz="1800" b="0" dirty="0">
                <a:latin typeface="Aptos" panose="020B0004020202020204" pitchFamily="34" charset="0"/>
              </a:rPr>
              <a:t>Sie sahen eine Präsentation zum Projekt</a:t>
            </a:r>
            <a:r>
              <a:rPr lang="de-DE" altLang="de-DE" sz="1800" b="0" dirty="0">
                <a:latin typeface="Aptos" panose="020B0004020202020204" pitchFamily="34" charset="0"/>
                <a:cs typeface="Arial" panose="020B0604020202020204" pitchFamily="34" charset="0"/>
              </a:rPr>
              <a:t> der Partnerorganisation </a:t>
            </a:r>
            <a:r>
              <a:rPr lang="de-DE" sz="1800" b="0" spc="-20" dirty="0">
                <a:effectLst/>
                <a:latin typeface="Aptos" panose="020B0004020202020204" pitchFamily="34" charset="0"/>
                <a:ea typeface="Calibri" panose="020F0502020204030204" pitchFamily="34" charset="0"/>
              </a:rPr>
              <a:t>Ethiopian </a:t>
            </a:r>
            <a:r>
              <a:rPr lang="de-DE" sz="1800" b="0" spc="-20" dirty="0" err="1">
                <a:effectLst/>
                <a:latin typeface="Aptos" panose="020B0004020202020204" pitchFamily="34" charset="0"/>
                <a:ea typeface="Calibri" panose="020F0502020204030204" pitchFamily="34" charset="0"/>
              </a:rPr>
              <a:t>Evangelical</a:t>
            </a:r>
            <a:r>
              <a:rPr lang="de-DE" sz="1800" b="0" spc="-20" dirty="0">
                <a:effectLst/>
                <a:latin typeface="Aptos" panose="020B0004020202020204" pitchFamily="34" charset="0"/>
                <a:ea typeface="Calibri" panose="020F0502020204030204" pitchFamily="34" charset="0"/>
              </a:rPr>
              <a:t> Church </a:t>
            </a:r>
            <a:r>
              <a:rPr lang="de-DE" sz="1800" b="0" spc="-20" dirty="0" err="1">
                <a:effectLst/>
                <a:latin typeface="Aptos" panose="020B0004020202020204" pitchFamily="34" charset="0"/>
                <a:ea typeface="Calibri" panose="020F0502020204030204" pitchFamily="34" charset="0"/>
              </a:rPr>
              <a:t>Mekane</a:t>
            </a:r>
            <a:r>
              <a:rPr lang="de-DE" sz="1800" b="0" spc="-20" dirty="0">
                <a:effectLst/>
                <a:latin typeface="Aptos" panose="020B0004020202020204" pitchFamily="34" charset="0"/>
                <a:ea typeface="Calibri" panose="020F0502020204030204" pitchFamily="34" charset="0"/>
              </a:rPr>
              <a:t> </a:t>
            </a:r>
            <a:r>
              <a:rPr lang="de-DE" sz="1800" b="0" spc="-20" dirty="0" err="1">
                <a:effectLst/>
                <a:latin typeface="Aptos" panose="020B0004020202020204" pitchFamily="34" charset="0"/>
                <a:ea typeface="Calibri" panose="020F0502020204030204" pitchFamily="34" charset="0"/>
              </a:rPr>
              <a:t>Yesus</a:t>
            </a:r>
            <a:r>
              <a:rPr lang="de-DE" sz="1800" b="0" spc="-20" dirty="0">
                <a:effectLst/>
                <a:latin typeface="Aptos" panose="020B0004020202020204" pitchFamily="34" charset="0"/>
                <a:ea typeface="Calibri" panose="020F0502020204030204" pitchFamily="34" charset="0"/>
              </a:rPr>
              <a:t> – </a:t>
            </a:r>
            <a:endParaRPr lang="de-DE" sz="1800" b="0" dirty="0">
              <a:effectLst/>
              <a:latin typeface="Aptos" panose="020B0004020202020204" pitchFamily="34" charset="0"/>
              <a:ea typeface="Calibri" panose="020F0502020204030204" pitchFamily="34" charset="0"/>
            </a:endParaRPr>
          </a:p>
          <a:p>
            <a:r>
              <a:rPr lang="de-DE" sz="1800" b="0" kern="0" spc="-20" dirty="0">
                <a:effectLst/>
                <a:latin typeface="Aptos" panose="020B0004020202020204" pitchFamily="34" charset="0"/>
                <a:ea typeface="Calibri" panose="020F0502020204030204" pitchFamily="34" charset="0"/>
                <a:cs typeface="Times New Roman" panose="02020603050405020304" pitchFamily="18" charset="0"/>
              </a:rPr>
              <a:t>Development and </a:t>
            </a:r>
            <a:r>
              <a:rPr lang="de-DE" sz="1800" b="0" kern="0" spc="-20" dirty="0" err="1">
                <a:effectLst/>
                <a:latin typeface="Aptos" panose="020B0004020202020204" pitchFamily="34" charset="0"/>
                <a:ea typeface="Calibri" panose="020F0502020204030204" pitchFamily="34" charset="0"/>
                <a:cs typeface="Times New Roman" panose="02020603050405020304" pitchFamily="18" charset="0"/>
              </a:rPr>
              <a:t>Social</a:t>
            </a:r>
            <a:r>
              <a:rPr lang="de-DE" sz="1800" b="0" kern="0" spc="-20" dirty="0">
                <a:effectLst/>
                <a:latin typeface="Aptos" panose="020B0004020202020204" pitchFamily="34" charset="0"/>
                <a:ea typeface="Calibri" panose="020F0502020204030204" pitchFamily="34" charset="0"/>
                <a:cs typeface="Times New Roman" panose="02020603050405020304" pitchFamily="18" charset="0"/>
              </a:rPr>
              <a:t> Service </a:t>
            </a:r>
            <a:r>
              <a:rPr lang="de-DE" sz="1800" b="0" kern="0" spc="-20" dirty="0" err="1">
                <a:effectLst/>
                <a:latin typeface="Aptos" panose="020B0004020202020204" pitchFamily="34" charset="0"/>
                <a:ea typeface="Calibri" panose="020F0502020204030204" pitchFamily="34" charset="0"/>
                <a:cs typeface="Times New Roman" panose="02020603050405020304" pitchFamily="18" charset="0"/>
              </a:rPr>
              <a:t>Commission</a:t>
            </a:r>
            <a:r>
              <a:rPr lang="de-DE" sz="1800" b="0" kern="0" spc="-20" dirty="0">
                <a:effectLst/>
                <a:latin typeface="Aptos" panose="020B0004020202020204" pitchFamily="34" charset="0"/>
                <a:ea typeface="Calibri" panose="020F0502020204030204" pitchFamily="34" charset="0"/>
                <a:cs typeface="Times New Roman" panose="02020603050405020304" pitchFamily="18" charset="0"/>
              </a:rPr>
              <a:t> (EECMY-DASSC)</a:t>
            </a:r>
            <a:r>
              <a:rPr lang="de-DE" sz="1800" b="0" dirty="0">
                <a:latin typeface="Aptos" panose="020B0004020202020204" pitchFamily="34" charset="0"/>
              </a:rPr>
              <a:t> aus Äthiopien.</a:t>
            </a:r>
          </a:p>
          <a:p>
            <a:pPr>
              <a:lnSpc>
                <a:spcPct val="110000"/>
              </a:lnSpc>
            </a:pPr>
            <a:r>
              <a:rPr lang="de-DE" altLang="de-DE" sz="1800" dirty="0">
                <a:solidFill>
                  <a:schemeClr val="bg1"/>
                </a:solidFill>
                <a:latin typeface="Aptos" panose="020B0004020202020204" pitchFamily="34" charset="0"/>
                <a:cs typeface="Tahoma" panose="020B0604030504040204" pitchFamily="34" charset="0"/>
              </a:rPr>
              <a:t>Bessere Ernährung, besseres Leben</a:t>
            </a:r>
            <a:endParaRPr lang="de-DE" altLang="de-DE" sz="1800" dirty="0">
              <a:latin typeface="Aptos" panose="020B0004020202020204" pitchFamily="34" charset="0"/>
            </a:endParaRPr>
          </a:p>
          <a:p>
            <a:pPr eaLnBrk="1" hangingPunct="1">
              <a:lnSpc>
                <a:spcPct val="110000"/>
              </a:lnSpc>
            </a:pPr>
            <a:r>
              <a:rPr lang="de-DE" altLang="de-DE" sz="1800" b="0" dirty="0">
                <a:latin typeface="Aptos" panose="020B0004020202020204" pitchFamily="34" charset="0"/>
                <a:cs typeface="Arial" panose="020B0604020202020204" pitchFamily="34" charset="0"/>
              </a:rPr>
              <a:t>www.brot-fuer-die-welt.de/projekte/aethiopien-bessere-ernaehrung</a:t>
            </a:r>
            <a:endParaRPr lang="de-DE" altLang="de-DE" sz="1800" b="0" dirty="0">
              <a:latin typeface="Aptos" panose="020B0004020202020204" pitchFamily="34" charset="0"/>
            </a:endParaRPr>
          </a:p>
          <a:p>
            <a:pPr eaLnBrk="1" hangingPunct="1">
              <a:lnSpc>
                <a:spcPct val="110000"/>
              </a:lnSpc>
            </a:pPr>
            <a:endParaRPr lang="de-DE" altLang="de-DE" sz="1400" b="0" dirty="0">
              <a:latin typeface="Aptos" panose="020B0004020202020204" pitchFamily="34" charset="0"/>
            </a:endParaRPr>
          </a:p>
          <a:p>
            <a:pPr eaLnBrk="1" hangingPunct="1">
              <a:lnSpc>
                <a:spcPct val="110000"/>
              </a:lnSpc>
            </a:pPr>
            <a:r>
              <a:rPr lang="de-DE" altLang="de-DE" sz="1400" dirty="0">
                <a:solidFill>
                  <a:schemeClr val="bg1"/>
                </a:solidFill>
                <a:latin typeface="Aptos" panose="020B0004020202020204" pitchFamily="34" charset="0"/>
              </a:rPr>
              <a:t>Herausgeber</a:t>
            </a:r>
          </a:p>
          <a:p>
            <a:pPr eaLnBrk="1" hangingPunct="1">
              <a:lnSpc>
                <a:spcPct val="110000"/>
              </a:lnSpc>
            </a:pPr>
            <a:r>
              <a:rPr lang="de-DE" altLang="de-DE" sz="1400" b="0" dirty="0">
                <a:latin typeface="Aptos" panose="020B0004020202020204" pitchFamily="34" charset="0"/>
              </a:rPr>
              <a:t>Brot für die Welt</a:t>
            </a:r>
          </a:p>
          <a:p>
            <a:pPr eaLnBrk="1" hangingPunct="1">
              <a:lnSpc>
                <a:spcPct val="110000"/>
              </a:lnSpc>
            </a:pPr>
            <a:r>
              <a:rPr lang="de-DE" altLang="de-DE" sz="1400" b="0" dirty="0">
                <a:latin typeface="Aptos" panose="020B0004020202020204" pitchFamily="34" charset="0"/>
              </a:rPr>
              <a:t>Evangelisches Werk für Diakonie und Entwicklung e.V.</a:t>
            </a:r>
          </a:p>
          <a:p>
            <a:pPr eaLnBrk="1" hangingPunct="1">
              <a:lnSpc>
                <a:spcPct val="110000"/>
              </a:lnSpc>
            </a:pPr>
            <a:r>
              <a:rPr lang="de-DE" altLang="de-DE" sz="1400" b="0" dirty="0">
                <a:latin typeface="Aptos" panose="020B0004020202020204" pitchFamily="34" charset="0"/>
              </a:rPr>
              <a:t>Caroline-Michaelis-Str. 1</a:t>
            </a:r>
          </a:p>
          <a:p>
            <a:pPr eaLnBrk="1" hangingPunct="1">
              <a:lnSpc>
                <a:spcPct val="110000"/>
              </a:lnSpc>
            </a:pPr>
            <a:r>
              <a:rPr lang="de-DE" altLang="de-DE" sz="1400" b="0" dirty="0">
                <a:latin typeface="Aptos" panose="020B0004020202020204" pitchFamily="34" charset="0"/>
              </a:rPr>
              <a:t>10115 Berlin</a:t>
            </a:r>
          </a:p>
          <a:p>
            <a:pPr eaLnBrk="1" hangingPunct="1">
              <a:lnSpc>
                <a:spcPct val="110000"/>
              </a:lnSpc>
            </a:pPr>
            <a:r>
              <a:rPr lang="de-DE" altLang="de-DE" sz="1400" b="0" dirty="0">
                <a:latin typeface="Aptos" panose="020B0004020202020204" pitchFamily="34" charset="0"/>
              </a:rPr>
              <a:t>Telefon 030 65211 4711</a:t>
            </a:r>
          </a:p>
          <a:p>
            <a:pPr eaLnBrk="1" hangingPunct="1">
              <a:lnSpc>
                <a:spcPct val="110000"/>
              </a:lnSpc>
            </a:pPr>
            <a:r>
              <a:rPr lang="de-DE" altLang="de-DE" sz="1400" b="0" dirty="0">
                <a:latin typeface="Aptos" panose="020B0004020202020204" pitchFamily="34" charset="0"/>
              </a:rPr>
              <a:t>kontakt@brot-fuer-die-welt.de </a:t>
            </a:r>
          </a:p>
          <a:p>
            <a:pPr eaLnBrk="1" hangingPunct="1">
              <a:lnSpc>
                <a:spcPct val="110000"/>
              </a:lnSpc>
              <a:tabLst>
                <a:tab pos="1079500" algn="l"/>
              </a:tabLst>
            </a:pPr>
            <a:endParaRPr lang="de-DE" altLang="de-DE" sz="1400" dirty="0">
              <a:solidFill>
                <a:schemeClr val="bg1"/>
              </a:solidFill>
              <a:latin typeface="Aptos" panose="020B0004020202020204" pitchFamily="34" charset="0"/>
              <a:cs typeface="Times New Roman" panose="02020603050405020304" pitchFamily="18" charset="0"/>
            </a:endParaRPr>
          </a:p>
          <a:p>
            <a:pPr defTabSz="984250">
              <a:lnSpc>
                <a:spcPct val="110000"/>
              </a:lnSpc>
              <a:tabLst>
                <a:tab pos="1079500" algn="l"/>
              </a:tabLst>
            </a:pPr>
            <a:r>
              <a:rPr lang="de-DE" altLang="de-DE" sz="1400" dirty="0">
                <a:solidFill>
                  <a:schemeClr val="bg1"/>
                </a:solidFill>
                <a:latin typeface="Aptos" panose="020B0004020202020204" pitchFamily="34" charset="0"/>
                <a:cs typeface="Times New Roman" panose="02020603050405020304" pitchFamily="18" charset="0"/>
              </a:rPr>
              <a:t>Redaktion 	</a:t>
            </a:r>
            <a:r>
              <a:rPr lang="de-DE" sz="1400" b="0" dirty="0">
                <a:effectLst/>
                <a:latin typeface="Aptos" panose="020B0004020202020204" pitchFamily="34" charset="0"/>
                <a:ea typeface="Times New Roman" panose="02020603050405020304" pitchFamily="18" charset="0"/>
                <a:cs typeface="Tahoma" panose="020B0604030504040204" pitchFamily="34" charset="0"/>
              </a:rPr>
              <a:t>Thorsten Lichtblau, Thomas Knödl</a:t>
            </a:r>
          </a:p>
          <a:p>
            <a:pPr defTabSz="984250" eaLnBrk="1" hangingPunct="1">
              <a:lnSpc>
                <a:spcPct val="110000"/>
              </a:lnSpc>
              <a:tabLst>
                <a:tab pos="1079500" algn="l"/>
              </a:tabLst>
            </a:pPr>
            <a:r>
              <a:rPr lang="de-DE" altLang="de-DE" sz="1400" dirty="0">
                <a:solidFill>
                  <a:schemeClr val="bg1"/>
                </a:solidFill>
                <a:latin typeface="Aptos" panose="020B0004020202020204" pitchFamily="34" charset="0"/>
                <a:cs typeface="Times New Roman" panose="02020603050405020304" pitchFamily="18" charset="0"/>
              </a:rPr>
              <a:t>Text 	</a:t>
            </a:r>
            <a:r>
              <a:rPr lang="de-DE" altLang="de-DE" sz="1400" b="0" dirty="0">
                <a:latin typeface="Aptos" panose="020B0004020202020204" pitchFamily="34" charset="0"/>
                <a:ea typeface="GalaxieCopernicus-Book" panose="02000000000000000000" pitchFamily="50" charset="0"/>
                <a:cs typeface="Times New Roman" panose="02020603050405020304" pitchFamily="18" charset="0"/>
              </a:rPr>
              <a:t>Diana </a:t>
            </a:r>
            <a:r>
              <a:rPr lang="de-DE" altLang="de-DE" sz="1400" b="0" dirty="0" err="1">
                <a:latin typeface="Aptos" panose="020B0004020202020204" pitchFamily="34" charset="0"/>
                <a:ea typeface="GalaxieCopernicus-Book" panose="02000000000000000000" pitchFamily="50" charset="0"/>
                <a:cs typeface="Times New Roman" panose="02020603050405020304" pitchFamily="18" charset="0"/>
              </a:rPr>
              <a:t>Laarz</a:t>
            </a:r>
            <a:endParaRPr lang="de-DE" altLang="de-DE" sz="1400" b="0" dirty="0">
              <a:latin typeface="Aptos" panose="020B0004020202020204" pitchFamily="34" charset="0"/>
              <a:ea typeface="GalaxieCopernicus-Book" panose="02000000000000000000" pitchFamily="50" charset="0"/>
              <a:cs typeface="Times New Roman" panose="02020603050405020304" pitchFamily="18" charset="0"/>
            </a:endParaRPr>
          </a:p>
          <a:p>
            <a:pPr defTabSz="984250">
              <a:lnSpc>
                <a:spcPct val="110000"/>
              </a:lnSpc>
              <a:tabLst>
                <a:tab pos="1079500" algn="l"/>
              </a:tabLst>
            </a:pPr>
            <a:r>
              <a:rPr lang="de-DE" altLang="de-DE" sz="1400" dirty="0">
                <a:solidFill>
                  <a:schemeClr val="bg1"/>
                </a:solidFill>
                <a:latin typeface="Aptos" panose="020B0004020202020204" pitchFamily="34" charset="0"/>
                <a:cs typeface="Times New Roman" panose="02020603050405020304" pitchFamily="18" charset="0"/>
              </a:rPr>
              <a:t>Fotos</a:t>
            </a:r>
            <a:r>
              <a:rPr lang="de-DE" altLang="de-DE" sz="1400" b="0" dirty="0">
                <a:solidFill>
                  <a:schemeClr val="bg1"/>
                </a:solidFill>
                <a:latin typeface="Aptos" panose="020B0004020202020204" pitchFamily="34" charset="0"/>
                <a:cs typeface="Times New Roman" panose="02020603050405020304" pitchFamily="18" charset="0"/>
              </a:rPr>
              <a:t>	</a:t>
            </a:r>
            <a:r>
              <a:rPr lang="de-DE" sz="1400" b="0" dirty="0">
                <a:latin typeface="Aptos" panose="020B0004020202020204" pitchFamily="34" charset="0"/>
              </a:rPr>
              <a:t>Folien 1, 6-20: Siegfried </a:t>
            </a:r>
            <a:r>
              <a:rPr lang="de-DE" sz="1400" b="0" dirty="0" err="1">
                <a:latin typeface="Aptos" panose="020B0004020202020204" pitchFamily="34" charset="0"/>
              </a:rPr>
              <a:t>Modola</a:t>
            </a:r>
            <a:endParaRPr lang="de-DE" sz="1400" b="0" dirty="0">
              <a:latin typeface="Aptos" panose="020B0004020202020204" pitchFamily="34" charset="0"/>
            </a:endParaRPr>
          </a:p>
          <a:p>
            <a:pPr defTabSz="984250">
              <a:lnSpc>
                <a:spcPct val="110000"/>
              </a:lnSpc>
              <a:tabLst>
                <a:tab pos="1079500" algn="l"/>
              </a:tabLst>
            </a:pPr>
            <a:r>
              <a:rPr lang="de-DE" sz="1400" b="0" dirty="0">
                <a:latin typeface="Aptos" panose="020B0004020202020204" pitchFamily="34" charset="0"/>
              </a:rPr>
              <a:t>	Folie 3: </a:t>
            </a:r>
            <a:r>
              <a:rPr lang="en-US" sz="1400" b="0" dirty="0" err="1">
                <a:latin typeface="Aptos" panose="020B0004020202020204" pitchFamily="34" charset="0"/>
              </a:rPr>
              <a:t>Ninara</a:t>
            </a:r>
            <a:r>
              <a:rPr lang="en-US" sz="1400" b="0" dirty="0">
                <a:latin typeface="Aptos" panose="020B0004020202020204" pitchFamily="34" charset="0"/>
              </a:rPr>
              <a:t> from Helsinki (CC-BY-2.0), Christof </a:t>
            </a:r>
            <a:r>
              <a:rPr lang="en-US" sz="1400" b="0" dirty="0" err="1">
                <a:latin typeface="Aptos" panose="020B0004020202020204" pitchFamily="34" charset="0"/>
              </a:rPr>
              <a:t>Krackhardt</a:t>
            </a:r>
            <a:r>
              <a:rPr lang="en-US" sz="1400" b="0" dirty="0">
                <a:latin typeface="Aptos" panose="020B0004020202020204" pitchFamily="34" charset="0"/>
              </a:rPr>
              <a:t>, Nina from Africa (CC-BY-2.0)</a:t>
            </a:r>
          </a:p>
          <a:p>
            <a:pPr defTabSz="984250">
              <a:lnSpc>
                <a:spcPct val="110000"/>
              </a:lnSpc>
              <a:tabLst>
                <a:tab pos="1079500" algn="l"/>
              </a:tabLst>
            </a:pPr>
            <a:r>
              <a:rPr lang="de-DE" sz="1400" b="0" dirty="0">
                <a:latin typeface="Aptos" panose="020B0004020202020204" pitchFamily="34" charset="0"/>
              </a:rPr>
              <a:t>	Folie 4: </a:t>
            </a:r>
            <a:r>
              <a:rPr lang="en-US" sz="1400" b="0" dirty="0">
                <a:latin typeface="Aptos" panose="020B0004020202020204" pitchFamily="34" charset="0"/>
              </a:rPr>
              <a:t>Yan </a:t>
            </a:r>
            <a:r>
              <a:rPr lang="en-US" sz="1400" b="0" dirty="0" err="1">
                <a:latin typeface="Aptos" panose="020B0004020202020204" pitchFamily="34" charset="0"/>
              </a:rPr>
              <a:t>Boechat</a:t>
            </a:r>
            <a:r>
              <a:rPr lang="en-US" sz="1400" b="0" dirty="0">
                <a:latin typeface="Aptos" panose="020B0004020202020204" pitchFamily="34" charset="0"/>
              </a:rPr>
              <a:t>/VOA, Ethiopia Prime Minister's Office, Ethiopian Press Agency (CC-BY-4.0)</a:t>
            </a:r>
            <a:r>
              <a:rPr lang="de-DE" sz="1400" b="0" dirty="0">
                <a:latin typeface="Aptos" panose="020B0004020202020204" pitchFamily="34" charset="0"/>
              </a:rPr>
              <a:t>	</a:t>
            </a:r>
          </a:p>
          <a:p>
            <a:pPr defTabSz="984250">
              <a:lnSpc>
                <a:spcPct val="110000"/>
              </a:lnSpc>
              <a:tabLst>
                <a:tab pos="1079500" algn="l"/>
              </a:tabLst>
            </a:pPr>
            <a:r>
              <a:rPr lang="de-DE" sz="1400" b="0" dirty="0">
                <a:latin typeface="Aptos" panose="020B0004020202020204" pitchFamily="34" charset="0"/>
              </a:rPr>
              <a:t>	Folie 5: </a:t>
            </a:r>
            <a:r>
              <a:rPr lang="de-DE" sz="1400" b="0" dirty="0" err="1">
                <a:latin typeface="Aptos" panose="020B0004020202020204" pitchFamily="34" charset="0"/>
              </a:rPr>
              <a:t>DaneyWiki</a:t>
            </a:r>
            <a:r>
              <a:rPr lang="de-DE" sz="1400" b="0" dirty="0">
                <a:latin typeface="Aptos" panose="020B0004020202020204" pitchFamily="34" charset="0"/>
              </a:rPr>
              <a:t> (CC-BY-SA-4.0),</a:t>
            </a:r>
            <a:r>
              <a:rPr lang="en-US" sz="1400" b="0" dirty="0">
                <a:latin typeface="Aptos" panose="020B0004020202020204" pitchFamily="34" charset="0"/>
              </a:rPr>
              <a:t>Christof </a:t>
            </a:r>
            <a:r>
              <a:rPr lang="en-US" sz="1400" b="0" dirty="0" err="1">
                <a:latin typeface="Aptos" panose="020B0004020202020204" pitchFamily="34" charset="0"/>
              </a:rPr>
              <a:t>Krackhardt</a:t>
            </a:r>
            <a:endParaRPr lang="de-DE" sz="1400" b="0" dirty="0">
              <a:latin typeface="Aptos" panose="020B0004020202020204" pitchFamily="34" charset="0"/>
            </a:endParaRPr>
          </a:p>
          <a:p>
            <a:pPr defTabSz="984250">
              <a:lnSpc>
                <a:spcPct val="110000"/>
              </a:lnSpc>
              <a:tabLst>
                <a:tab pos="1079500" algn="l"/>
              </a:tabLst>
            </a:pPr>
            <a:r>
              <a:rPr lang="de-DE" altLang="de-DE" sz="1400" dirty="0">
                <a:solidFill>
                  <a:schemeClr val="bg1"/>
                </a:solidFill>
                <a:latin typeface="Aptos" panose="020B0004020202020204" pitchFamily="34" charset="0"/>
              </a:rPr>
              <a:t>Gestaltung 	</a:t>
            </a:r>
            <a:r>
              <a:rPr lang="de-DE" altLang="de-DE" sz="1400" b="0" dirty="0">
                <a:latin typeface="Aptos" panose="020B0004020202020204" pitchFamily="34" charset="0"/>
              </a:rPr>
              <a:t>Thomas Knödl 					     </a:t>
            </a:r>
          </a:p>
          <a:p>
            <a:pPr defTabSz="984250" eaLnBrk="1" hangingPunct="1">
              <a:lnSpc>
                <a:spcPct val="110000"/>
              </a:lnSpc>
            </a:pPr>
            <a:endParaRPr lang="de-DE" altLang="de-DE" sz="800" b="0" dirty="0">
              <a:latin typeface="Aptos" panose="020B0004020202020204" pitchFamily="34" charset="0"/>
            </a:endParaRPr>
          </a:p>
          <a:p>
            <a:pPr eaLnBrk="1" hangingPunct="1">
              <a:lnSpc>
                <a:spcPct val="110000"/>
              </a:lnSpc>
            </a:pPr>
            <a:r>
              <a:rPr lang="de-DE" altLang="de-DE" sz="1400" b="0" dirty="0">
                <a:latin typeface="Aptos" panose="020B0004020202020204" pitchFamily="34" charset="0"/>
              </a:rPr>
              <a:t>Berlin, August 2026</a:t>
            </a:r>
          </a:p>
        </p:txBody>
      </p:sp>
      <p:sp>
        <p:nvSpPr>
          <p:cNvPr id="2" name="Textplatzhalter 1"/>
          <p:cNvSpPr>
            <a:spLocks noGrp="1"/>
          </p:cNvSpPr>
          <p:nvPr>
            <p:ph type="body" sz="quarter" idx="12"/>
          </p:nvPr>
        </p:nvSpPr>
        <p:spPr/>
        <p:txBody>
          <a:bodyPr/>
          <a:lstStyle/>
          <a:p>
            <a:endParaRPr lang="de-DE"/>
          </a:p>
        </p:txBody>
      </p:sp>
    </p:spTree>
    <p:extLst>
      <p:ext uri="{BB962C8B-B14F-4D97-AF65-F5344CB8AC3E}">
        <p14:creationId xmlns:p14="http://schemas.microsoft.com/office/powerpoint/2010/main" val="27790087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6548B3C5-4D74-DE13-0403-17F71967589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851635" y="376153"/>
            <a:ext cx="4383364" cy="3376696"/>
          </a:xfrm>
          <a:prstGeom prst="rect">
            <a:avLst/>
          </a:prstGeom>
        </p:spPr>
      </p:pic>
      <p:pic>
        <p:nvPicPr>
          <p:cNvPr id="5" name="Grafik 4">
            <a:extLst>
              <a:ext uri="{FF2B5EF4-FFF2-40B4-BE49-F238E27FC236}">
                <a16:creationId xmlns:a16="http://schemas.microsoft.com/office/drawing/2014/main" id="{83F42D61-B387-0724-7448-80D9BB1B019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22380" y="1385169"/>
            <a:ext cx="5278333" cy="4383806"/>
          </a:xfrm>
          <a:prstGeom prst="rect">
            <a:avLst/>
          </a:prstGeom>
        </p:spPr>
      </p:pic>
      <p:sp>
        <p:nvSpPr>
          <p:cNvPr id="3" name="Titel 1">
            <a:extLst>
              <a:ext uri="{FF2B5EF4-FFF2-40B4-BE49-F238E27FC236}">
                <a16:creationId xmlns:a16="http://schemas.microsoft.com/office/drawing/2014/main" id="{0071958D-E412-AFB7-4BFF-89F3979BD559}"/>
              </a:ext>
            </a:extLst>
          </p:cNvPr>
          <p:cNvSpPr txBox="1">
            <a:spLocks/>
          </p:cNvSpPr>
          <p:nvPr/>
        </p:nvSpPr>
        <p:spPr>
          <a:xfrm>
            <a:off x="303718" y="314784"/>
            <a:ext cx="5060996" cy="582199"/>
          </a:xfrm>
          <a:prstGeom prst="rect">
            <a:avLst/>
          </a:prstGeom>
        </p:spPr>
        <p:txBody>
          <a:bodyPr/>
          <a:lstStyle>
            <a:lvl1pPr algn="l" defTabSz="914400" rtl="0" eaLnBrk="1" latinLnBrk="0" hangingPunct="1">
              <a:lnSpc>
                <a:spcPct val="80000"/>
              </a:lnSpc>
              <a:spcBef>
                <a:spcPct val="0"/>
              </a:spcBef>
              <a:buNone/>
              <a:defRPr sz="4500" b="1" kern="1200" spc="-100" baseline="0">
                <a:solidFill>
                  <a:schemeClr val="accent1"/>
                </a:solidFill>
                <a:latin typeface="+mj-lt"/>
                <a:ea typeface="+mj-ea"/>
                <a:cs typeface="+mj-cs"/>
              </a:defRPr>
            </a:lvl1pPr>
          </a:lstStyle>
          <a:p>
            <a:r>
              <a:rPr lang="de-DE" sz="3000" dirty="0">
                <a:solidFill>
                  <a:srgbClr val="FF6400"/>
                </a:solidFill>
                <a:latin typeface="Aptos Narrow" panose="020B0004020202020204" pitchFamily="34" charset="0"/>
              </a:rPr>
              <a:t>Äthiopien</a:t>
            </a:r>
            <a:br>
              <a:rPr lang="de-DE" sz="3000" dirty="0">
                <a:solidFill>
                  <a:srgbClr val="FF6400"/>
                </a:solidFill>
                <a:latin typeface="Aptos Narrow" panose="020B0004020202020204" pitchFamily="34" charset="0"/>
              </a:rPr>
            </a:br>
            <a:endParaRPr lang="de-DE" sz="3000" dirty="0">
              <a:solidFill>
                <a:srgbClr val="FF6400"/>
              </a:solidFill>
              <a:latin typeface="Aptos Narrow" panose="020B0004020202020204" pitchFamily="34" charset="0"/>
            </a:endParaRPr>
          </a:p>
        </p:txBody>
      </p:sp>
      <p:sp>
        <p:nvSpPr>
          <p:cNvPr id="15" name="Rechteck 14">
            <a:extLst>
              <a:ext uri="{FF2B5EF4-FFF2-40B4-BE49-F238E27FC236}">
                <a16:creationId xmlns:a16="http://schemas.microsoft.com/office/drawing/2014/main" id="{7A61C205-33D2-1E66-227E-1727A427FC88}"/>
              </a:ext>
            </a:extLst>
          </p:cNvPr>
          <p:cNvSpPr/>
          <p:nvPr/>
        </p:nvSpPr>
        <p:spPr>
          <a:xfrm>
            <a:off x="5843588" y="3889460"/>
            <a:ext cx="5940425" cy="1879514"/>
          </a:xfrm>
          <a:prstGeom prst="rect">
            <a:avLst/>
          </a:prstGeom>
          <a:solidFill>
            <a:srgbClr val="FF6400"/>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08000" rtlCol="0" anchor="t"/>
          <a:lstStyle/>
          <a:p>
            <a:pPr>
              <a:lnSpc>
                <a:spcPct val="110000"/>
              </a:lnSpc>
            </a:pPr>
            <a:r>
              <a:rPr lang="de-DE" b="1" dirty="0">
                <a:solidFill>
                  <a:schemeClr val="bg1"/>
                </a:solidFill>
                <a:latin typeface="Aptos Narrow" panose="020B0004020202020204" pitchFamily="34" charset="0"/>
              </a:rPr>
              <a:t>Äthiopien</a:t>
            </a:r>
            <a:endParaRPr lang="de-DE" sz="1700" b="1" dirty="0">
              <a:solidFill>
                <a:schemeClr val="bg1"/>
              </a:solidFill>
              <a:latin typeface="Aptos Narrow" panose="020B0004020202020204" pitchFamily="34" charset="0"/>
            </a:endParaRPr>
          </a:p>
          <a:p>
            <a:endParaRPr lang="de-DE" sz="1000" b="1" dirty="0">
              <a:solidFill>
                <a:schemeClr val="bg1"/>
              </a:solidFill>
              <a:latin typeface="Aptos Narrow" panose="020B0004020202020204" pitchFamily="34" charset="0"/>
            </a:endParaRPr>
          </a:p>
          <a:p>
            <a:pPr>
              <a:lnSpc>
                <a:spcPct val="110000"/>
              </a:lnSpc>
            </a:pPr>
            <a:r>
              <a:rPr lang="de-DE" sz="1000" b="1" dirty="0">
                <a:latin typeface="Aptos Narrow" panose="020B0004020202020204" pitchFamily="34" charset="0"/>
              </a:rPr>
              <a:t>Hauptstadt</a:t>
            </a:r>
            <a:r>
              <a:rPr lang="de-DE" sz="1000" dirty="0">
                <a:latin typeface="Aptos Narrow" panose="020B0004020202020204" pitchFamily="34" charset="0"/>
              </a:rPr>
              <a:t>		Addis Abeba				</a:t>
            </a:r>
            <a:br>
              <a:rPr lang="de-DE" sz="1000" dirty="0">
                <a:latin typeface="Aptos Narrow" panose="020B0004020202020204" pitchFamily="34" charset="0"/>
              </a:rPr>
            </a:br>
            <a:r>
              <a:rPr lang="de-DE" sz="1000" b="1" dirty="0">
                <a:latin typeface="Aptos Narrow" panose="020B0004020202020204" pitchFamily="34" charset="0"/>
              </a:rPr>
              <a:t>Bevölkerung</a:t>
            </a:r>
            <a:r>
              <a:rPr lang="de-DE" sz="1000" dirty="0">
                <a:latin typeface="Aptos Narrow" panose="020B0004020202020204" pitchFamily="34" charset="0"/>
              </a:rPr>
              <a:t>		113,8 Mio.</a:t>
            </a:r>
            <a:br>
              <a:rPr lang="de-DE" sz="1000" dirty="0">
                <a:latin typeface="Aptos Narrow" panose="020B0004020202020204" pitchFamily="34" charset="0"/>
              </a:rPr>
            </a:br>
            <a:r>
              <a:rPr lang="de-DE" sz="1000" b="1" dirty="0">
                <a:latin typeface="Aptos Narrow" panose="020B0004020202020204" pitchFamily="34" charset="0"/>
              </a:rPr>
              <a:t>Wichtigste Sprachen</a:t>
            </a:r>
            <a:r>
              <a:rPr lang="de-DE" sz="1000" dirty="0">
                <a:latin typeface="Aptos Narrow" panose="020B0004020202020204" pitchFamily="34" charset="0"/>
              </a:rPr>
              <a:t>	Oromo (33 %), Amharisch (26 %)</a:t>
            </a:r>
            <a:br>
              <a:rPr lang="de-DE" sz="1000" dirty="0">
                <a:latin typeface="Aptos Narrow" panose="020B0004020202020204" pitchFamily="34" charset="0"/>
              </a:rPr>
            </a:br>
            <a:r>
              <a:rPr lang="de-DE" sz="1000" b="1" dirty="0">
                <a:latin typeface="Aptos Narrow" panose="020B0004020202020204" pitchFamily="34" charset="0"/>
              </a:rPr>
              <a:t>Wichtigste Religionen</a:t>
            </a:r>
            <a:r>
              <a:rPr lang="de-DE" sz="1000" dirty="0">
                <a:latin typeface="Aptos Narrow" panose="020B0004020202020204" pitchFamily="34" charset="0"/>
              </a:rPr>
              <a:t>	Christentum (63 %), Islam (34 %) </a:t>
            </a:r>
          </a:p>
          <a:p>
            <a:pPr>
              <a:lnSpc>
                <a:spcPct val="110000"/>
              </a:lnSpc>
            </a:pPr>
            <a:r>
              <a:rPr lang="de-DE" sz="1000" b="1" dirty="0">
                <a:latin typeface="Aptos Narrow" panose="020B0004020202020204" pitchFamily="34" charset="0"/>
              </a:rPr>
              <a:t>Anteil ländlicher Bevölkerung</a:t>
            </a:r>
            <a:r>
              <a:rPr lang="de-DE" sz="1000" dirty="0">
                <a:latin typeface="Aptos Narrow" panose="020B0004020202020204" pitchFamily="34" charset="0"/>
              </a:rPr>
              <a:t>	78,3 %		</a:t>
            </a:r>
          </a:p>
          <a:p>
            <a:pPr>
              <a:lnSpc>
                <a:spcPct val="110000"/>
              </a:lnSpc>
            </a:pPr>
            <a:r>
              <a:rPr lang="de-DE" sz="1000" b="1" dirty="0">
                <a:latin typeface="Aptos Narrow" panose="020B0004020202020204" pitchFamily="34" charset="0"/>
              </a:rPr>
              <a:t>Anteil junger Menschen (&lt;15)</a:t>
            </a:r>
            <a:r>
              <a:rPr lang="de-DE" sz="1000" dirty="0">
                <a:latin typeface="Aptos Narrow" panose="020B0004020202020204" pitchFamily="34" charset="0"/>
              </a:rPr>
              <a:t>	38,3 %	</a:t>
            </a:r>
          </a:p>
        </p:txBody>
      </p:sp>
      <p:sp>
        <p:nvSpPr>
          <p:cNvPr id="18" name="Textfeld 17"/>
          <p:cNvSpPr txBox="1"/>
          <p:nvPr/>
        </p:nvSpPr>
        <p:spPr>
          <a:xfrm>
            <a:off x="3476220" y="2942048"/>
            <a:ext cx="2057128" cy="369332"/>
          </a:xfrm>
          <a:prstGeom prst="rect">
            <a:avLst/>
          </a:prstGeom>
          <a:noFill/>
        </p:spPr>
        <p:txBody>
          <a:bodyPr wrap="square" rtlCol="0">
            <a:spAutoFit/>
          </a:bodyPr>
          <a:lstStyle/>
          <a:p>
            <a:r>
              <a:rPr lang="de-DE" b="1" dirty="0">
                <a:latin typeface="Aptos" panose="020B0004020202020204" pitchFamily="34" charset="0"/>
              </a:rPr>
              <a:t>Äthiopien</a:t>
            </a:r>
          </a:p>
        </p:txBody>
      </p:sp>
      <p:sp>
        <p:nvSpPr>
          <p:cNvPr id="19" name="Rechteck 18">
            <a:extLst>
              <a:ext uri="{FF2B5EF4-FFF2-40B4-BE49-F238E27FC236}">
                <a16:creationId xmlns:a16="http://schemas.microsoft.com/office/drawing/2014/main" id="{5F1D274F-A85C-F691-6631-2C9ADAA6D543}"/>
              </a:ext>
            </a:extLst>
          </p:cNvPr>
          <p:cNvSpPr>
            <a:spLocks noChangeArrowheads="1"/>
          </p:cNvSpPr>
          <p:nvPr/>
        </p:nvSpPr>
        <p:spPr bwMode="auto">
          <a:xfrm>
            <a:off x="6079658" y="884675"/>
            <a:ext cx="1455755" cy="34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500" b="1">
                <a:solidFill>
                  <a:schemeClr val="tx1"/>
                </a:solidFill>
                <a:latin typeface="Georgia" panose="02040502050405020303" pitchFamily="18" charset="0"/>
              </a:defRPr>
            </a:lvl1pPr>
            <a:lvl2pPr marL="742950" indent="-285750">
              <a:defRPr sz="1500" b="1">
                <a:solidFill>
                  <a:schemeClr val="tx1"/>
                </a:solidFill>
                <a:latin typeface="Georgia" panose="02040502050405020303" pitchFamily="18" charset="0"/>
              </a:defRPr>
            </a:lvl2pPr>
            <a:lvl3pPr marL="1143000" indent="-228600">
              <a:defRPr sz="1500" b="1">
                <a:solidFill>
                  <a:schemeClr val="tx1"/>
                </a:solidFill>
                <a:latin typeface="Georgia" panose="02040502050405020303" pitchFamily="18" charset="0"/>
              </a:defRPr>
            </a:lvl3pPr>
            <a:lvl4pPr marL="1600200" indent="-228600">
              <a:defRPr sz="1500" b="1">
                <a:solidFill>
                  <a:schemeClr val="tx1"/>
                </a:solidFill>
                <a:latin typeface="Georgia" panose="02040502050405020303" pitchFamily="18" charset="0"/>
              </a:defRPr>
            </a:lvl4pPr>
            <a:lvl5pPr marL="2057400" indent="-228600">
              <a:defRPr sz="1500" b="1">
                <a:solidFill>
                  <a:schemeClr val="tx1"/>
                </a:solidFill>
                <a:latin typeface="Georgia" panose="02040502050405020303" pitchFamily="18" charset="0"/>
              </a:defRPr>
            </a:lvl5pPr>
            <a:lvl6pPr marL="2514600" indent="-228600" eaLnBrk="0" fontAlgn="base" hangingPunct="0">
              <a:spcBef>
                <a:spcPct val="0"/>
              </a:spcBef>
              <a:spcAft>
                <a:spcPct val="0"/>
              </a:spcAft>
              <a:defRPr sz="1500" b="1">
                <a:solidFill>
                  <a:schemeClr val="tx1"/>
                </a:solidFill>
                <a:latin typeface="Georgia" panose="02040502050405020303" pitchFamily="18" charset="0"/>
              </a:defRPr>
            </a:lvl6pPr>
            <a:lvl7pPr marL="2971800" indent="-228600" eaLnBrk="0" fontAlgn="base" hangingPunct="0">
              <a:spcBef>
                <a:spcPct val="0"/>
              </a:spcBef>
              <a:spcAft>
                <a:spcPct val="0"/>
              </a:spcAft>
              <a:defRPr sz="1500" b="1">
                <a:solidFill>
                  <a:schemeClr val="tx1"/>
                </a:solidFill>
                <a:latin typeface="Georgia" panose="02040502050405020303" pitchFamily="18" charset="0"/>
              </a:defRPr>
            </a:lvl7pPr>
            <a:lvl8pPr marL="3429000" indent="-228600" eaLnBrk="0" fontAlgn="base" hangingPunct="0">
              <a:spcBef>
                <a:spcPct val="0"/>
              </a:spcBef>
              <a:spcAft>
                <a:spcPct val="0"/>
              </a:spcAft>
              <a:defRPr sz="1500" b="1">
                <a:solidFill>
                  <a:schemeClr val="tx1"/>
                </a:solidFill>
                <a:latin typeface="Georgia" panose="02040502050405020303" pitchFamily="18" charset="0"/>
              </a:defRPr>
            </a:lvl8pPr>
            <a:lvl9pPr marL="3886200" indent="-228600" eaLnBrk="0" fontAlgn="base" hangingPunct="0">
              <a:spcBef>
                <a:spcPct val="0"/>
              </a:spcBef>
              <a:spcAft>
                <a:spcPct val="0"/>
              </a:spcAft>
              <a:defRPr sz="1500" b="1">
                <a:solidFill>
                  <a:schemeClr val="tx1"/>
                </a:solidFill>
                <a:latin typeface="Georgia" panose="02040502050405020303" pitchFamily="18" charset="0"/>
              </a:defRPr>
            </a:lvl9pPr>
          </a:lstStyle>
          <a:p>
            <a:pPr eaLnBrk="1" hangingPunct="1">
              <a:lnSpc>
                <a:spcPts val="2000"/>
              </a:lnSpc>
            </a:pPr>
            <a:r>
              <a:rPr lang="de-DE" sz="1800" b="0" dirty="0">
                <a:latin typeface="Aptos" panose="020B0004020202020204" pitchFamily="34" charset="0"/>
              </a:rPr>
              <a:t>Sudan</a:t>
            </a:r>
            <a:endParaRPr lang="de-DE" altLang="de-DE" sz="1800" b="0" dirty="0">
              <a:latin typeface="Aptos" panose="020B0004020202020204" pitchFamily="34" charset="0"/>
              <a:cs typeface="Arial" panose="020B0604020202020204" pitchFamily="34" charset="0"/>
            </a:endParaRPr>
          </a:p>
        </p:txBody>
      </p:sp>
      <p:sp>
        <p:nvSpPr>
          <p:cNvPr id="20" name="Rechteck 19">
            <a:extLst>
              <a:ext uri="{FF2B5EF4-FFF2-40B4-BE49-F238E27FC236}">
                <a16:creationId xmlns:a16="http://schemas.microsoft.com/office/drawing/2014/main" id="{5F1D274F-A85C-F691-6631-2C9ADAA6D543}"/>
              </a:ext>
            </a:extLst>
          </p:cNvPr>
          <p:cNvSpPr>
            <a:spLocks noChangeArrowheads="1"/>
          </p:cNvSpPr>
          <p:nvPr/>
        </p:nvSpPr>
        <p:spPr bwMode="auto">
          <a:xfrm>
            <a:off x="5994810" y="2342476"/>
            <a:ext cx="1455755" cy="34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500" b="1">
                <a:solidFill>
                  <a:schemeClr val="tx1"/>
                </a:solidFill>
                <a:latin typeface="Georgia" panose="02040502050405020303" pitchFamily="18" charset="0"/>
              </a:defRPr>
            </a:lvl1pPr>
            <a:lvl2pPr marL="742950" indent="-285750">
              <a:defRPr sz="1500" b="1">
                <a:solidFill>
                  <a:schemeClr val="tx1"/>
                </a:solidFill>
                <a:latin typeface="Georgia" panose="02040502050405020303" pitchFamily="18" charset="0"/>
              </a:defRPr>
            </a:lvl2pPr>
            <a:lvl3pPr marL="1143000" indent="-228600">
              <a:defRPr sz="1500" b="1">
                <a:solidFill>
                  <a:schemeClr val="tx1"/>
                </a:solidFill>
                <a:latin typeface="Georgia" panose="02040502050405020303" pitchFamily="18" charset="0"/>
              </a:defRPr>
            </a:lvl3pPr>
            <a:lvl4pPr marL="1600200" indent="-228600">
              <a:defRPr sz="1500" b="1">
                <a:solidFill>
                  <a:schemeClr val="tx1"/>
                </a:solidFill>
                <a:latin typeface="Georgia" panose="02040502050405020303" pitchFamily="18" charset="0"/>
              </a:defRPr>
            </a:lvl4pPr>
            <a:lvl5pPr marL="2057400" indent="-228600">
              <a:defRPr sz="1500" b="1">
                <a:solidFill>
                  <a:schemeClr val="tx1"/>
                </a:solidFill>
                <a:latin typeface="Georgia" panose="02040502050405020303" pitchFamily="18" charset="0"/>
              </a:defRPr>
            </a:lvl5pPr>
            <a:lvl6pPr marL="2514600" indent="-228600" eaLnBrk="0" fontAlgn="base" hangingPunct="0">
              <a:spcBef>
                <a:spcPct val="0"/>
              </a:spcBef>
              <a:spcAft>
                <a:spcPct val="0"/>
              </a:spcAft>
              <a:defRPr sz="1500" b="1">
                <a:solidFill>
                  <a:schemeClr val="tx1"/>
                </a:solidFill>
                <a:latin typeface="Georgia" panose="02040502050405020303" pitchFamily="18" charset="0"/>
              </a:defRPr>
            </a:lvl6pPr>
            <a:lvl7pPr marL="2971800" indent="-228600" eaLnBrk="0" fontAlgn="base" hangingPunct="0">
              <a:spcBef>
                <a:spcPct val="0"/>
              </a:spcBef>
              <a:spcAft>
                <a:spcPct val="0"/>
              </a:spcAft>
              <a:defRPr sz="1500" b="1">
                <a:solidFill>
                  <a:schemeClr val="tx1"/>
                </a:solidFill>
                <a:latin typeface="Georgia" panose="02040502050405020303" pitchFamily="18" charset="0"/>
              </a:defRPr>
            </a:lvl7pPr>
            <a:lvl8pPr marL="3429000" indent="-228600" eaLnBrk="0" fontAlgn="base" hangingPunct="0">
              <a:spcBef>
                <a:spcPct val="0"/>
              </a:spcBef>
              <a:spcAft>
                <a:spcPct val="0"/>
              </a:spcAft>
              <a:defRPr sz="1500" b="1">
                <a:solidFill>
                  <a:schemeClr val="tx1"/>
                </a:solidFill>
                <a:latin typeface="Georgia" panose="02040502050405020303" pitchFamily="18" charset="0"/>
              </a:defRPr>
            </a:lvl8pPr>
            <a:lvl9pPr marL="3886200" indent="-228600" eaLnBrk="0" fontAlgn="base" hangingPunct="0">
              <a:spcBef>
                <a:spcPct val="0"/>
              </a:spcBef>
              <a:spcAft>
                <a:spcPct val="0"/>
              </a:spcAft>
              <a:defRPr sz="1500" b="1">
                <a:solidFill>
                  <a:schemeClr val="tx1"/>
                </a:solidFill>
                <a:latin typeface="Georgia" panose="02040502050405020303" pitchFamily="18" charset="0"/>
              </a:defRPr>
            </a:lvl9pPr>
          </a:lstStyle>
          <a:p>
            <a:pPr eaLnBrk="1" hangingPunct="1">
              <a:lnSpc>
                <a:spcPts val="2000"/>
              </a:lnSpc>
            </a:pPr>
            <a:r>
              <a:rPr lang="de-DE" sz="1800" b="0" dirty="0">
                <a:latin typeface="Aptos" panose="020B0004020202020204" pitchFamily="34" charset="0"/>
              </a:rPr>
              <a:t>Südsudan</a:t>
            </a:r>
            <a:endParaRPr lang="de-DE" altLang="de-DE" sz="1800" b="0" dirty="0">
              <a:latin typeface="Aptos" panose="020B0004020202020204" pitchFamily="34" charset="0"/>
              <a:cs typeface="Arial" panose="020B0604020202020204" pitchFamily="34" charset="0"/>
            </a:endParaRPr>
          </a:p>
        </p:txBody>
      </p:sp>
      <p:sp>
        <p:nvSpPr>
          <p:cNvPr id="21" name="Rechteck 20">
            <a:extLst>
              <a:ext uri="{FF2B5EF4-FFF2-40B4-BE49-F238E27FC236}">
                <a16:creationId xmlns:a16="http://schemas.microsoft.com/office/drawing/2014/main" id="{5F1D274F-A85C-F691-6631-2C9ADAA6D543}"/>
              </a:ext>
            </a:extLst>
          </p:cNvPr>
          <p:cNvSpPr>
            <a:spLocks noChangeArrowheads="1"/>
          </p:cNvSpPr>
          <p:nvPr/>
        </p:nvSpPr>
        <p:spPr bwMode="auto">
          <a:xfrm>
            <a:off x="7251110" y="3263782"/>
            <a:ext cx="1455755" cy="34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500" b="1">
                <a:solidFill>
                  <a:schemeClr val="tx1"/>
                </a:solidFill>
                <a:latin typeface="Georgia" panose="02040502050405020303" pitchFamily="18" charset="0"/>
              </a:defRPr>
            </a:lvl1pPr>
            <a:lvl2pPr marL="742950" indent="-285750">
              <a:defRPr sz="1500" b="1">
                <a:solidFill>
                  <a:schemeClr val="tx1"/>
                </a:solidFill>
                <a:latin typeface="Georgia" panose="02040502050405020303" pitchFamily="18" charset="0"/>
              </a:defRPr>
            </a:lvl2pPr>
            <a:lvl3pPr marL="1143000" indent="-228600">
              <a:defRPr sz="1500" b="1">
                <a:solidFill>
                  <a:schemeClr val="tx1"/>
                </a:solidFill>
                <a:latin typeface="Georgia" panose="02040502050405020303" pitchFamily="18" charset="0"/>
              </a:defRPr>
            </a:lvl3pPr>
            <a:lvl4pPr marL="1600200" indent="-228600">
              <a:defRPr sz="1500" b="1">
                <a:solidFill>
                  <a:schemeClr val="tx1"/>
                </a:solidFill>
                <a:latin typeface="Georgia" panose="02040502050405020303" pitchFamily="18" charset="0"/>
              </a:defRPr>
            </a:lvl4pPr>
            <a:lvl5pPr marL="2057400" indent="-228600">
              <a:defRPr sz="1500" b="1">
                <a:solidFill>
                  <a:schemeClr val="tx1"/>
                </a:solidFill>
                <a:latin typeface="Georgia" panose="02040502050405020303" pitchFamily="18" charset="0"/>
              </a:defRPr>
            </a:lvl5pPr>
            <a:lvl6pPr marL="2514600" indent="-228600" eaLnBrk="0" fontAlgn="base" hangingPunct="0">
              <a:spcBef>
                <a:spcPct val="0"/>
              </a:spcBef>
              <a:spcAft>
                <a:spcPct val="0"/>
              </a:spcAft>
              <a:defRPr sz="1500" b="1">
                <a:solidFill>
                  <a:schemeClr val="tx1"/>
                </a:solidFill>
                <a:latin typeface="Georgia" panose="02040502050405020303" pitchFamily="18" charset="0"/>
              </a:defRPr>
            </a:lvl6pPr>
            <a:lvl7pPr marL="2971800" indent="-228600" eaLnBrk="0" fontAlgn="base" hangingPunct="0">
              <a:spcBef>
                <a:spcPct val="0"/>
              </a:spcBef>
              <a:spcAft>
                <a:spcPct val="0"/>
              </a:spcAft>
              <a:defRPr sz="1500" b="1">
                <a:solidFill>
                  <a:schemeClr val="tx1"/>
                </a:solidFill>
                <a:latin typeface="Georgia" panose="02040502050405020303" pitchFamily="18" charset="0"/>
              </a:defRPr>
            </a:lvl7pPr>
            <a:lvl8pPr marL="3429000" indent="-228600" eaLnBrk="0" fontAlgn="base" hangingPunct="0">
              <a:spcBef>
                <a:spcPct val="0"/>
              </a:spcBef>
              <a:spcAft>
                <a:spcPct val="0"/>
              </a:spcAft>
              <a:defRPr sz="1500" b="1">
                <a:solidFill>
                  <a:schemeClr val="tx1"/>
                </a:solidFill>
                <a:latin typeface="Georgia" panose="02040502050405020303" pitchFamily="18" charset="0"/>
              </a:defRPr>
            </a:lvl8pPr>
            <a:lvl9pPr marL="3886200" indent="-228600" eaLnBrk="0" fontAlgn="base" hangingPunct="0">
              <a:spcBef>
                <a:spcPct val="0"/>
              </a:spcBef>
              <a:spcAft>
                <a:spcPct val="0"/>
              </a:spcAft>
              <a:defRPr sz="1500" b="1">
                <a:solidFill>
                  <a:schemeClr val="tx1"/>
                </a:solidFill>
                <a:latin typeface="Georgia" panose="02040502050405020303" pitchFamily="18" charset="0"/>
              </a:defRPr>
            </a:lvl9pPr>
          </a:lstStyle>
          <a:p>
            <a:pPr eaLnBrk="1" hangingPunct="1">
              <a:lnSpc>
                <a:spcPts val="2000"/>
              </a:lnSpc>
            </a:pPr>
            <a:r>
              <a:rPr lang="de-DE" sz="1800" b="0" dirty="0">
                <a:latin typeface="Aptos" panose="020B0004020202020204" pitchFamily="34" charset="0"/>
              </a:rPr>
              <a:t>Kenia</a:t>
            </a:r>
            <a:endParaRPr lang="de-DE" altLang="de-DE" sz="1800" b="0" dirty="0">
              <a:latin typeface="Aptos" panose="020B0004020202020204" pitchFamily="34" charset="0"/>
              <a:cs typeface="Arial" panose="020B0604020202020204" pitchFamily="34" charset="0"/>
            </a:endParaRPr>
          </a:p>
        </p:txBody>
      </p:sp>
      <p:sp>
        <p:nvSpPr>
          <p:cNvPr id="22" name="Rechteck 21">
            <a:extLst>
              <a:ext uri="{FF2B5EF4-FFF2-40B4-BE49-F238E27FC236}">
                <a16:creationId xmlns:a16="http://schemas.microsoft.com/office/drawing/2014/main" id="{5F1D274F-A85C-F691-6631-2C9ADAA6D543}"/>
              </a:ext>
            </a:extLst>
          </p:cNvPr>
          <p:cNvSpPr>
            <a:spLocks noChangeArrowheads="1"/>
          </p:cNvSpPr>
          <p:nvPr/>
        </p:nvSpPr>
        <p:spPr bwMode="auto">
          <a:xfrm>
            <a:off x="7450565" y="698730"/>
            <a:ext cx="1455755" cy="34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500" b="1">
                <a:solidFill>
                  <a:schemeClr val="tx1"/>
                </a:solidFill>
                <a:latin typeface="Georgia" panose="02040502050405020303" pitchFamily="18" charset="0"/>
              </a:defRPr>
            </a:lvl1pPr>
            <a:lvl2pPr marL="742950" indent="-285750">
              <a:defRPr sz="1500" b="1">
                <a:solidFill>
                  <a:schemeClr val="tx1"/>
                </a:solidFill>
                <a:latin typeface="Georgia" panose="02040502050405020303" pitchFamily="18" charset="0"/>
              </a:defRPr>
            </a:lvl2pPr>
            <a:lvl3pPr marL="1143000" indent="-228600">
              <a:defRPr sz="1500" b="1">
                <a:solidFill>
                  <a:schemeClr val="tx1"/>
                </a:solidFill>
                <a:latin typeface="Georgia" panose="02040502050405020303" pitchFamily="18" charset="0"/>
              </a:defRPr>
            </a:lvl3pPr>
            <a:lvl4pPr marL="1600200" indent="-228600">
              <a:defRPr sz="1500" b="1">
                <a:solidFill>
                  <a:schemeClr val="tx1"/>
                </a:solidFill>
                <a:latin typeface="Georgia" panose="02040502050405020303" pitchFamily="18" charset="0"/>
              </a:defRPr>
            </a:lvl4pPr>
            <a:lvl5pPr marL="2057400" indent="-228600">
              <a:defRPr sz="1500" b="1">
                <a:solidFill>
                  <a:schemeClr val="tx1"/>
                </a:solidFill>
                <a:latin typeface="Georgia" panose="02040502050405020303" pitchFamily="18" charset="0"/>
              </a:defRPr>
            </a:lvl5pPr>
            <a:lvl6pPr marL="2514600" indent="-228600" eaLnBrk="0" fontAlgn="base" hangingPunct="0">
              <a:spcBef>
                <a:spcPct val="0"/>
              </a:spcBef>
              <a:spcAft>
                <a:spcPct val="0"/>
              </a:spcAft>
              <a:defRPr sz="1500" b="1">
                <a:solidFill>
                  <a:schemeClr val="tx1"/>
                </a:solidFill>
                <a:latin typeface="Georgia" panose="02040502050405020303" pitchFamily="18" charset="0"/>
              </a:defRPr>
            </a:lvl6pPr>
            <a:lvl7pPr marL="2971800" indent="-228600" eaLnBrk="0" fontAlgn="base" hangingPunct="0">
              <a:spcBef>
                <a:spcPct val="0"/>
              </a:spcBef>
              <a:spcAft>
                <a:spcPct val="0"/>
              </a:spcAft>
              <a:defRPr sz="1500" b="1">
                <a:solidFill>
                  <a:schemeClr val="tx1"/>
                </a:solidFill>
                <a:latin typeface="Georgia" panose="02040502050405020303" pitchFamily="18" charset="0"/>
              </a:defRPr>
            </a:lvl7pPr>
            <a:lvl8pPr marL="3429000" indent="-228600" eaLnBrk="0" fontAlgn="base" hangingPunct="0">
              <a:spcBef>
                <a:spcPct val="0"/>
              </a:spcBef>
              <a:spcAft>
                <a:spcPct val="0"/>
              </a:spcAft>
              <a:defRPr sz="1500" b="1">
                <a:solidFill>
                  <a:schemeClr val="tx1"/>
                </a:solidFill>
                <a:latin typeface="Georgia" panose="02040502050405020303" pitchFamily="18" charset="0"/>
              </a:defRPr>
            </a:lvl8pPr>
            <a:lvl9pPr marL="3886200" indent="-228600" eaLnBrk="0" fontAlgn="base" hangingPunct="0">
              <a:spcBef>
                <a:spcPct val="0"/>
              </a:spcBef>
              <a:spcAft>
                <a:spcPct val="0"/>
              </a:spcAft>
              <a:defRPr sz="1500" b="1">
                <a:solidFill>
                  <a:schemeClr val="tx1"/>
                </a:solidFill>
                <a:latin typeface="Georgia" panose="02040502050405020303" pitchFamily="18" charset="0"/>
              </a:defRPr>
            </a:lvl9pPr>
          </a:lstStyle>
          <a:p>
            <a:pPr eaLnBrk="1" hangingPunct="1">
              <a:lnSpc>
                <a:spcPts val="2000"/>
              </a:lnSpc>
            </a:pPr>
            <a:r>
              <a:rPr lang="de-DE" sz="1800" b="0" dirty="0">
                <a:latin typeface="Aptos" panose="020B0004020202020204" pitchFamily="34" charset="0"/>
              </a:rPr>
              <a:t>Eritrea</a:t>
            </a:r>
            <a:endParaRPr lang="de-DE" altLang="de-DE" sz="1800" b="0" dirty="0">
              <a:latin typeface="Aptos" panose="020B0004020202020204" pitchFamily="34" charset="0"/>
              <a:cs typeface="Arial" panose="020B0604020202020204" pitchFamily="34" charset="0"/>
            </a:endParaRPr>
          </a:p>
        </p:txBody>
      </p:sp>
      <p:grpSp>
        <p:nvGrpSpPr>
          <p:cNvPr id="23" name="Gruppieren 22">
            <a:extLst>
              <a:ext uri="{FF2B5EF4-FFF2-40B4-BE49-F238E27FC236}">
                <a16:creationId xmlns:a16="http://schemas.microsoft.com/office/drawing/2014/main" id="{459D9C6C-E64D-68AC-96D4-EE2CADDC95A9}"/>
              </a:ext>
            </a:extLst>
          </p:cNvPr>
          <p:cNvGrpSpPr/>
          <p:nvPr/>
        </p:nvGrpSpPr>
        <p:grpSpPr>
          <a:xfrm>
            <a:off x="7762965" y="2022525"/>
            <a:ext cx="90873" cy="90873"/>
            <a:chOff x="7058657" y="1304764"/>
            <a:chExt cx="90873" cy="90873"/>
          </a:xfrm>
        </p:grpSpPr>
        <p:sp>
          <p:nvSpPr>
            <p:cNvPr id="24" name="Ellipse 23">
              <a:extLst>
                <a:ext uri="{FF2B5EF4-FFF2-40B4-BE49-F238E27FC236}">
                  <a16:creationId xmlns:a16="http://schemas.microsoft.com/office/drawing/2014/main" id="{86D17CB0-6024-D5C7-0322-EB0735F93BBF}"/>
                </a:ext>
              </a:extLst>
            </p:cNvPr>
            <p:cNvSpPr/>
            <p:nvPr/>
          </p:nvSpPr>
          <p:spPr>
            <a:xfrm>
              <a:off x="7078886" y="1324932"/>
              <a:ext cx="51840" cy="518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5" name="Ellipse 24">
              <a:extLst>
                <a:ext uri="{FF2B5EF4-FFF2-40B4-BE49-F238E27FC236}">
                  <a16:creationId xmlns:a16="http://schemas.microsoft.com/office/drawing/2014/main" id="{A41702AC-46DE-926D-28A9-735F4734E7E7}"/>
                </a:ext>
              </a:extLst>
            </p:cNvPr>
            <p:cNvSpPr/>
            <p:nvPr/>
          </p:nvSpPr>
          <p:spPr>
            <a:xfrm>
              <a:off x="7058657" y="1304764"/>
              <a:ext cx="90873" cy="90873"/>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sp>
        <p:nvSpPr>
          <p:cNvPr id="26" name="Rechteck 25">
            <a:extLst>
              <a:ext uri="{FF2B5EF4-FFF2-40B4-BE49-F238E27FC236}">
                <a16:creationId xmlns:a16="http://schemas.microsoft.com/office/drawing/2014/main" id="{5F1D274F-A85C-F691-6631-2C9ADAA6D543}"/>
              </a:ext>
            </a:extLst>
          </p:cNvPr>
          <p:cNvSpPr>
            <a:spLocks noChangeArrowheads="1"/>
          </p:cNvSpPr>
          <p:nvPr/>
        </p:nvSpPr>
        <p:spPr bwMode="auto">
          <a:xfrm>
            <a:off x="7813531" y="1892521"/>
            <a:ext cx="1063084" cy="327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500" b="1">
                <a:solidFill>
                  <a:schemeClr val="tx1"/>
                </a:solidFill>
                <a:latin typeface="Georgia" panose="02040502050405020303" pitchFamily="18" charset="0"/>
              </a:defRPr>
            </a:lvl1pPr>
            <a:lvl2pPr marL="742950" indent="-285750">
              <a:defRPr sz="1500" b="1">
                <a:solidFill>
                  <a:schemeClr val="tx1"/>
                </a:solidFill>
                <a:latin typeface="Georgia" panose="02040502050405020303" pitchFamily="18" charset="0"/>
              </a:defRPr>
            </a:lvl2pPr>
            <a:lvl3pPr marL="1143000" indent="-228600">
              <a:defRPr sz="1500" b="1">
                <a:solidFill>
                  <a:schemeClr val="tx1"/>
                </a:solidFill>
                <a:latin typeface="Georgia" panose="02040502050405020303" pitchFamily="18" charset="0"/>
              </a:defRPr>
            </a:lvl3pPr>
            <a:lvl4pPr marL="1600200" indent="-228600">
              <a:defRPr sz="1500" b="1">
                <a:solidFill>
                  <a:schemeClr val="tx1"/>
                </a:solidFill>
                <a:latin typeface="Georgia" panose="02040502050405020303" pitchFamily="18" charset="0"/>
              </a:defRPr>
            </a:lvl4pPr>
            <a:lvl5pPr marL="2057400" indent="-228600">
              <a:defRPr sz="1500" b="1">
                <a:solidFill>
                  <a:schemeClr val="tx1"/>
                </a:solidFill>
                <a:latin typeface="Georgia" panose="02040502050405020303" pitchFamily="18" charset="0"/>
              </a:defRPr>
            </a:lvl5pPr>
            <a:lvl6pPr marL="2514600" indent="-228600" eaLnBrk="0" fontAlgn="base" hangingPunct="0">
              <a:spcBef>
                <a:spcPct val="0"/>
              </a:spcBef>
              <a:spcAft>
                <a:spcPct val="0"/>
              </a:spcAft>
              <a:defRPr sz="1500" b="1">
                <a:solidFill>
                  <a:schemeClr val="tx1"/>
                </a:solidFill>
                <a:latin typeface="Georgia" panose="02040502050405020303" pitchFamily="18" charset="0"/>
              </a:defRPr>
            </a:lvl6pPr>
            <a:lvl7pPr marL="2971800" indent="-228600" eaLnBrk="0" fontAlgn="base" hangingPunct="0">
              <a:spcBef>
                <a:spcPct val="0"/>
              </a:spcBef>
              <a:spcAft>
                <a:spcPct val="0"/>
              </a:spcAft>
              <a:defRPr sz="1500" b="1">
                <a:solidFill>
                  <a:schemeClr val="tx1"/>
                </a:solidFill>
                <a:latin typeface="Georgia" panose="02040502050405020303" pitchFamily="18" charset="0"/>
              </a:defRPr>
            </a:lvl7pPr>
            <a:lvl8pPr marL="3429000" indent="-228600" eaLnBrk="0" fontAlgn="base" hangingPunct="0">
              <a:spcBef>
                <a:spcPct val="0"/>
              </a:spcBef>
              <a:spcAft>
                <a:spcPct val="0"/>
              </a:spcAft>
              <a:defRPr sz="1500" b="1">
                <a:solidFill>
                  <a:schemeClr val="tx1"/>
                </a:solidFill>
                <a:latin typeface="Georgia" panose="02040502050405020303" pitchFamily="18" charset="0"/>
              </a:defRPr>
            </a:lvl8pPr>
            <a:lvl9pPr marL="3886200" indent="-228600" eaLnBrk="0" fontAlgn="base" hangingPunct="0">
              <a:spcBef>
                <a:spcPct val="0"/>
              </a:spcBef>
              <a:spcAft>
                <a:spcPct val="0"/>
              </a:spcAft>
              <a:defRPr sz="1500" b="1">
                <a:solidFill>
                  <a:schemeClr val="tx1"/>
                </a:solidFill>
                <a:latin typeface="Georgia" panose="02040502050405020303" pitchFamily="18" charset="0"/>
              </a:defRPr>
            </a:lvl9pPr>
          </a:lstStyle>
          <a:p>
            <a:pPr eaLnBrk="1" hangingPunct="1">
              <a:lnSpc>
                <a:spcPts val="2000"/>
              </a:lnSpc>
            </a:pPr>
            <a:r>
              <a:rPr lang="de-DE" sz="1200" dirty="0">
                <a:latin typeface="Aptos" panose="020B0004020202020204" pitchFamily="34" charset="0"/>
              </a:rPr>
              <a:t>Addis Abeba</a:t>
            </a:r>
            <a:endParaRPr lang="de-DE" altLang="de-DE" sz="1200" dirty="0">
              <a:latin typeface="Aptos" panose="020B0004020202020204" pitchFamily="34" charset="0"/>
              <a:cs typeface="Arial" panose="020B0604020202020204" pitchFamily="34" charset="0"/>
            </a:endParaRPr>
          </a:p>
        </p:txBody>
      </p:sp>
      <p:sp>
        <p:nvSpPr>
          <p:cNvPr id="27" name="Ellipse 26">
            <a:extLst>
              <a:ext uri="{FF2B5EF4-FFF2-40B4-BE49-F238E27FC236}">
                <a16:creationId xmlns:a16="http://schemas.microsoft.com/office/drawing/2014/main" id="{A32EE294-C1E1-D478-C839-1F7444C1818E}"/>
              </a:ext>
            </a:extLst>
          </p:cNvPr>
          <p:cNvSpPr/>
          <p:nvPr/>
        </p:nvSpPr>
        <p:spPr>
          <a:xfrm>
            <a:off x="7322212" y="2548218"/>
            <a:ext cx="51840" cy="518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8" name="Rechteck 27">
            <a:extLst>
              <a:ext uri="{FF2B5EF4-FFF2-40B4-BE49-F238E27FC236}">
                <a16:creationId xmlns:a16="http://schemas.microsoft.com/office/drawing/2014/main" id="{5F1D274F-A85C-F691-6631-2C9ADAA6D543}"/>
              </a:ext>
            </a:extLst>
          </p:cNvPr>
          <p:cNvSpPr>
            <a:spLocks noChangeArrowheads="1"/>
          </p:cNvSpPr>
          <p:nvPr/>
        </p:nvSpPr>
        <p:spPr bwMode="auto">
          <a:xfrm>
            <a:off x="7322212" y="2387335"/>
            <a:ext cx="1455755" cy="327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500" b="1">
                <a:solidFill>
                  <a:schemeClr val="tx1"/>
                </a:solidFill>
                <a:latin typeface="Georgia" panose="02040502050405020303" pitchFamily="18" charset="0"/>
              </a:defRPr>
            </a:lvl1pPr>
            <a:lvl2pPr marL="742950" indent="-285750">
              <a:defRPr sz="1500" b="1">
                <a:solidFill>
                  <a:schemeClr val="tx1"/>
                </a:solidFill>
                <a:latin typeface="Georgia" panose="02040502050405020303" pitchFamily="18" charset="0"/>
              </a:defRPr>
            </a:lvl2pPr>
            <a:lvl3pPr marL="1143000" indent="-228600">
              <a:defRPr sz="1500" b="1">
                <a:solidFill>
                  <a:schemeClr val="tx1"/>
                </a:solidFill>
                <a:latin typeface="Georgia" panose="02040502050405020303" pitchFamily="18" charset="0"/>
              </a:defRPr>
            </a:lvl3pPr>
            <a:lvl4pPr marL="1600200" indent="-228600">
              <a:defRPr sz="1500" b="1">
                <a:solidFill>
                  <a:schemeClr val="tx1"/>
                </a:solidFill>
                <a:latin typeface="Georgia" panose="02040502050405020303" pitchFamily="18" charset="0"/>
              </a:defRPr>
            </a:lvl4pPr>
            <a:lvl5pPr marL="2057400" indent="-228600">
              <a:defRPr sz="1500" b="1">
                <a:solidFill>
                  <a:schemeClr val="tx1"/>
                </a:solidFill>
                <a:latin typeface="Georgia" panose="02040502050405020303" pitchFamily="18" charset="0"/>
              </a:defRPr>
            </a:lvl5pPr>
            <a:lvl6pPr marL="2514600" indent="-228600" eaLnBrk="0" fontAlgn="base" hangingPunct="0">
              <a:spcBef>
                <a:spcPct val="0"/>
              </a:spcBef>
              <a:spcAft>
                <a:spcPct val="0"/>
              </a:spcAft>
              <a:defRPr sz="1500" b="1">
                <a:solidFill>
                  <a:schemeClr val="tx1"/>
                </a:solidFill>
                <a:latin typeface="Georgia" panose="02040502050405020303" pitchFamily="18" charset="0"/>
              </a:defRPr>
            </a:lvl6pPr>
            <a:lvl7pPr marL="2971800" indent="-228600" eaLnBrk="0" fontAlgn="base" hangingPunct="0">
              <a:spcBef>
                <a:spcPct val="0"/>
              </a:spcBef>
              <a:spcAft>
                <a:spcPct val="0"/>
              </a:spcAft>
              <a:defRPr sz="1500" b="1">
                <a:solidFill>
                  <a:schemeClr val="tx1"/>
                </a:solidFill>
                <a:latin typeface="Georgia" panose="02040502050405020303" pitchFamily="18" charset="0"/>
              </a:defRPr>
            </a:lvl7pPr>
            <a:lvl8pPr marL="3429000" indent="-228600" eaLnBrk="0" fontAlgn="base" hangingPunct="0">
              <a:spcBef>
                <a:spcPct val="0"/>
              </a:spcBef>
              <a:spcAft>
                <a:spcPct val="0"/>
              </a:spcAft>
              <a:defRPr sz="1500" b="1">
                <a:solidFill>
                  <a:schemeClr val="tx1"/>
                </a:solidFill>
                <a:latin typeface="Georgia" panose="02040502050405020303" pitchFamily="18" charset="0"/>
              </a:defRPr>
            </a:lvl8pPr>
            <a:lvl9pPr marL="3886200" indent="-228600" eaLnBrk="0" fontAlgn="base" hangingPunct="0">
              <a:spcBef>
                <a:spcPct val="0"/>
              </a:spcBef>
              <a:spcAft>
                <a:spcPct val="0"/>
              </a:spcAft>
              <a:defRPr sz="1500" b="1">
                <a:solidFill>
                  <a:schemeClr val="tx1"/>
                </a:solidFill>
                <a:latin typeface="Georgia" panose="02040502050405020303" pitchFamily="18" charset="0"/>
              </a:defRPr>
            </a:lvl9pPr>
          </a:lstStyle>
          <a:p>
            <a:pPr eaLnBrk="1" hangingPunct="1">
              <a:lnSpc>
                <a:spcPts val="2000"/>
              </a:lnSpc>
            </a:pPr>
            <a:r>
              <a:rPr lang="de-DE" sz="1200" dirty="0" err="1">
                <a:latin typeface="Aptos" panose="020B0004020202020204" pitchFamily="34" charset="0"/>
              </a:rPr>
              <a:t>Wode</a:t>
            </a:r>
            <a:endParaRPr lang="de-DE" altLang="de-DE" sz="1200" dirty="0">
              <a:latin typeface="Aptos" panose="020B0004020202020204" pitchFamily="34" charset="0"/>
              <a:cs typeface="Arial" panose="020B0604020202020204" pitchFamily="34" charset="0"/>
            </a:endParaRPr>
          </a:p>
        </p:txBody>
      </p:sp>
      <p:sp>
        <p:nvSpPr>
          <p:cNvPr id="29" name="Textfeld 28"/>
          <p:cNvSpPr txBox="1"/>
          <p:nvPr/>
        </p:nvSpPr>
        <p:spPr>
          <a:xfrm>
            <a:off x="7150926" y="1634444"/>
            <a:ext cx="2057128" cy="369332"/>
          </a:xfrm>
          <a:prstGeom prst="rect">
            <a:avLst/>
          </a:prstGeom>
          <a:noFill/>
        </p:spPr>
        <p:txBody>
          <a:bodyPr wrap="square" rtlCol="0">
            <a:spAutoFit/>
          </a:bodyPr>
          <a:lstStyle/>
          <a:p>
            <a:r>
              <a:rPr lang="de-DE" b="1" dirty="0">
                <a:latin typeface="Aptos" panose="020B0004020202020204" pitchFamily="34" charset="0"/>
              </a:rPr>
              <a:t>Äthiopien</a:t>
            </a:r>
          </a:p>
        </p:txBody>
      </p:sp>
      <p:sp>
        <p:nvSpPr>
          <p:cNvPr id="2" name="Textplatzhalter 1"/>
          <p:cNvSpPr>
            <a:spLocks noGrp="1"/>
          </p:cNvSpPr>
          <p:nvPr>
            <p:ph type="body" sz="quarter" idx="12"/>
          </p:nvPr>
        </p:nvSpPr>
        <p:spPr/>
        <p:txBody>
          <a:bodyPr/>
          <a:lstStyle/>
          <a:p>
            <a:endParaRPr lang="de-DE"/>
          </a:p>
        </p:txBody>
      </p:sp>
      <p:sp>
        <p:nvSpPr>
          <p:cNvPr id="10" name="Rechteck 9">
            <a:extLst>
              <a:ext uri="{FF2B5EF4-FFF2-40B4-BE49-F238E27FC236}">
                <a16:creationId xmlns:a16="http://schemas.microsoft.com/office/drawing/2014/main" id="{F044344B-67EF-2146-7DEA-C1F0CF71051F}"/>
              </a:ext>
            </a:extLst>
          </p:cNvPr>
          <p:cNvSpPr>
            <a:spLocks noChangeArrowheads="1"/>
          </p:cNvSpPr>
          <p:nvPr/>
        </p:nvSpPr>
        <p:spPr bwMode="auto">
          <a:xfrm>
            <a:off x="8385158" y="2902673"/>
            <a:ext cx="1455755" cy="34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500" b="1">
                <a:solidFill>
                  <a:schemeClr val="tx1"/>
                </a:solidFill>
                <a:latin typeface="Georgia" panose="02040502050405020303" pitchFamily="18" charset="0"/>
              </a:defRPr>
            </a:lvl1pPr>
            <a:lvl2pPr marL="742950" indent="-285750">
              <a:defRPr sz="1500" b="1">
                <a:solidFill>
                  <a:schemeClr val="tx1"/>
                </a:solidFill>
                <a:latin typeface="Georgia" panose="02040502050405020303" pitchFamily="18" charset="0"/>
              </a:defRPr>
            </a:lvl2pPr>
            <a:lvl3pPr marL="1143000" indent="-228600">
              <a:defRPr sz="1500" b="1">
                <a:solidFill>
                  <a:schemeClr val="tx1"/>
                </a:solidFill>
                <a:latin typeface="Georgia" panose="02040502050405020303" pitchFamily="18" charset="0"/>
              </a:defRPr>
            </a:lvl3pPr>
            <a:lvl4pPr marL="1600200" indent="-228600">
              <a:defRPr sz="1500" b="1">
                <a:solidFill>
                  <a:schemeClr val="tx1"/>
                </a:solidFill>
                <a:latin typeface="Georgia" panose="02040502050405020303" pitchFamily="18" charset="0"/>
              </a:defRPr>
            </a:lvl4pPr>
            <a:lvl5pPr marL="2057400" indent="-228600">
              <a:defRPr sz="1500" b="1">
                <a:solidFill>
                  <a:schemeClr val="tx1"/>
                </a:solidFill>
                <a:latin typeface="Georgia" panose="02040502050405020303" pitchFamily="18" charset="0"/>
              </a:defRPr>
            </a:lvl5pPr>
            <a:lvl6pPr marL="2514600" indent="-228600" eaLnBrk="0" fontAlgn="base" hangingPunct="0">
              <a:spcBef>
                <a:spcPct val="0"/>
              </a:spcBef>
              <a:spcAft>
                <a:spcPct val="0"/>
              </a:spcAft>
              <a:defRPr sz="1500" b="1">
                <a:solidFill>
                  <a:schemeClr val="tx1"/>
                </a:solidFill>
                <a:latin typeface="Georgia" panose="02040502050405020303" pitchFamily="18" charset="0"/>
              </a:defRPr>
            </a:lvl6pPr>
            <a:lvl7pPr marL="2971800" indent="-228600" eaLnBrk="0" fontAlgn="base" hangingPunct="0">
              <a:spcBef>
                <a:spcPct val="0"/>
              </a:spcBef>
              <a:spcAft>
                <a:spcPct val="0"/>
              </a:spcAft>
              <a:defRPr sz="1500" b="1">
                <a:solidFill>
                  <a:schemeClr val="tx1"/>
                </a:solidFill>
                <a:latin typeface="Georgia" panose="02040502050405020303" pitchFamily="18" charset="0"/>
              </a:defRPr>
            </a:lvl7pPr>
            <a:lvl8pPr marL="3429000" indent="-228600" eaLnBrk="0" fontAlgn="base" hangingPunct="0">
              <a:spcBef>
                <a:spcPct val="0"/>
              </a:spcBef>
              <a:spcAft>
                <a:spcPct val="0"/>
              </a:spcAft>
              <a:defRPr sz="1500" b="1">
                <a:solidFill>
                  <a:schemeClr val="tx1"/>
                </a:solidFill>
                <a:latin typeface="Georgia" panose="02040502050405020303" pitchFamily="18" charset="0"/>
              </a:defRPr>
            </a:lvl8pPr>
            <a:lvl9pPr marL="3886200" indent="-228600" eaLnBrk="0" fontAlgn="base" hangingPunct="0">
              <a:spcBef>
                <a:spcPct val="0"/>
              </a:spcBef>
              <a:spcAft>
                <a:spcPct val="0"/>
              </a:spcAft>
              <a:defRPr sz="1500" b="1">
                <a:solidFill>
                  <a:schemeClr val="tx1"/>
                </a:solidFill>
                <a:latin typeface="Georgia" panose="02040502050405020303" pitchFamily="18" charset="0"/>
              </a:defRPr>
            </a:lvl9pPr>
          </a:lstStyle>
          <a:p>
            <a:pPr eaLnBrk="1" hangingPunct="1">
              <a:lnSpc>
                <a:spcPts val="2000"/>
              </a:lnSpc>
            </a:pPr>
            <a:r>
              <a:rPr lang="de-DE" sz="1800" b="0" dirty="0">
                <a:latin typeface="Aptos" panose="020B0004020202020204" pitchFamily="34" charset="0"/>
              </a:rPr>
              <a:t>Somalia</a:t>
            </a:r>
            <a:endParaRPr lang="de-DE" altLang="de-DE" sz="1800" b="0" dirty="0">
              <a:latin typeface="Aptos" panose="020B0004020202020204" pitchFamily="34" charset="0"/>
              <a:cs typeface="Arial" panose="020B0604020202020204" pitchFamily="34" charset="0"/>
            </a:endParaRPr>
          </a:p>
        </p:txBody>
      </p:sp>
      <p:sp>
        <p:nvSpPr>
          <p:cNvPr id="11" name="Rechteck 10">
            <a:extLst>
              <a:ext uri="{FF2B5EF4-FFF2-40B4-BE49-F238E27FC236}">
                <a16:creationId xmlns:a16="http://schemas.microsoft.com/office/drawing/2014/main" id="{AA3C8844-887E-4E8C-BE0E-8121759C340A}"/>
              </a:ext>
            </a:extLst>
          </p:cNvPr>
          <p:cNvSpPr>
            <a:spLocks noChangeArrowheads="1"/>
          </p:cNvSpPr>
          <p:nvPr/>
        </p:nvSpPr>
        <p:spPr bwMode="auto">
          <a:xfrm>
            <a:off x="8236016" y="1400013"/>
            <a:ext cx="1455755" cy="34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500" b="1">
                <a:solidFill>
                  <a:schemeClr val="tx1"/>
                </a:solidFill>
                <a:latin typeface="Georgia" panose="02040502050405020303" pitchFamily="18" charset="0"/>
              </a:defRPr>
            </a:lvl1pPr>
            <a:lvl2pPr marL="742950" indent="-285750">
              <a:defRPr sz="1500" b="1">
                <a:solidFill>
                  <a:schemeClr val="tx1"/>
                </a:solidFill>
                <a:latin typeface="Georgia" panose="02040502050405020303" pitchFamily="18" charset="0"/>
              </a:defRPr>
            </a:lvl2pPr>
            <a:lvl3pPr marL="1143000" indent="-228600">
              <a:defRPr sz="1500" b="1">
                <a:solidFill>
                  <a:schemeClr val="tx1"/>
                </a:solidFill>
                <a:latin typeface="Georgia" panose="02040502050405020303" pitchFamily="18" charset="0"/>
              </a:defRPr>
            </a:lvl3pPr>
            <a:lvl4pPr marL="1600200" indent="-228600">
              <a:defRPr sz="1500" b="1">
                <a:solidFill>
                  <a:schemeClr val="tx1"/>
                </a:solidFill>
                <a:latin typeface="Georgia" panose="02040502050405020303" pitchFamily="18" charset="0"/>
              </a:defRPr>
            </a:lvl4pPr>
            <a:lvl5pPr marL="2057400" indent="-228600">
              <a:defRPr sz="1500" b="1">
                <a:solidFill>
                  <a:schemeClr val="tx1"/>
                </a:solidFill>
                <a:latin typeface="Georgia" panose="02040502050405020303" pitchFamily="18" charset="0"/>
              </a:defRPr>
            </a:lvl5pPr>
            <a:lvl6pPr marL="2514600" indent="-228600" eaLnBrk="0" fontAlgn="base" hangingPunct="0">
              <a:spcBef>
                <a:spcPct val="0"/>
              </a:spcBef>
              <a:spcAft>
                <a:spcPct val="0"/>
              </a:spcAft>
              <a:defRPr sz="1500" b="1">
                <a:solidFill>
                  <a:schemeClr val="tx1"/>
                </a:solidFill>
                <a:latin typeface="Georgia" panose="02040502050405020303" pitchFamily="18" charset="0"/>
              </a:defRPr>
            </a:lvl6pPr>
            <a:lvl7pPr marL="2971800" indent="-228600" eaLnBrk="0" fontAlgn="base" hangingPunct="0">
              <a:spcBef>
                <a:spcPct val="0"/>
              </a:spcBef>
              <a:spcAft>
                <a:spcPct val="0"/>
              </a:spcAft>
              <a:defRPr sz="1500" b="1">
                <a:solidFill>
                  <a:schemeClr val="tx1"/>
                </a:solidFill>
                <a:latin typeface="Georgia" panose="02040502050405020303" pitchFamily="18" charset="0"/>
              </a:defRPr>
            </a:lvl7pPr>
            <a:lvl8pPr marL="3429000" indent="-228600" eaLnBrk="0" fontAlgn="base" hangingPunct="0">
              <a:spcBef>
                <a:spcPct val="0"/>
              </a:spcBef>
              <a:spcAft>
                <a:spcPct val="0"/>
              </a:spcAft>
              <a:defRPr sz="1500" b="1">
                <a:solidFill>
                  <a:schemeClr val="tx1"/>
                </a:solidFill>
                <a:latin typeface="Georgia" panose="02040502050405020303" pitchFamily="18" charset="0"/>
              </a:defRPr>
            </a:lvl8pPr>
            <a:lvl9pPr marL="3886200" indent="-228600" eaLnBrk="0" fontAlgn="base" hangingPunct="0">
              <a:spcBef>
                <a:spcPct val="0"/>
              </a:spcBef>
              <a:spcAft>
                <a:spcPct val="0"/>
              </a:spcAft>
              <a:defRPr sz="1500" b="1">
                <a:solidFill>
                  <a:schemeClr val="tx1"/>
                </a:solidFill>
                <a:latin typeface="Georgia" panose="02040502050405020303" pitchFamily="18" charset="0"/>
              </a:defRPr>
            </a:lvl9pPr>
          </a:lstStyle>
          <a:p>
            <a:pPr eaLnBrk="1" hangingPunct="1">
              <a:lnSpc>
                <a:spcPts val="2000"/>
              </a:lnSpc>
            </a:pPr>
            <a:r>
              <a:rPr lang="de-DE" sz="1800" b="0" dirty="0">
                <a:latin typeface="Aptos" panose="020B0004020202020204" pitchFamily="34" charset="0"/>
              </a:rPr>
              <a:t>Dschibuti</a:t>
            </a:r>
            <a:endParaRPr lang="de-DE" altLang="de-DE" sz="1800" b="0" dirty="0">
              <a:latin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23014402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51B99CA5-C0C2-B666-FF1C-F0421A4B2E3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1"/>
            <a:ext cx="12192000" cy="6858000"/>
          </a:xfrm>
          <a:prstGeom prst="rect">
            <a:avLst/>
          </a:prstGeom>
        </p:spPr>
      </p:pic>
      <p:sp>
        <p:nvSpPr>
          <p:cNvPr id="6" name="Titel 1">
            <a:extLst>
              <a:ext uri="{FF2B5EF4-FFF2-40B4-BE49-F238E27FC236}">
                <a16:creationId xmlns:a16="http://schemas.microsoft.com/office/drawing/2014/main" id="{750CA07D-FCB9-B418-E3B4-1989EEAACF16}"/>
              </a:ext>
            </a:extLst>
          </p:cNvPr>
          <p:cNvSpPr txBox="1">
            <a:spLocks/>
          </p:cNvSpPr>
          <p:nvPr/>
        </p:nvSpPr>
        <p:spPr>
          <a:xfrm>
            <a:off x="407987" y="368300"/>
            <a:ext cx="6757311" cy="913359"/>
          </a:xfrm>
          <a:prstGeom prst="rect">
            <a:avLst/>
          </a:prstGeom>
        </p:spPr>
        <p:txBody>
          <a:bodyPr lIns="0" tIns="0" rIns="0" bIns="0"/>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78000"/>
              </a:lnSpc>
            </a:pPr>
            <a:r>
              <a:rPr lang="de-DE" sz="8000" b="1" dirty="0">
                <a:solidFill>
                  <a:schemeClr val="bg1"/>
                </a:solidFill>
                <a:latin typeface="Aptos Narrow" panose="020B0004020202020204" pitchFamily="34" charset="0"/>
              </a:rPr>
              <a:t>Spendenkonto</a:t>
            </a:r>
          </a:p>
        </p:txBody>
      </p:sp>
      <p:sp>
        <p:nvSpPr>
          <p:cNvPr id="7" name="Rechteck 5">
            <a:extLst>
              <a:ext uri="{FF2B5EF4-FFF2-40B4-BE49-F238E27FC236}">
                <a16:creationId xmlns:a16="http://schemas.microsoft.com/office/drawing/2014/main" id="{23DF8E4A-19C3-41EF-AA33-E4ABD84CD806}"/>
              </a:ext>
            </a:extLst>
          </p:cNvPr>
          <p:cNvSpPr>
            <a:spLocks noChangeArrowheads="1"/>
          </p:cNvSpPr>
          <p:nvPr/>
        </p:nvSpPr>
        <p:spPr bwMode="auto">
          <a:xfrm>
            <a:off x="407988" y="1700680"/>
            <a:ext cx="5940425" cy="969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1500" b="1">
                <a:solidFill>
                  <a:schemeClr val="tx1"/>
                </a:solidFill>
                <a:latin typeface="Georgia" panose="02040502050405020303" pitchFamily="18" charset="0"/>
              </a:defRPr>
            </a:lvl1pPr>
            <a:lvl2pPr marL="742950" indent="-285750">
              <a:defRPr sz="1500" b="1">
                <a:solidFill>
                  <a:schemeClr val="tx1"/>
                </a:solidFill>
                <a:latin typeface="Georgia" panose="02040502050405020303" pitchFamily="18" charset="0"/>
              </a:defRPr>
            </a:lvl2pPr>
            <a:lvl3pPr marL="1143000" indent="-228600">
              <a:defRPr sz="1500" b="1">
                <a:solidFill>
                  <a:schemeClr val="tx1"/>
                </a:solidFill>
                <a:latin typeface="Georgia" panose="02040502050405020303" pitchFamily="18" charset="0"/>
              </a:defRPr>
            </a:lvl3pPr>
            <a:lvl4pPr marL="1600200" indent="-228600">
              <a:defRPr sz="1500" b="1">
                <a:solidFill>
                  <a:schemeClr val="tx1"/>
                </a:solidFill>
                <a:latin typeface="Georgia" panose="02040502050405020303" pitchFamily="18" charset="0"/>
              </a:defRPr>
            </a:lvl4pPr>
            <a:lvl5pPr marL="2057400" indent="-228600">
              <a:defRPr sz="1500" b="1">
                <a:solidFill>
                  <a:schemeClr val="tx1"/>
                </a:solidFill>
                <a:latin typeface="Georgia" panose="02040502050405020303" pitchFamily="18" charset="0"/>
              </a:defRPr>
            </a:lvl5pPr>
            <a:lvl6pPr marL="2514600" indent="-228600" eaLnBrk="0" fontAlgn="base" hangingPunct="0">
              <a:spcBef>
                <a:spcPct val="0"/>
              </a:spcBef>
              <a:spcAft>
                <a:spcPct val="0"/>
              </a:spcAft>
              <a:defRPr sz="1500" b="1">
                <a:solidFill>
                  <a:schemeClr val="tx1"/>
                </a:solidFill>
                <a:latin typeface="Georgia" panose="02040502050405020303" pitchFamily="18" charset="0"/>
              </a:defRPr>
            </a:lvl6pPr>
            <a:lvl7pPr marL="2971800" indent="-228600" eaLnBrk="0" fontAlgn="base" hangingPunct="0">
              <a:spcBef>
                <a:spcPct val="0"/>
              </a:spcBef>
              <a:spcAft>
                <a:spcPct val="0"/>
              </a:spcAft>
              <a:defRPr sz="1500" b="1">
                <a:solidFill>
                  <a:schemeClr val="tx1"/>
                </a:solidFill>
                <a:latin typeface="Georgia" panose="02040502050405020303" pitchFamily="18" charset="0"/>
              </a:defRPr>
            </a:lvl7pPr>
            <a:lvl8pPr marL="3429000" indent="-228600" eaLnBrk="0" fontAlgn="base" hangingPunct="0">
              <a:spcBef>
                <a:spcPct val="0"/>
              </a:spcBef>
              <a:spcAft>
                <a:spcPct val="0"/>
              </a:spcAft>
              <a:defRPr sz="1500" b="1">
                <a:solidFill>
                  <a:schemeClr val="tx1"/>
                </a:solidFill>
                <a:latin typeface="Georgia" panose="02040502050405020303" pitchFamily="18" charset="0"/>
              </a:defRPr>
            </a:lvl8pPr>
            <a:lvl9pPr marL="3886200" indent="-228600" eaLnBrk="0" fontAlgn="base" hangingPunct="0">
              <a:spcBef>
                <a:spcPct val="0"/>
              </a:spcBef>
              <a:spcAft>
                <a:spcPct val="0"/>
              </a:spcAft>
              <a:defRPr sz="1500" b="1">
                <a:solidFill>
                  <a:schemeClr val="tx1"/>
                </a:solidFill>
                <a:latin typeface="Georgia" panose="02040502050405020303" pitchFamily="18" charset="0"/>
              </a:defRPr>
            </a:lvl9pPr>
          </a:lstStyle>
          <a:p>
            <a:pPr eaLnBrk="1" hangingPunct="1">
              <a:defRPr/>
            </a:pPr>
            <a:r>
              <a:rPr lang="de-DE" altLang="de-DE" sz="3000" dirty="0">
                <a:solidFill>
                  <a:schemeClr val="bg1"/>
                </a:solidFill>
                <a:latin typeface="Aptos Narrow" panose="020B0004020202020204" pitchFamily="34" charset="0"/>
              </a:rPr>
              <a:t>Bank für Kirche und Diakonie</a:t>
            </a:r>
          </a:p>
          <a:p>
            <a:pPr eaLnBrk="1" hangingPunct="1">
              <a:lnSpc>
                <a:spcPct val="110000"/>
              </a:lnSpc>
              <a:defRPr/>
            </a:pPr>
            <a:r>
              <a:rPr lang="de-DE" altLang="de-DE" sz="3000" dirty="0">
                <a:solidFill>
                  <a:schemeClr val="bg1"/>
                </a:solidFill>
                <a:latin typeface="Aptos Narrow" panose="020B0004020202020204" pitchFamily="34" charset="0"/>
              </a:rPr>
              <a:t>IBAN: DE10 1006 1006 0500 5005 00</a:t>
            </a:r>
          </a:p>
        </p:txBody>
      </p:sp>
      <p:sp>
        <p:nvSpPr>
          <p:cNvPr id="3" name="Textplatzhalter 2"/>
          <p:cNvSpPr>
            <a:spLocks noGrp="1"/>
          </p:cNvSpPr>
          <p:nvPr>
            <p:ph type="body" sz="quarter" idx="12"/>
          </p:nvPr>
        </p:nvSpPr>
        <p:spPr/>
        <p:txBody>
          <a:bodyPr/>
          <a:lstStyle/>
          <a:p>
            <a:endParaRPr lang="de-DE"/>
          </a:p>
        </p:txBody>
      </p:sp>
      <p:sp>
        <p:nvSpPr>
          <p:cNvPr id="5" name="Textplatzhalter 11">
            <a:extLst>
              <a:ext uri="{FF2B5EF4-FFF2-40B4-BE49-F238E27FC236}">
                <a16:creationId xmlns:a16="http://schemas.microsoft.com/office/drawing/2014/main" id="{D76DA30D-6E79-E223-07EC-2328684874BF}"/>
              </a:ext>
            </a:extLst>
          </p:cNvPr>
          <p:cNvSpPr txBox="1">
            <a:spLocks noChangeAspect="1"/>
          </p:cNvSpPr>
          <p:nvPr/>
        </p:nvSpPr>
        <p:spPr>
          <a:xfrm>
            <a:off x="330993" y="6143749"/>
            <a:ext cx="1014413" cy="425488"/>
          </a:xfrm>
          <a:prstGeom prst="rect">
            <a:avLst/>
          </a:prstGeom>
          <a:blipFill>
            <a:blip r:embed="rId3" cstate="screen">
              <a:extLst>
                <a:ext uri="{28A0092B-C50C-407E-A947-70E740481C1C}">
                  <a14:useLocalDpi xmlns:a14="http://schemas.microsoft.com/office/drawing/2010/main"/>
                </a:ext>
              </a:extLst>
            </a:blip>
            <a:stretch>
              <a:fillRect/>
            </a:stretch>
          </a:blipFill>
        </p:spPr>
        <p:txBody>
          <a:bodyPr/>
          <a:lstStyle>
            <a:lvl1pPr marL="0" indent="0" algn="l" defTabSz="914400" rtl="0" eaLnBrk="1" latinLnBrk="0" hangingPunct="1">
              <a:lnSpc>
                <a:spcPct val="90000"/>
              </a:lnSpc>
              <a:spcBef>
                <a:spcPts val="1000"/>
              </a:spcBef>
              <a:buFont typeface="Arial" panose="020B0604020202020204" pitchFamily="34" charset="0"/>
              <a:buNone/>
              <a:defRPr sz="6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a:t> </a:t>
            </a:r>
          </a:p>
        </p:txBody>
      </p:sp>
    </p:spTree>
    <p:extLst>
      <p:ext uri="{BB962C8B-B14F-4D97-AF65-F5344CB8AC3E}">
        <p14:creationId xmlns:p14="http://schemas.microsoft.com/office/powerpoint/2010/main" val="24854017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p:cNvSpPr>
            <a:spLocks noGrp="1"/>
          </p:cNvSpPr>
          <p:nvPr>
            <p:ph type="body" sz="quarter" idx="12"/>
          </p:nvPr>
        </p:nvSpPr>
        <p:spPr/>
        <p:txBody>
          <a:bodyPr/>
          <a:lstStyle/>
          <a:p>
            <a:endParaRPr lang="de-DE"/>
          </a:p>
        </p:txBody>
      </p:sp>
      <p:sp>
        <p:nvSpPr>
          <p:cNvPr id="3" name="Textplatzhalter 4">
            <a:extLst>
              <a:ext uri="{FF2B5EF4-FFF2-40B4-BE49-F238E27FC236}">
                <a16:creationId xmlns:a16="http://schemas.microsoft.com/office/drawing/2014/main" id="{6E88900F-37AE-90BA-B90F-7611E5953E72}"/>
              </a:ext>
            </a:extLst>
          </p:cNvPr>
          <p:cNvSpPr txBox="1">
            <a:spLocks/>
          </p:cNvSpPr>
          <p:nvPr/>
        </p:nvSpPr>
        <p:spPr>
          <a:xfrm>
            <a:off x="6096000" y="3320140"/>
            <a:ext cx="4484914" cy="2479726"/>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de-DE" sz="1800" dirty="0">
                <a:effectLst/>
                <a:latin typeface="Aptos" panose="020B0004020202020204" pitchFamily="34" charset="0"/>
                <a:ea typeface="Calibri" panose="020F0502020204030204" pitchFamily="34" charset="0"/>
                <a:cs typeface="Times New Roman" panose="02020603050405020304" pitchFamily="18" charset="0"/>
              </a:rPr>
              <a:t>Äthiopien ist fast dreimal so groß wie Deutschland und der zweitbevölkerungs-reichste Staat Afrikas. Er gilt als eines der Herkunftsländer des Homo sapiens und als Ursprungsland des Kaffees. Das Klima ist aufgrund der stark variierenden Höhenlagen regional sehr unterschiedlich: Es reicht von heiß-trocken im Tiefland bis hin zu kühl und niederschlagsreich im Hochland.</a:t>
            </a:r>
            <a:endParaRPr lang="de-DE" sz="1800" dirty="0">
              <a:latin typeface="Aptos" panose="020B0004020202020204" pitchFamily="34" charset="0"/>
            </a:endParaRPr>
          </a:p>
        </p:txBody>
      </p:sp>
      <p:pic>
        <p:nvPicPr>
          <p:cNvPr id="4" name="Picture 3">
            <a:extLst>
              <a:ext uri="{FF2B5EF4-FFF2-40B4-BE49-F238E27FC236}">
                <a16:creationId xmlns:a16="http://schemas.microsoft.com/office/drawing/2014/main" id="{900311E8-4F9F-0535-EAE1-8559C0CB935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096000" y="368300"/>
            <a:ext cx="4323188" cy="2881313"/>
          </a:xfrm>
          <a:prstGeom prst="rect">
            <a:avLst/>
          </a:prstGeom>
        </p:spPr>
      </p:pic>
      <p:pic>
        <p:nvPicPr>
          <p:cNvPr id="9" name="Picture 8">
            <a:extLst>
              <a:ext uri="{FF2B5EF4-FFF2-40B4-BE49-F238E27FC236}">
                <a16:creationId xmlns:a16="http://schemas.microsoft.com/office/drawing/2014/main" id="{F7D05B3B-7CBB-0A8C-83C4-F91048A6354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7988" y="368300"/>
            <a:ext cx="5543550" cy="2062676"/>
          </a:xfrm>
          <a:prstGeom prst="rect">
            <a:avLst/>
          </a:prstGeom>
        </p:spPr>
      </p:pic>
      <p:pic>
        <p:nvPicPr>
          <p:cNvPr id="6" name="Picture 5">
            <a:extLst>
              <a:ext uri="{FF2B5EF4-FFF2-40B4-BE49-F238E27FC236}">
                <a16:creationId xmlns:a16="http://schemas.microsoft.com/office/drawing/2014/main" id="{4865CE96-EF48-03E0-007E-AD4285EBF8AA}"/>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flipH="1">
            <a:off x="1135131" y="2579915"/>
            <a:ext cx="4816407" cy="3404960"/>
          </a:xfrm>
          <a:prstGeom prst="rect">
            <a:avLst/>
          </a:prstGeom>
        </p:spPr>
      </p:pic>
    </p:spTree>
    <p:extLst>
      <p:ext uri="{BB962C8B-B14F-4D97-AF65-F5344CB8AC3E}">
        <p14:creationId xmlns:p14="http://schemas.microsoft.com/office/powerpoint/2010/main" val="1691980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p:cNvSpPr>
            <a:spLocks noGrp="1"/>
          </p:cNvSpPr>
          <p:nvPr>
            <p:ph type="body" sz="quarter" idx="12"/>
          </p:nvPr>
        </p:nvSpPr>
        <p:spPr/>
        <p:txBody>
          <a:bodyPr/>
          <a:lstStyle/>
          <a:p>
            <a:endParaRPr lang="de-DE"/>
          </a:p>
        </p:txBody>
      </p:sp>
      <p:sp>
        <p:nvSpPr>
          <p:cNvPr id="3" name="Textplatzhalter 4">
            <a:extLst>
              <a:ext uri="{FF2B5EF4-FFF2-40B4-BE49-F238E27FC236}">
                <a16:creationId xmlns:a16="http://schemas.microsoft.com/office/drawing/2014/main" id="{6E88900F-37AE-90BA-B90F-7611E5953E72}"/>
              </a:ext>
            </a:extLst>
          </p:cNvPr>
          <p:cNvSpPr txBox="1">
            <a:spLocks/>
          </p:cNvSpPr>
          <p:nvPr/>
        </p:nvSpPr>
        <p:spPr>
          <a:xfrm>
            <a:off x="407988" y="368300"/>
            <a:ext cx="3108098" cy="3060700"/>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de-DE" sz="1800" dirty="0">
                <a:effectLst/>
                <a:latin typeface="Aptos" panose="020B0004020202020204" pitchFamily="34" charset="0"/>
                <a:ea typeface="Calibri" panose="020F0502020204030204" pitchFamily="34" charset="0"/>
                <a:cs typeface="Times New Roman" panose="02020603050405020304" pitchFamily="18" charset="0"/>
              </a:rPr>
              <a:t>In Äthiopien leben mehr als 80 verschiedene ethnische Grup-</a:t>
            </a:r>
            <a:r>
              <a:rPr lang="de-DE" sz="1800" dirty="0" err="1">
                <a:effectLst/>
                <a:latin typeface="Aptos" panose="020B0004020202020204" pitchFamily="34" charset="0"/>
                <a:ea typeface="Calibri" panose="020F0502020204030204" pitchFamily="34" charset="0"/>
                <a:cs typeface="Times New Roman" panose="02020603050405020304" pitchFamily="18" charset="0"/>
              </a:rPr>
              <a:t>pen</a:t>
            </a:r>
            <a:r>
              <a:rPr lang="de-DE" sz="1800" dirty="0">
                <a:effectLst/>
                <a:latin typeface="Aptos" panose="020B0004020202020204" pitchFamily="34" charset="0"/>
                <a:ea typeface="Calibri" panose="020F0502020204030204" pitchFamily="34" charset="0"/>
                <a:cs typeface="Times New Roman" panose="02020603050405020304" pitchFamily="18" charset="0"/>
              </a:rPr>
              <a:t> mit eigenen Sprachen. Die politische Landschaft ist geprägt von Spannungen zwischen Befürwortern eines Einheitsstaates und Anhängern eines föderalen Staates, der den Regionen weitgehende Selbstbestimmung gewährt. </a:t>
            </a:r>
          </a:p>
          <a:p>
            <a:pPr marL="0" indent="0">
              <a:lnSpc>
                <a:spcPct val="100000"/>
              </a:lnSpc>
              <a:spcBef>
                <a:spcPts val="0"/>
              </a:spcBef>
              <a:spcAft>
                <a:spcPts val="600"/>
              </a:spcAft>
              <a:buNone/>
            </a:pPr>
            <a:endParaRPr lang="de-DE" sz="1800" dirty="0">
              <a:latin typeface="Aptos" panose="020B0004020202020204" pitchFamily="34" charset="0"/>
            </a:endParaRPr>
          </a:p>
        </p:txBody>
      </p:sp>
      <p:pic>
        <p:nvPicPr>
          <p:cNvPr id="5" name="Picture 4">
            <a:extLst>
              <a:ext uri="{FF2B5EF4-FFF2-40B4-BE49-F238E27FC236}">
                <a16:creationId xmlns:a16="http://schemas.microsoft.com/office/drawing/2014/main" id="{C1B54595-621B-3FFC-147B-1449A6C430C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01462" y="368300"/>
            <a:ext cx="4582101" cy="3060700"/>
          </a:xfrm>
          <a:prstGeom prst="rect">
            <a:avLst/>
          </a:prstGeom>
        </p:spPr>
      </p:pic>
      <p:pic>
        <p:nvPicPr>
          <p:cNvPr id="7" name="Picture 6">
            <a:extLst>
              <a:ext uri="{FF2B5EF4-FFF2-40B4-BE49-F238E27FC236}">
                <a16:creationId xmlns:a16="http://schemas.microsoft.com/office/drawing/2014/main" id="{231D4954-A530-5992-7B27-7A154F04F62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28025" y="2332479"/>
            <a:ext cx="3455987" cy="3426793"/>
          </a:xfrm>
          <a:prstGeom prst="rect">
            <a:avLst/>
          </a:prstGeom>
        </p:spPr>
      </p:pic>
      <p:pic>
        <p:nvPicPr>
          <p:cNvPr id="9" name="Picture 8">
            <a:extLst>
              <a:ext uri="{FF2B5EF4-FFF2-40B4-BE49-F238E27FC236}">
                <a16:creationId xmlns:a16="http://schemas.microsoft.com/office/drawing/2014/main" id="{40D4A1CF-5877-62E5-B84C-D1E9FCA717E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22259" y="3573463"/>
            <a:ext cx="3361304" cy="2195512"/>
          </a:xfrm>
          <a:prstGeom prst="rect">
            <a:avLst/>
          </a:prstGeom>
        </p:spPr>
      </p:pic>
      <p:sp>
        <p:nvSpPr>
          <p:cNvPr id="11" name="Textplatzhalter 4">
            <a:extLst>
              <a:ext uri="{FF2B5EF4-FFF2-40B4-BE49-F238E27FC236}">
                <a16:creationId xmlns:a16="http://schemas.microsoft.com/office/drawing/2014/main" id="{76DCAD3E-4269-00DB-AE22-5D85F109F0BA}"/>
              </a:ext>
            </a:extLst>
          </p:cNvPr>
          <p:cNvSpPr txBox="1">
            <a:spLocks/>
          </p:cNvSpPr>
          <p:nvPr/>
        </p:nvSpPr>
        <p:spPr>
          <a:xfrm>
            <a:off x="407988" y="3904441"/>
            <a:ext cx="4447339" cy="2026052"/>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de-DE" sz="1800" dirty="0">
                <a:latin typeface="Aptos" panose="020B0004020202020204" pitchFamily="34" charset="0"/>
                <a:ea typeface="Calibri" panose="020F0502020204030204" pitchFamily="34" charset="0"/>
                <a:cs typeface="Times New Roman" panose="02020603050405020304" pitchFamily="18" charset="0"/>
              </a:rPr>
              <a:t>Premierminister Abiy Ahmed hat seit 2018 einen Kurswechsel hin zu einer stärker </a:t>
            </a:r>
            <a:br>
              <a:rPr lang="de-DE" sz="1800" dirty="0">
                <a:latin typeface="Aptos" panose="020B0004020202020204" pitchFamily="34" charset="0"/>
                <a:ea typeface="Calibri" panose="020F0502020204030204" pitchFamily="34" charset="0"/>
                <a:cs typeface="Times New Roman" panose="02020603050405020304" pitchFamily="18" charset="0"/>
              </a:rPr>
            </a:br>
            <a:r>
              <a:rPr lang="de-DE" sz="1800" dirty="0">
                <a:latin typeface="Aptos" panose="020B0004020202020204" pitchFamily="34" charset="0"/>
                <a:ea typeface="Calibri" panose="020F0502020204030204" pitchFamily="34" charset="0"/>
                <a:cs typeface="Times New Roman" panose="02020603050405020304" pitchFamily="18" charset="0"/>
              </a:rPr>
              <a:t>zentralisierten Nationalidentität vollzogen. Dies führte zum verheerenden Konflikt in der Region Tigray (2020–2022) sowie anhalten-den Auseinandersetzungen in den Regionen Amhara und Oromia. </a:t>
            </a:r>
          </a:p>
        </p:txBody>
      </p:sp>
    </p:spTree>
    <p:extLst>
      <p:ext uri="{BB962C8B-B14F-4D97-AF65-F5344CB8AC3E}">
        <p14:creationId xmlns:p14="http://schemas.microsoft.com/office/powerpoint/2010/main" val="36249610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p:cNvSpPr>
            <a:spLocks noGrp="1"/>
          </p:cNvSpPr>
          <p:nvPr>
            <p:ph type="body" sz="quarter" idx="12"/>
          </p:nvPr>
        </p:nvSpPr>
        <p:spPr/>
        <p:txBody>
          <a:bodyPr/>
          <a:lstStyle/>
          <a:p>
            <a:endParaRPr lang="de-DE"/>
          </a:p>
        </p:txBody>
      </p:sp>
      <p:sp>
        <p:nvSpPr>
          <p:cNvPr id="3" name="Textplatzhalter 4">
            <a:extLst>
              <a:ext uri="{FF2B5EF4-FFF2-40B4-BE49-F238E27FC236}">
                <a16:creationId xmlns:a16="http://schemas.microsoft.com/office/drawing/2014/main" id="{6E88900F-37AE-90BA-B90F-7611E5953E72}"/>
              </a:ext>
            </a:extLst>
          </p:cNvPr>
          <p:cNvSpPr txBox="1">
            <a:spLocks/>
          </p:cNvSpPr>
          <p:nvPr/>
        </p:nvSpPr>
        <p:spPr>
          <a:xfrm>
            <a:off x="407988" y="2709281"/>
            <a:ext cx="3978955" cy="2037786"/>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de-DE" sz="1800" dirty="0">
                <a:effectLst/>
                <a:latin typeface="Aptos" panose="020B0004020202020204" pitchFamily="34" charset="0"/>
                <a:ea typeface="Calibri" panose="020F0502020204030204" pitchFamily="34" charset="0"/>
                <a:cs typeface="Times New Roman" panose="02020603050405020304" pitchFamily="18" charset="0"/>
              </a:rPr>
              <a:t>Seit dem Sturz des marxistisch-leninistischen Mengistu-Regimes 1991 entwickelte sich Äthiopien von einer kollabierten Planwirtschaft zu einer der am schnellsten wachsenden Volkswirt-</a:t>
            </a:r>
            <a:r>
              <a:rPr lang="de-DE" sz="1800" dirty="0" err="1">
                <a:effectLst/>
                <a:latin typeface="Aptos" panose="020B0004020202020204" pitchFamily="34" charset="0"/>
                <a:ea typeface="Calibri" panose="020F0502020204030204" pitchFamily="34" charset="0"/>
                <a:cs typeface="Times New Roman" panose="02020603050405020304" pitchFamily="18" charset="0"/>
              </a:rPr>
              <a:t>schaften</a:t>
            </a:r>
            <a:r>
              <a:rPr lang="de-DE" sz="1800" dirty="0">
                <a:effectLst/>
                <a:latin typeface="Aptos" panose="020B0004020202020204" pitchFamily="34" charset="0"/>
                <a:ea typeface="Calibri" panose="020F0502020204030204" pitchFamily="34" charset="0"/>
                <a:cs typeface="Times New Roman" panose="02020603050405020304" pitchFamily="18" charset="0"/>
              </a:rPr>
              <a:t> der Welt. Der Tigray-Konflikt, die COVID-19-Pandemie sowie weltweite Rohstoffpreisschocks trafen die Wirtschaft jedoch hart. </a:t>
            </a:r>
          </a:p>
        </p:txBody>
      </p:sp>
      <p:pic>
        <p:nvPicPr>
          <p:cNvPr id="7" name="Picture 6">
            <a:extLst>
              <a:ext uri="{FF2B5EF4-FFF2-40B4-BE49-F238E27FC236}">
                <a16:creationId xmlns:a16="http://schemas.microsoft.com/office/drawing/2014/main" id="{5B725265-1019-9E80-F84B-4A2525843A7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11675" y="368300"/>
            <a:ext cx="4805033" cy="3205162"/>
          </a:xfrm>
          <a:prstGeom prst="rect">
            <a:avLst/>
          </a:prstGeom>
        </p:spPr>
      </p:pic>
      <p:pic>
        <p:nvPicPr>
          <p:cNvPr id="9" name="Picture 8">
            <a:extLst>
              <a:ext uri="{FF2B5EF4-FFF2-40B4-BE49-F238E27FC236}">
                <a16:creationId xmlns:a16="http://schemas.microsoft.com/office/drawing/2014/main" id="{594EE288-68F7-8637-698E-9B8464DDAB6E}"/>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385988" y="368301"/>
            <a:ext cx="4000955" cy="2198792"/>
          </a:xfrm>
          <a:prstGeom prst="rect">
            <a:avLst/>
          </a:prstGeom>
        </p:spPr>
      </p:pic>
      <p:sp>
        <p:nvSpPr>
          <p:cNvPr id="11" name="TextBox 10">
            <a:extLst>
              <a:ext uri="{FF2B5EF4-FFF2-40B4-BE49-F238E27FC236}">
                <a16:creationId xmlns:a16="http://schemas.microsoft.com/office/drawing/2014/main" id="{FC8132F1-E7C0-25AF-CD46-EF9F775FEA5A}"/>
              </a:ext>
            </a:extLst>
          </p:cNvPr>
          <p:cNvSpPr txBox="1"/>
          <p:nvPr/>
        </p:nvSpPr>
        <p:spPr>
          <a:xfrm>
            <a:off x="7676167" y="3654420"/>
            <a:ext cx="4080822" cy="1708160"/>
          </a:xfrm>
          <a:prstGeom prst="rect">
            <a:avLst/>
          </a:prstGeom>
          <a:noFill/>
        </p:spPr>
        <p:txBody>
          <a:bodyPr wrap="square" tIns="0">
            <a:spAutoFit/>
          </a:bodyPr>
          <a:lstStyle/>
          <a:p>
            <a:pPr marL="0" indent="0">
              <a:lnSpc>
                <a:spcPct val="100000"/>
              </a:lnSpc>
              <a:spcBef>
                <a:spcPts val="0"/>
              </a:spcBef>
              <a:spcAft>
                <a:spcPts val="600"/>
              </a:spcAft>
              <a:buNone/>
            </a:pPr>
            <a:r>
              <a:rPr lang="de-DE" sz="1800" dirty="0">
                <a:effectLst/>
                <a:latin typeface="Aptos" panose="020B0004020202020204" pitchFamily="34" charset="0"/>
                <a:ea typeface="Calibri" panose="020F0502020204030204" pitchFamily="34" charset="0"/>
                <a:cs typeface="Times New Roman" panose="02020603050405020304" pitchFamily="18" charset="0"/>
              </a:rPr>
              <a:t>Nach aktuellen Berichten der UNO und der FAO leiden rund 60 Prozent der Bevölkerung unter moderater oder schwerer Ernährungsunsicherheit. Ein Drittel der Kinder unter fünf Jahren ist chronisch mangelernährt.</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0F0D0ABB-0AEC-10D3-1EC7-F565E302892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511675" y="3728174"/>
            <a:ext cx="3150434" cy="2096141"/>
          </a:xfrm>
          <a:prstGeom prst="rect">
            <a:avLst/>
          </a:prstGeom>
        </p:spPr>
      </p:pic>
    </p:spTree>
    <p:extLst>
      <p:ext uri="{BB962C8B-B14F-4D97-AF65-F5344CB8AC3E}">
        <p14:creationId xmlns:p14="http://schemas.microsoft.com/office/powerpoint/2010/main" val="13404251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p:cNvSpPr>
            <a:spLocks noGrp="1"/>
          </p:cNvSpPr>
          <p:nvPr>
            <p:ph type="body" sz="quarter" idx="12"/>
          </p:nvPr>
        </p:nvSpPr>
        <p:spPr/>
        <p:txBody>
          <a:bodyPr/>
          <a:lstStyle/>
          <a:p>
            <a:endParaRPr lang="de-DE"/>
          </a:p>
        </p:txBody>
      </p:sp>
      <p:sp>
        <p:nvSpPr>
          <p:cNvPr id="3" name="Textplatzhalter 4">
            <a:extLst>
              <a:ext uri="{FF2B5EF4-FFF2-40B4-BE49-F238E27FC236}">
                <a16:creationId xmlns:a16="http://schemas.microsoft.com/office/drawing/2014/main" id="{6E88900F-37AE-90BA-B90F-7611E5953E72}"/>
              </a:ext>
            </a:extLst>
          </p:cNvPr>
          <p:cNvSpPr txBox="1">
            <a:spLocks/>
          </p:cNvSpPr>
          <p:nvPr/>
        </p:nvSpPr>
        <p:spPr>
          <a:xfrm>
            <a:off x="407988" y="3800331"/>
            <a:ext cx="5652655" cy="2286232"/>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de-DE" sz="1800" kern="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Aster </a:t>
            </a:r>
            <a:r>
              <a:rPr lang="de-DE" sz="1800" kern="0" dirty="0" err="1">
                <a:solidFill>
                  <a:srgbClr val="000000"/>
                </a:solidFill>
                <a:effectLst/>
                <a:latin typeface="Aptos" panose="020B0004020202020204" pitchFamily="34" charset="0"/>
                <a:ea typeface="Calibri" panose="020F0502020204030204" pitchFamily="34" charset="0"/>
                <a:cs typeface="Courier New" panose="02070309020205020404" pitchFamily="49" charset="0"/>
              </a:rPr>
              <a:t>Semtet</a:t>
            </a:r>
            <a:r>
              <a:rPr lang="de-DE" sz="1800" kern="0" dirty="0">
                <a:solidFill>
                  <a:srgbClr val="000000"/>
                </a:solidFill>
                <a:latin typeface="Aptos" panose="020B0004020202020204" pitchFamily="34" charset="0"/>
                <a:ea typeface="Calibri" panose="020F0502020204030204" pitchFamily="34" charset="0"/>
                <a:cs typeface="Courier New" panose="02070309020205020404" pitchFamily="49" charset="0"/>
              </a:rPr>
              <a:t> und</a:t>
            </a:r>
            <a:r>
              <a:rPr lang="de-DE" sz="1800" kern="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 ihr Mann </a:t>
            </a:r>
            <a:r>
              <a:rPr lang="de-DE" sz="1800" kern="0" dirty="0" err="1">
                <a:solidFill>
                  <a:srgbClr val="000000"/>
                </a:solidFill>
                <a:effectLst/>
                <a:latin typeface="Aptos" panose="020B0004020202020204" pitchFamily="34" charset="0"/>
                <a:ea typeface="Calibri" panose="020F0502020204030204" pitchFamily="34" charset="0"/>
                <a:cs typeface="Courier New" panose="02070309020205020404" pitchFamily="49" charset="0"/>
              </a:rPr>
              <a:t>Tafese</a:t>
            </a:r>
            <a:r>
              <a:rPr lang="de-DE" sz="1800" kern="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 </a:t>
            </a:r>
            <a:r>
              <a:rPr lang="de-DE" sz="1800" kern="0" dirty="0" err="1">
                <a:solidFill>
                  <a:srgbClr val="000000"/>
                </a:solidFill>
                <a:effectLst/>
                <a:latin typeface="Aptos" panose="020B0004020202020204" pitchFamily="34" charset="0"/>
                <a:ea typeface="Calibri" panose="020F0502020204030204" pitchFamily="34" charset="0"/>
                <a:cs typeface="Courier New" panose="02070309020205020404" pitchFamily="49" charset="0"/>
              </a:rPr>
              <a:t>Zeini</a:t>
            </a:r>
            <a:r>
              <a:rPr lang="de-DE" sz="1800" kern="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 leben mit ihren Kindern im Dorf </a:t>
            </a:r>
            <a:r>
              <a:rPr lang="de-DE" sz="1800" kern="0" dirty="0" err="1">
                <a:solidFill>
                  <a:srgbClr val="000000"/>
                </a:solidFill>
                <a:effectLst/>
                <a:latin typeface="Aptos" panose="020B0004020202020204" pitchFamily="34" charset="0"/>
                <a:ea typeface="Calibri" panose="020F0502020204030204" pitchFamily="34" charset="0"/>
                <a:cs typeface="Courier New" panose="02070309020205020404" pitchFamily="49" charset="0"/>
              </a:rPr>
              <a:t>Wode</a:t>
            </a:r>
            <a:r>
              <a:rPr lang="de-DE" sz="1800" kern="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 im abgelegenen Südwesten Äthiopiens. Es ist eine grüne und fruchtbare Gegend. </a:t>
            </a:r>
            <a:r>
              <a:rPr lang="de-DE" sz="1800" dirty="0">
                <a:latin typeface="Aptos" panose="020B0004020202020204" pitchFamily="34" charset="0"/>
              </a:rPr>
              <a:t>Doch nur wenige Straßen sind ausgebaut, die Bewohner haben selten Zugang zu sauberem Wasser, es gibt kaum Strom und zu wenige Schulen. Der wirtschaftliche Aufschwung, den das Land in den vergangenen Jahren er-lebte, ist hier noch nicht angekommen.</a:t>
            </a:r>
          </a:p>
        </p:txBody>
      </p:sp>
      <p:pic>
        <p:nvPicPr>
          <p:cNvPr id="5" name="Grafik 4">
            <a:extLst>
              <a:ext uri="{FF2B5EF4-FFF2-40B4-BE49-F238E27FC236}">
                <a16:creationId xmlns:a16="http://schemas.microsoft.com/office/drawing/2014/main" id="{4043E616-367A-9B7A-2955-9400F776925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625013" y="1436943"/>
            <a:ext cx="2162533" cy="1452307"/>
          </a:xfrm>
          <a:prstGeom prst="rect">
            <a:avLst/>
          </a:prstGeom>
        </p:spPr>
      </p:pic>
      <p:pic>
        <p:nvPicPr>
          <p:cNvPr id="7" name="Grafik 6">
            <a:extLst>
              <a:ext uri="{FF2B5EF4-FFF2-40B4-BE49-F238E27FC236}">
                <a16:creationId xmlns:a16="http://schemas.microsoft.com/office/drawing/2014/main" id="{AC4E6A56-CCC2-A1D3-646C-F1CA11B47A2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096000" y="385014"/>
            <a:ext cx="3380509" cy="2504236"/>
          </a:xfrm>
          <a:prstGeom prst="rect">
            <a:avLst/>
          </a:prstGeom>
        </p:spPr>
      </p:pic>
      <p:pic>
        <p:nvPicPr>
          <p:cNvPr id="11" name="Grafik 10">
            <a:extLst>
              <a:ext uri="{FF2B5EF4-FFF2-40B4-BE49-F238E27FC236}">
                <a16:creationId xmlns:a16="http://schemas.microsoft.com/office/drawing/2014/main" id="{2BA57979-979D-7BFB-33E1-FFD25A4C5EB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096000" y="3033713"/>
            <a:ext cx="4487514" cy="3455987"/>
          </a:xfrm>
          <a:prstGeom prst="rect">
            <a:avLst/>
          </a:prstGeom>
        </p:spPr>
      </p:pic>
      <p:pic>
        <p:nvPicPr>
          <p:cNvPr id="14" name="Grafik 13">
            <a:extLst>
              <a:ext uri="{FF2B5EF4-FFF2-40B4-BE49-F238E27FC236}">
                <a16:creationId xmlns:a16="http://schemas.microsoft.com/office/drawing/2014/main" id="{CE2EB27D-6325-47C6-B63A-4611DDFDA954}"/>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07988" y="388573"/>
            <a:ext cx="5543550" cy="3306084"/>
          </a:xfrm>
          <a:prstGeom prst="rect">
            <a:avLst/>
          </a:prstGeom>
        </p:spPr>
      </p:pic>
    </p:spTree>
    <p:extLst>
      <p:ext uri="{BB962C8B-B14F-4D97-AF65-F5344CB8AC3E}">
        <p14:creationId xmlns:p14="http://schemas.microsoft.com/office/powerpoint/2010/main" val="6511637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p:cNvSpPr>
            <a:spLocks noGrp="1"/>
          </p:cNvSpPr>
          <p:nvPr>
            <p:ph type="body" sz="quarter" idx="12"/>
          </p:nvPr>
        </p:nvSpPr>
        <p:spPr/>
        <p:txBody>
          <a:bodyPr/>
          <a:lstStyle/>
          <a:p>
            <a:endParaRPr lang="de-DE"/>
          </a:p>
        </p:txBody>
      </p:sp>
      <p:sp>
        <p:nvSpPr>
          <p:cNvPr id="3" name="Textplatzhalter 4">
            <a:extLst>
              <a:ext uri="{FF2B5EF4-FFF2-40B4-BE49-F238E27FC236}">
                <a16:creationId xmlns:a16="http://schemas.microsoft.com/office/drawing/2014/main" id="{6E88900F-37AE-90BA-B90F-7611E5953E72}"/>
              </a:ext>
            </a:extLst>
          </p:cNvPr>
          <p:cNvSpPr txBox="1">
            <a:spLocks/>
          </p:cNvSpPr>
          <p:nvPr/>
        </p:nvSpPr>
        <p:spPr>
          <a:xfrm>
            <a:off x="407988" y="368300"/>
            <a:ext cx="5271658" cy="1857801"/>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de-DE" sz="1800" kern="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Auf dem Hof von Aster </a:t>
            </a:r>
            <a:r>
              <a:rPr lang="de-DE" sz="1800" kern="0" dirty="0" err="1">
                <a:solidFill>
                  <a:srgbClr val="000000"/>
                </a:solidFill>
                <a:effectLst/>
                <a:latin typeface="Aptos" panose="020B0004020202020204" pitchFamily="34" charset="0"/>
                <a:ea typeface="Calibri" panose="020F0502020204030204" pitchFamily="34" charset="0"/>
                <a:cs typeface="Courier New" panose="02070309020205020404" pitchFamily="49" charset="0"/>
              </a:rPr>
              <a:t>Semtet</a:t>
            </a:r>
            <a:r>
              <a:rPr lang="de-DE" sz="1800" kern="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 wachsen die Ensete-Pflanzen dicht an dicht. Sie sehen aus wie Bananen-pflanzen, tragen aber keine Früchte. Mit einem geschliffenen Holzstück schabt die Kleinbäuerin die Stärke von den Blättern. Den so gewonnenen Brei lässt sie gären und backt dann Brot daraus. </a:t>
            </a:r>
            <a:endParaRPr lang="de-DE" sz="1800" dirty="0">
              <a:latin typeface="Aptos" panose="020B0004020202020204" pitchFamily="34" charset="0"/>
            </a:endParaRPr>
          </a:p>
        </p:txBody>
      </p:sp>
      <p:pic>
        <p:nvPicPr>
          <p:cNvPr id="5" name="Grafik 4">
            <a:extLst>
              <a:ext uri="{FF2B5EF4-FFF2-40B4-BE49-F238E27FC236}">
                <a16:creationId xmlns:a16="http://schemas.microsoft.com/office/drawing/2014/main" id="{4CCEBC7F-8372-3521-0F66-1671365BB53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803369" y="3011468"/>
            <a:ext cx="3640670" cy="2492414"/>
          </a:xfrm>
          <a:prstGeom prst="rect">
            <a:avLst/>
          </a:prstGeom>
        </p:spPr>
      </p:pic>
      <p:pic>
        <p:nvPicPr>
          <p:cNvPr id="7" name="Grafik 6">
            <a:extLst>
              <a:ext uri="{FF2B5EF4-FFF2-40B4-BE49-F238E27FC236}">
                <a16:creationId xmlns:a16="http://schemas.microsoft.com/office/drawing/2014/main" id="{C8EB1665-4923-E540-B03E-EB89EF04E07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808663" y="368300"/>
            <a:ext cx="3635376" cy="2492414"/>
          </a:xfrm>
          <a:prstGeom prst="rect">
            <a:avLst/>
          </a:prstGeom>
        </p:spPr>
      </p:pic>
      <p:pic>
        <p:nvPicPr>
          <p:cNvPr id="9" name="Grafik 8">
            <a:extLst>
              <a:ext uri="{FF2B5EF4-FFF2-40B4-BE49-F238E27FC236}">
                <a16:creationId xmlns:a16="http://schemas.microsoft.com/office/drawing/2014/main" id="{E90A0FD5-2034-C49B-6EE9-4D1256D4AE5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07987" y="2164701"/>
            <a:ext cx="5256214" cy="3808419"/>
          </a:xfrm>
          <a:prstGeom prst="rect">
            <a:avLst/>
          </a:prstGeom>
        </p:spPr>
      </p:pic>
      <p:pic>
        <p:nvPicPr>
          <p:cNvPr id="11" name="Grafik 10">
            <a:extLst>
              <a:ext uri="{FF2B5EF4-FFF2-40B4-BE49-F238E27FC236}">
                <a16:creationId xmlns:a16="http://schemas.microsoft.com/office/drawing/2014/main" id="{7C2D4CDF-E1E7-540C-0F45-C03213A635E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588500" y="1540952"/>
            <a:ext cx="2195514" cy="3962930"/>
          </a:xfrm>
          <a:prstGeom prst="rect">
            <a:avLst/>
          </a:prstGeom>
        </p:spPr>
      </p:pic>
    </p:spTree>
    <p:extLst>
      <p:ext uri="{BB962C8B-B14F-4D97-AF65-F5344CB8AC3E}">
        <p14:creationId xmlns:p14="http://schemas.microsoft.com/office/powerpoint/2010/main" val="33608283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p:cNvSpPr>
            <a:spLocks noGrp="1"/>
          </p:cNvSpPr>
          <p:nvPr>
            <p:ph type="body" sz="quarter" idx="12"/>
          </p:nvPr>
        </p:nvSpPr>
        <p:spPr/>
        <p:txBody>
          <a:bodyPr/>
          <a:lstStyle/>
          <a:p>
            <a:endParaRPr lang="de-DE"/>
          </a:p>
        </p:txBody>
      </p:sp>
      <p:sp>
        <p:nvSpPr>
          <p:cNvPr id="3" name="Textplatzhalter 4">
            <a:extLst>
              <a:ext uri="{FF2B5EF4-FFF2-40B4-BE49-F238E27FC236}">
                <a16:creationId xmlns:a16="http://schemas.microsoft.com/office/drawing/2014/main" id="{6E88900F-37AE-90BA-B90F-7611E5953E72}"/>
              </a:ext>
            </a:extLst>
          </p:cNvPr>
          <p:cNvSpPr txBox="1">
            <a:spLocks/>
          </p:cNvSpPr>
          <p:nvPr/>
        </p:nvSpPr>
        <p:spPr>
          <a:xfrm>
            <a:off x="4439857" y="404813"/>
            <a:ext cx="5688392" cy="2160587"/>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de-DE" sz="180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Es ist eine große Herausforderung, in dieser Region eine Familie zu ernähren. Im Garten von Aster </a:t>
            </a:r>
            <a:r>
              <a:rPr lang="de-DE" sz="1800" dirty="0" err="1">
                <a:solidFill>
                  <a:srgbClr val="000000"/>
                </a:solidFill>
                <a:effectLst/>
                <a:latin typeface="Aptos" panose="020B0004020202020204" pitchFamily="34" charset="0"/>
                <a:ea typeface="Calibri" panose="020F0502020204030204" pitchFamily="34" charset="0"/>
                <a:cs typeface="Courier New" panose="02070309020205020404" pitchFamily="49" charset="0"/>
              </a:rPr>
              <a:t>Semtet</a:t>
            </a:r>
            <a:r>
              <a:rPr lang="de-DE" sz="180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 und </a:t>
            </a:r>
            <a:r>
              <a:rPr lang="de-DE" sz="1800" dirty="0" err="1">
                <a:solidFill>
                  <a:srgbClr val="000000"/>
                </a:solidFill>
                <a:effectLst/>
                <a:latin typeface="Aptos" panose="020B0004020202020204" pitchFamily="34" charset="0"/>
                <a:ea typeface="Calibri" panose="020F0502020204030204" pitchFamily="34" charset="0"/>
                <a:cs typeface="Courier New" panose="02070309020205020404" pitchFamily="49" charset="0"/>
              </a:rPr>
              <a:t>Tafese</a:t>
            </a:r>
            <a:r>
              <a:rPr lang="de-DE" sz="180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 </a:t>
            </a:r>
            <a:r>
              <a:rPr lang="de-DE" sz="1800" dirty="0" err="1">
                <a:solidFill>
                  <a:srgbClr val="000000"/>
                </a:solidFill>
                <a:effectLst/>
                <a:latin typeface="Aptos" panose="020B0004020202020204" pitchFamily="34" charset="0"/>
                <a:ea typeface="Calibri" panose="020F0502020204030204" pitchFamily="34" charset="0"/>
                <a:cs typeface="Courier New" panose="02070309020205020404" pitchFamily="49" charset="0"/>
              </a:rPr>
              <a:t>Zeini</a:t>
            </a:r>
            <a:r>
              <a:rPr lang="de-DE" sz="180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 wuchsen neben Ensete vor allem Taro. Aus beiden Pflanzen kann man Nahrungsmittel herstellen. Aber die Ernährung ist einseitig. „Manchmal wussten wir am Abend nicht, was wir unseren Kindern am nächsten Tag zu essen geben sollten“, erzählt Aster </a:t>
            </a:r>
            <a:r>
              <a:rPr lang="de-DE" sz="1800" dirty="0" err="1">
                <a:solidFill>
                  <a:srgbClr val="000000"/>
                </a:solidFill>
                <a:effectLst/>
                <a:latin typeface="Aptos" panose="020B0004020202020204" pitchFamily="34" charset="0"/>
                <a:ea typeface="Calibri" panose="020F0502020204030204" pitchFamily="34" charset="0"/>
                <a:cs typeface="Courier New" panose="02070309020205020404" pitchFamily="49" charset="0"/>
              </a:rPr>
              <a:t>Semtet</a:t>
            </a:r>
            <a:r>
              <a:rPr lang="de-DE" sz="180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a:t>
            </a:r>
            <a:endParaRPr lang="de-DE" sz="1800" dirty="0">
              <a:effectLst/>
              <a:latin typeface="Times New Roman" panose="02020603050405020304" pitchFamily="18" charset="0"/>
              <a:ea typeface="Calibri" panose="020F0502020204030204" pitchFamily="34" charset="0"/>
            </a:endParaRPr>
          </a:p>
        </p:txBody>
      </p:sp>
      <p:pic>
        <p:nvPicPr>
          <p:cNvPr id="5" name="Grafik 4">
            <a:extLst>
              <a:ext uri="{FF2B5EF4-FFF2-40B4-BE49-F238E27FC236}">
                <a16:creationId xmlns:a16="http://schemas.microsoft.com/office/drawing/2014/main" id="{4C15C18B-273B-1586-7DC1-F670370BCFFE}"/>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4439856" y="2565400"/>
            <a:ext cx="5688393" cy="3665592"/>
          </a:xfrm>
          <a:prstGeom prst="rect">
            <a:avLst/>
          </a:prstGeom>
        </p:spPr>
      </p:pic>
      <p:pic>
        <p:nvPicPr>
          <p:cNvPr id="7" name="Grafik 6">
            <a:extLst>
              <a:ext uri="{FF2B5EF4-FFF2-40B4-BE49-F238E27FC236}">
                <a16:creationId xmlns:a16="http://schemas.microsoft.com/office/drawing/2014/main" id="{514881B2-2726-5B68-72C8-0127320BB3F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8749" y="398809"/>
            <a:ext cx="3887025" cy="5832183"/>
          </a:xfrm>
          <a:prstGeom prst="rect">
            <a:avLst/>
          </a:prstGeom>
        </p:spPr>
      </p:pic>
    </p:spTree>
    <p:extLst>
      <p:ext uri="{BB962C8B-B14F-4D97-AF65-F5344CB8AC3E}">
        <p14:creationId xmlns:p14="http://schemas.microsoft.com/office/powerpoint/2010/main" val="20683327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p:cNvSpPr>
            <a:spLocks noGrp="1"/>
          </p:cNvSpPr>
          <p:nvPr>
            <p:ph type="body" sz="quarter" idx="12"/>
          </p:nvPr>
        </p:nvSpPr>
        <p:spPr/>
        <p:txBody>
          <a:bodyPr/>
          <a:lstStyle/>
          <a:p>
            <a:endParaRPr lang="de-DE"/>
          </a:p>
        </p:txBody>
      </p:sp>
      <p:sp>
        <p:nvSpPr>
          <p:cNvPr id="3" name="Textplatzhalter 4">
            <a:extLst>
              <a:ext uri="{FF2B5EF4-FFF2-40B4-BE49-F238E27FC236}">
                <a16:creationId xmlns:a16="http://schemas.microsoft.com/office/drawing/2014/main" id="{6E88900F-37AE-90BA-B90F-7611E5953E72}"/>
              </a:ext>
            </a:extLst>
          </p:cNvPr>
          <p:cNvSpPr txBox="1">
            <a:spLocks/>
          </p:cNvSpPr>
          <p:nvPr/>
        </p:nvSpPr>
        <p:spPr>
          <a:xfrm>
            <a:off x="407989" y="370610"/>
            <a:ext cx="5688012" cy="1798678"/>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de-DE" sz="1800" kern="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Das änderte sich erst, als die Familie am so genannten „Eco-Live“-Projekt der </a:t>
            </a:r>
            <a:r>
              <a:rPr lang="de-DE" sz="1800" kern="0" dirty="0">
                <a:solidFill>
                  <a:srgbClr val="000000"/>
                </a:solidFill>
                <a:latin typeface="Aptos" panose="020B0004020202020204" pitchFamily="34" charset="0"/>
                <a:ea typeface="Calibri" panose="020F0502020204030204" pitchFamily="34" charset="0"/>
                <a:cs typeface="Courier New" panose="02070309020205020404" pitchFamily="49" charset="0"/>
              </a:rPr>
              <a:t>O</a:t>
            </a:r>
            <a:r>
              <a:rPr lang="de-DE" sz="1800" kern="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rganisation EECMY-DASSC teilnahm. Dessen Ziel ist es, die Lebensgrundlagen der Menschen vor Ort zu verbessern und dabei die Umwelt zu schützen. Über 4.000 Familien profitieren von dem Projekt – darunter die von Aster </a:t>
            </a:r>
            <a:r>
              <a:rPr lang="de-DE" sz="1800" kern="0" dirty="0" err="1">
                <a:solidFill>
                  <a:srgbClr val="000000"/>
                </a:solidFill>
                <a:effectLst/>
                <a:latin typeface="Aptos" panose="020B0004020202020204" pitchFamily="34" charset="0"/>
                <a:ea typeface="Calibri" panose="020F0502020204030204" pitchFamily="34" charset="0"/>
                <a:cs typeface="Courier New" panose="02070309020205020404" pitchFamily="49" charset="0"/>
              </a:rPr>
              <a:t>Semtet</a:t>
            </a:r>
            <a:r>
              <a:rPr lang="de-DE" sz="1800" kern="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a:t>
            </a:r>
            <a:endParaRPr lang="de-DE" sz="1800" dirty="0">
              <a:latin typeface="Aptos" panose="020B0004020202020204" pitchFamily="34" charset="0"/>
            </a:endParaRPr>
          </a:p>
        </p:txBody>
      </p:sp>
      <p:sp>
        <p:nvSpPr>
          <p:cNvPr id="2" name="Textplatzhalter 4">
            <a:extLst>
              <a:ext uri="{FF2B5EF4-FFF2-40B4-BE49-F238E27FC236}">
                <a16:creationId xmlns:a16="http://schemas.microsoft.com/office/drawing/2014/main" id="{352D86E9-6F75-E443-686A-5BCF930D89C8}"/>
              </a:ext>
            </a:extLst>
          </p:cNvPr>
          <p:cNvSpPr txBox="1">
            <a:spLocks/>
          </p:cNvSpPr>
          <p:nvPr/>
        </p:nvSpPr>
        <p:spPr>
          <a:xfrm>
            <a:off x="6240463" y="4742873"/>
            <a:ext cx="5543931" cy="1242002"/>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de-DE" sz="1800" kern="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EECMY-DASSC steht für Ethiopian </a:t>
            </a:r>
            <a:r>
              <a:rPr lang="de-DE" sz="1800" kern="0" dirty="0" err="1">
                <a:solidFill>
                  <a:srgbClr val="000000"/>
                </a:solidFill>
                <a:effectLst/>
                <a:latin typeface="Aptos" panose="020B0004020202020204" pitchFamily="34" charset="0"/>
                <a:ea typeface="Calibri" panose="020F0502020204030204" pitchFamily="34" charset="0"/>
                <a:cs typeface="Courier New" panose="02070309020205020404" pitchFamily="49" charset="0"/>
              </a:rPr>
              <a:t>Evangelical</a:t>
            </a:r>
            <a:r>
              <a:rPr lang="de-DE" sz="1800" kern="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 Church </a:t>
            </a:r>
            <a:r>
              <a:rPr lang="de-DE" sz="1800" kern="0" dirty="0" err="1">
                <a:solidFill>
                  <a:srgbClr val="000000"/>
                </a:solidFill>
                <a:effectLst/>
                <a:latin typeface="Aptos" panose="020B0004020202020204" pitchFamily="34" charset="0"/>
                <a:ea typeface="Calibri" panose="020F0502020204030204" pitchFamily="34" charset="0"/>
                <a:cs typeface="Courier New" panose="02070309020205020404" pitchFamily="49" charset="0"/>
              </a:rPr>
              <a:t>Mekane</a:t>
            </a:r>
            <a:r>
              <a:rPr lang="de-DE" sz="1800" kern="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 </a:t>
            </a:r>
            <a:r>
              <a:rPr lang="de-DE" sz="1800" kern="0" dirty="0" err="1">
                <a:solidFill>
                  <a:srgbClr val="000000"/>
                </a:solidFill>
                <a:effectLst/>
                <a:latin typeface="Aptos" panose="020B0004020202020204" pitchFamily="34" charset="0"/>
                <a:ea typeface="Calibri" panose="020F0502020204030204" pitchFamily="34" charset="0"/>
                <a:cs typeface="Courier New" panose="02070309020205020404" pitchFamily="49" charset="0"/>
              </a:rPr>
              <a:t>Yesus</a:t>
            </a:r>
            <a:r>
              <a:rPr lang="de-DE" sz="1800" kern="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 – Development and </a:t>
            </a:r>
            <a:r>
              <a:rPr lang="de-DE" sz="1800" kern="0" dirty="0" err="1">
                <a:solidFill>
                  <a:srgbClr val="000000"/>
                </a:solidFill>
                <a:effectLst/>
                <a:latin typeface="Aptos" panose="020B0004020202020204" pitchFamily="34" charset="0"/>
                <a:ea typeface="Calibri" panose="020F0502020204030204" pitchFamily="34" charset="0"/>
                <a:cs typeface="Courier New" panose="02070309020205020404" pitchFamily="49" charset="0"/>
              </a:rPr>
              <a:t>Social</a:t>
            </a:r>
            <a:r>
              <a:rPr lang="de-DE" sz="1800" kern="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 Services </a:t>
            </a:r>
            <a:r>
              <a:rPr lang="de-DE" sz="1800" kern="0" dirty="0" err="1">
                <a:solidFill>
                  <a:srgbClr val="000000"/>
                </a:solidFill>
                <a:effectLst/>
                <a:latin typeface="Aptos" panose="020B0004020202020204" pitchFamily="34" charset="0"/>
                <a:ea typeface="Calibri" panose="020F0502020204030204" pitchFamily="34" charset="0"/>
                <a:cs typeface="Courier New" panose="02070309020205020404" pitchFamily="49" charset="0"/>
              </a:rPr>
              <a:t>Commission</a:t>
            </a:r>
            <a:r>
              <a:rPr lang="de-DE" sz="1800" kern="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 Die Mitarbeitenden selbst sagen es viel kürzer: „</a:t>
            </a:r>
            <a:r>
              <a:rPr lang="de-DE" sz="1800" kern="0" dirty="0" err="1">
                <a:solidFill>
                  <a:srgbClr val="000000"/>
                </a:solidFill>
                <a:effectLst/>
                <a:latin typeface="Aptos" panose="020B0004020202020204" pitchFamily="34" charset="0"/>
                <a:ea typeface="Calibri" panose="020F0502020204030204" pitchFamily="34" charset="0"/>
                <a:cs typeface="Courier New" panose="02070309020205020404" pitchFamily="49" charset="0"/>
              </a:rPr>
              <a:t>Mekane</a:t>
            </a:r>
            <a:r>
              <a:rPr lang="de-DE" sz="1800" kern="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 </a:t>
            </a:r>
            <a:r>
              <a:rPr lang="de-DE" sz="1800" kern="0" dirty="0" err="1">
                <a:solidFill>
                  <a:srgbClr val="000000"/>
                </a:solidFill>
                <a:effectLst/>
                <a:latin typeface="Aptos" panose="020B0004020202020204" pitchFamily="34" charset="0"/>
                <a:ea typeface="Calibri" panose="020F0502020204030204" pitchFamily="34" charset="0"/>
                <a:cs typeface="Courier New" panose="02070309020205020404" pitchFamily="49" charset="0"/>
              </a:rPr>
              <a:t>Yesus</a:t>
            </a:r>
            <a:r>
              <a:rPr lang="de-DE" sz="1800" kern="0" dirty="0">
                <a:solidFill>
                  <a:srgbClr val="000000"/>
                </a:solidFill>
                <a:effectLst/>
                <a:latin typeface="Aptos" panose="020B0004020202020204" pitchFamily="34" charset="0"/>
                <a:ea typeface="Calibri" panose="020F0502020204030204" pitchFamily="34" charset="0"/>
                <a:cs typeface="Courier New" panose="02070309020205020404" pitchFamily="49" charset="0"/>
              </a:rPr>
              <a:t>“ (Der Ort Jesu).</a:t>
            </a:r>
            <a:endParaRPr lang="de-DE" sz="1800" dirty="0">
              <a:latin typeface="Aptos" panose="020B0004020202020204" pitchFamily="34" charset="0"/>
            </a:endParaRPr>
          </a:p>
          <a:p>
            <a:pPr marL="0" indent="0">
              <a:lnSpc>
                <a:spcPct val="100000"/>
              </a:lnSpc>
              <a:buNone/>
            </a:pPr>
            <a:r>
              <a:rPr lang="de-DE" sz="1800" dirty="0">
                <a:latin typeface="Aptos" panose="020B0004020202020204" pitchFamily="34" charset="0"/>
              </a:rPr>
              <a:t> </a:t>
            </a:r>
          </a:p>
        </p:txBody>
      </p:sp>
      <p:pic>
        <p:nvPicPr>
          <p:cNvPr id="6" name="Grafik 5">
            <a:extLst>
              <a:ext uri="{FF2B5EF4-FFF2-40B4-BE49-F238E27FC236}">
                <a16:creationId xmlns:a16="http://schemas.microsoft.com/office/drawing/2014/main" id="{946DF7BF-B2C9-F48A-C79A-5014685CFE8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07606" y="2169287"/>
            <a:ext cx="5724997" cy="3815588"/>
          </a:xfrm>
          <a:prstGeom prst="rect">
            <a:avLst/>
          </a:prstGeom>
        </p:spPr>
      </p:pic>
      <p:pic>
        <p:nvPicPr>
          <p:cNvPr id="8" name="Grafik 7">
            <a:extLst>
              <a:ext uri="{FF2B5EF4-FFF2-40B4-BE49-F238E27FC236}">
                <a16:creationId xmlns:a16="http://schemas.microsoft.com/office/drawing/2014/main" id="{FEFDBAD7-1610-53F7-EEE5-DD09C1E180F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275387" y="2384424"/>
            <a:ext cx="3565525" cy="2231713"/>
          </a:xfrm>
          <a:prstGeom prst="rect">
            <a:avLst/>
          </a:prstGeom>
        </p:spPr>
      </p:pic>
      <p:pic>
        <p:nvPicPr>
          <p:cNvPr id="10" name="Grafik 9">
            <a:extLst>
              <a:ext uri="{FF2B5EF4-FFF2-40B4-BE49-F238E27FC236}">
                <a16:creationId xmlns:a16="http://schemas.microsoft.com/office/drawing/2014/main" id="{7A08E3E9-994D-58EB-3A05-09218CBEDDF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275388" y="370609"/>
            <a:ext cx="3565525" cy="1871255"/>
          </a:xfrm>
          <a:prstGeom prst="rect">
            <a:avLst/>
          </a:prstGeom>
        </p:spPr>
      </p:pic>
    </p:spTree>
    <p:extLst>
      <p:ext uri="{BB962C8B-B14F-4D97-AF65-F5344CB8AC3E}">
        <p14:creationId xmlns:p14="http://schemas.microsoft.com/office/powerpoint/2010/main" val="2242367815"/>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1219</Words>
  <Application>Microsoft Office PowerPoint</Application>
  <PresentationFormat>Breitbild</PresentationFormat>
  <Paragraphs>78</Paragraphs>
  <Slides>20</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20</vt:i4>
      </vt:variant>
    </vt:vector>
  </HeadingPairs>
  <TitlesOfParts>
    <vt:vector size="26" baseType="lpstr">
      <vt:lpstr>Aptos</vt:lpstr>
      <vt:lpstr>Aptos Narrow</vt:lpstr>
      <vt:lpstr>Arial</vt:lpstr>
      <vt:lpstr>Calibri</vt:lpstr>
      <vt:lpstr>Times New Roman</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Thomas Knödl</dc:creator>
  <cp:lastModifiedBy>Lichtblau, Thorsten</cp:lastModifiedBy>
  <cp:revision>142</cp:revision>
  <dcterms:created xsi:type="dcterms:W3CDTF">2026-06-29T08:10:30Z</dcterms:created>
  <dcterms:modified xsi:type="dcterms:W3CDTF">2026-08-25T14:24:12Z</dcterms:modified>
</cp:coreProperties>
</file>