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400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415" r:id="rId10"/>
    <p:sldId id="376" r:id="rId11"/>
    <p:sldId id="330" r:id="rId12"/>
    <p:sldId id="386" r:id="rId13"/>
    <p:sldId id="320" r:id="rId14"/>
    <p:sldId id="387" r:id="rId15"/>
    <p:sldId id="384" r:id="rId16"/>
    <p:sldId id="375" r:id="rId17"/>
    <p:sldId id="414" r:id="rId18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365"/>
    <a:srgbClr val="FAB482"/>
    <a:srgbClr val="FBB482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72" d="100"/>
          <a:sy n="72" d="100"/>
        </p:scale>
        <p:origin x="1146" y="66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77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672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91239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/17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A61F6E4-685B-426C-B9B6-9D25FF369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457" y="260350"/>
            <a:ext cx="8639717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105150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Kampf gegen die Genitalverstümmelung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77104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Ägypten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Inzwischen ist die zweitälteste Tochter </a:t>
            </a:r>
            <a:r>
              <a:rPr lang="de-DE" b="0" dirty="0" err="1"/>
              <a:t>Ereny</a:t>
            </a:r>
            <a:r>
              <a:rPr lang="de-DE" b="0" dirty="0"/>
              <a:t> </a:t>
            </a:r>
            <a:r>
              <a:rPr lang="de-DE" b="0" dirty="0" err="1"/>
              <a:t>Nady</a:t>
            </a:r>
            <a:r>
              <a:rPr lang="de-DE" b="0" dirty="0"/>
              <a:t> 22 Jahre alt und entgegen aller Unkenrufe glücklich verheiratet. „Ich bin froh, nicht beschnitten zu sein“, sagt sie.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92CCF5-157E-49B3-AD01-0CD0D982E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90" y="260350"/>
            <a:ext cx="425546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360067-40C0-4EF7-83E9-BD88642F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5027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Eman </a:t>
            </a:r>
            <a:r>
              <a:rPr lang="de-DE" b="0" spc="-20" dirty="0" err="1"/>
              <a:t>Alfy</a:t>
            </a:r>
            <a:r>
              <a:rPr lang="de-DE" b="0" spc="-20" dirty="0"/>
              <a:t> arbeitet als Freiwillige für BLESS und besucht Mütter und Großmütter in einem Armenviertel in Kairo. Denn sie sind es, die den grau­sa­men Brauch weitergeben. </a:t>
            </a:r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0D2B61-A726-463F-BD47-76A4C06A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26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„Ich sage ihnen, dass kein Gott dies von ihnen verlangt“, sagt Eman (Mitte). Doch die Menschen dazu zu bringen, mit verankerten Traditionen zu brechen</a:t>
            </a:r>
            <a:r>
              <a:rPr lang="de-DE" b="0"/>
              <a:t>, brauche </a:t>
            </a:r>
            <a:r>
              <a:rPr lang="de-DE" b="0" dirty="0"/>
              <a:t>viel Zeit.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B9A29E-159F-471B-A6F8-392319A68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682"/>
            <a:ext cx="8642350" cy="5537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„Die Heilige Schrift fordert keine Beschneidung der Frauen“, weiß auch Pater </a:t>
            </a:r>
            <a:r>
              <a:rPr lang="de-DE" b="0" dirty="0" err="1"/>
              <a:t>Hedra</a:t>
            </a:r>
            <a:r>
              <a:rPr lang="de-DE" b="0" dirty="0"/>
              <a:t>, der mit Imam </a:t>
            </a:r>
            <a:r>
              <a:rPr lang="de-DE" b="0" dirty="0" err="1"/>
              <a:t>Lotfy</a:t>
            </a:r>
            <a:r>
              <a:rPr lang="de-DE" b="0" dirty="0"/>
              <a:t> Abd El </a:t>
            </a:r>
            <a:r>
              <a:rPr lang="de-DE" b="0" dirty="0" err="1"/>
              <a:t>Latef</a:t>
            </a:r>
            <a:r>
              <a:rPr lang="de-DE" b="0" dirty="0"/>
              <a:t> Workshops zum Thema Genitalverstümmelung leitet.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882FF-010B-4D75-9CD2-2FB758D92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D3F6D8-0735-45DD-8010-62E6E45F3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667" y="3105150"/>
            <a:ext cx="425350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8BBA03-941C-42C1-B508-E8342AED87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1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Mona </a:t>
            </a:r>
            <a:r>
              <a:rPr lang="de-DE" b="0" dirty="0" err="1"/>
              <a:t>Refat</a:t>
            </a:r>
            <a:r>
              <a:rPr lang="de-DE" b="0" dirty="0"/>
              <a:t>, Sozialarbeiterin von BLESS, sieht dennoch Fortschritte: „Früher hat man das Thema totgeschwiegen. Heute hingegen sind viele bereit, darüber zu diskutieren.“</a:t>
            </a:r>
          </a:p>
          <a:p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AEBB5A-FCEE-498A-AFE6-DE5D890D4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3" y="260350"/>
            <a:ext cx="42394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0F2972-D79D-43A0-87AF-A27DFF85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9AF668-E29E-4167-8BAC-B012F1C0E6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27" y="3105150"/>
            <a:ext cx="4255643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Und so gehen die Fälle von Genitalverstümmelung landesweit zurück. In einzelnen Gemeinden, in denen BLESS aktiv ist, konnte sie sogar fast ausgerottet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C719CF-F44C-488F-B2E1-2F63999D1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53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dirty="0"/>
              <a:t>Bishopric of Public, Ecumenical &amp; Social Services (BLESS)</a:t>
            </a:r>
            <a:r>
              <a:rPr lang="de-DE" b="0" dirty="0"/>
              <a:t> aus Ägypten.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Kampf gegen die Genitalverstümmelung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www.brot-fuer-die-welt.de/projekte/aegypten-genitalverstuemmelung-frauen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M</a:t>
            </a:r>
            <a:r>
              <a:rPr lang="de-DE" b="0" dirty="0"/>
              <a:t>artina Hahn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Bettina Flitner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EB291A-2844-4C30-AE09-5593801B6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982" y="1579396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76470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4963303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Ägypten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2" y="1281613"/>
            <a:ext cx="8649063" cy="43767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B65AAAD-977F-4298-B09A-DF0218FA4C8D}"/>
              </a:ext>
            </a:extLst>
          </p:cNvPr>
          <p:cNvSpPr/>
          <p:nvPr/>
        </p:nvSpPr>
        <p:spPr>
          <a:xfrm>
            <a:off x="359024" y="1094350"/>
            <a:ext cx="8784976" cy="27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108" y="2611941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Ägypten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30" y="1248507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Ägypten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1.001.450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99,4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99,3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71,8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74,7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13,5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25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12.700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5428D769-7F55-4600-A98B-E644F241A54F}"/>
              </a:ext>
            </a:extLst>
          </p:cNvPr>
          <p:cNvSpPr/>
          <p:nvPr/>
        </p:nvSpPr>
        <p:spPr>
          <a:xfrm>
            <a:off x="4912519" y="2616095"/>
            <a:ext cx="269081" cy="254794"/>
          </a:xfrm>
          <a:custGeom>
            <a:avLst/>
            <a:gdLst>
              <a:gd name="connsiteX0" fmla="*/ 14287 w 269081"/>
              <a:gd name="connsiteY0" fmla="*/ 252412 h 254794"/>
              <a:gd name="connsiteX1" fmla="*/ 269081 w 269081"/>
              <a:gd name="connsiteY1" fmla="*/ 254794 h 254794"/>
              <a:gd name="connsiteX2" fmla="*/ 252412 w 269081"/>
              <a:gd name="connsiteY2" fmla="*/ 207169 h 254794"/>
              <a:gd name="connsiteX3" fmla="*/ 238125 w 269081"/>
              <a:gd name="connsiteY3" fmla="*/ 178594 h 254794"/>
              <a:gd name="connsiteX4" fmla="*/ 219075 w 269081"/>
              <a:gd name="connsiteY4" fmla="*/ 135731 h 254794"/>
              <a:gd name="connsiteX5" fmla="*/ 188119 w 269081"/>
              <a:gd name="connsiteY5" fmla="*/ 71437 h 254794"/>
              <a:gd name="connsiteX6" fmla="*/ 173831 w 269081"/>
              <a:gd name="connsiteY6" fmla="*/ 42862 h 254794"/>
              <a:gd name="connsiteX7" fmla="*/ 202406 w 269081"/>
              <a:gd name="connsiteY7" fmla="*/ 61912 h 254794"/>
              <a:gd name="connsiteX8" fmla="*/ 209550 w 269081"/>
              <a:gd name="connsiteY8" fmla="*/ 95250 h 254794"/>
              <a:gd name="connsiteX9" fmla="*/ 221456 w 269081"/>
              <a:gd name="connsiteY9" fmla="*/ 54769 h 254794"/>
              <a:gd name="connsiteX10" fmla="*/ 207169 w 269081"/>
              <a:gd name="connsiteY10" fmla="*/ 21431 h 254794"/>
              <a:gd name="connsiteX11" fmla="*/ 190500 w 269081"/>
              <a:gd name="connsiteY11" fmla="*/ 11906 h 254794"/>
              <a:gd name="connsiteX12" fmla="*/ 145256 w 269081"/>
              <a:gd name="connsiteY12" fmla="*/ 0 h 254794"/>
              <a:gd name="connsiteX13" fmla="*/ 126206 w 269081"/>
              <a:gd name="connsiteY13" fmla="*/ 2381 h 254794"/>
              <a:gd name="connsiteX14" fmla="*/ 102394 w 269081"/>
              <a:gd name="connsiteY14" fmla="*/ 14287 h 254794"/>
              <a:gd name="connsiteX15" fmla="*/ 88106 w 269081"/>
              <a:gd name="connsiteY15" fmla="*/ 19050 h 254794"/>
              <a:gd name="connsiteX16" fmla="*/ 59531 w 269081"/>
              <a:gd name="connsiteY16" fmla="*/ 11906 h 254794"/>
              <a:gd name="connsiteX17" fmla="*/ 40481 w 269081"/>
              <a:gd name="connsiteY17" fmla="*/ 2381 h 254794"/>
              <a:gd name="connsiteX18" fmla="*/ 19050 w 269081"/>
              <a:gd name="connsiteY18" fmla="*/ 0 h 254794"/>
              <a:gd name="connsiteX19" fmla="*/ 4762 w 269081"/>
              <a:gd name="connsiteY19" fmla="*/ 2381 h 254794"/>
              <a:gd name="connsiteX20" fmla="*/ 0 w 269081"/>
              <a:gd name="connsiteY20" fmla="*/ 21431 h 254794"/>
              <a:gd name="connsiteX21" fmla="*/ 0 w 269081"/>
              <a:gd name="connsiteY21" fmla="*/ 52387 h 254794"/>
              <a:gd name="connsiteX22" fmla="*/ 9525 w 269081"/>
              <a:gd name="connsiteY22" fmla="*/ 73819 h 254794"/>
              <a:gd name="connsiteX23" fmla="*/ 14287 w 269081"/>
              <a:gd name="connsiteY23" fmla="*/ 252412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9081" h="254794">
                <a:moveTo>
                  <a:pt x="14287" y="252412"/>
                </a:moveTo>
                <a:lnTo>
                  <a:pt x="269081" y="254794"/>
                </a:lnTo>
                <a:lnTo>
                  <a:pt x="252412" y="207169"/>
                </a:lnTo>
                <a:lnTo>
                  <a:pt x="238125" y="178594"/>
                </a:lnTo>
                <a:lnTo>
                  <a:pt x="219075" y="135731"/>
                </a:lnTo>
                <a:lnTo>
                  <a:pt x="188119" y="71437"/>
                </a:lnTo>
                <a:lnTo>
                  <a:pt x="173831" y="42862"/>
                </a:lnTo>
                <a:lnTo>
                  <a:pt x="202406" y="61912"/>
                </a:lnTo>
                <a:lnTo>
                  <a:pt x="209550" y="95250"/>
                </a:lnTo>
                <a:lnTo>
                  <a:pt x="221456" y="54769"/>
                </a:lnTo>
                <a:lnTo>
                  <a:pt x="207169" y="21431"/>
                </a:lnTo>
                <a:lnTo>
                  <a:pt x="190500" y="11906"/>
                </a:lnTo>
                <a:lnTo>
                  <a:pt x="145256" y="0"/>
                </a:lnTo>
                <a:lnTo>
                  <a:pt x="126206" y="2381"/>
                </a:lnTo>
                <a:lnTo>
                  <a:pt x="102394" y="14287"/>
                </a:lnTo>
                <a:lnTo>
                  <a:pt x="88106" y="19050"/>
                </a:lnTo>
                <a:lnTo>
                  <a:pt x="59531" y="11906"/>
                </a:lnTo>
                <a:lnTo>
                  <a:pt x="40481" y="2381"/>
                </a:lnTo>
                <a:lnTo>
                  <a:pt x="19050" y="0"/>
                </a:lnTo>
                <a:lnTo>
                  <a:pt x="4762" y="2381"/>
                </a:lnTo>
                <a:lnTo>
                  <a:pt x="0" y="21431"/>
                </a:lnTo>
                <a:lnTo>
                  <a:pt x="0" y="52387"/>
                </a:lnTo>
                <a:lnTo>
                  <a:pt x="9525" y="73819"/>
                </a:lnTo>
                <a:lnTo>
                  <a:pt x="14287" y="252412"/>
                </a:lnTo>
                <a:close/>
              </a:path>
            </a:pathLst>
          </a:custGeom>
          <a:solidFill>
            <a:srgbClr val="FFA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394B446-2393-4CDA-AD23-16D4777423E6}"/>
              </a:ext>
            </a:extLst>
          </p:cNvPr>
          <p:cNvCxnSpPr/>
          <p:nvPr/>
        </p:nvCxnSpPr>
        <p:spPr>
          <a:xfrm>
            <a:off x="5040052" y="2744924"/>
            <a:ext cx="5425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Die Rechte von Frauen werden in Ägypten immer noch oft missachtet. So werden trotz Verbots immer noch zwei Drittel aller Mädchen beschnitten – Christinnen und Muslima.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401B9F-BC4B-46F6-AC22-9A21C15DD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engagierter Aufklärungsarbeit kämpft das koptische Hilfswerk BLESS gegen die Genital­verstümmelung an. Erfolgreich: Die Zahl der Beschnittenen geht zurück.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63A6A9-D1A9-48BD-AD74-7939ACBBC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5C7FF9-5F4C-4711-99BB-66933ABB5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03E8B7-B696-4F1B-A6CE-3D60937BA7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Sabah Saad war zehn Jahre alt, als sie beschnitten wurde. Sie sei jetzt eine reine und anständige Frau, sagte ihre Mutter damals und reichte ihr als Geschenk süßes Gebäck.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25C42A-49A9-47B4-9B56-04B541667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00" y="260350"/>
            <a:ext cx="863826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Sabah Saad lebt in </a:t>
            </a:r>
            <a:r>
              <a:rPr lang="de-DE" b="0" dirty="0" err="1"/>
              <a:t>Atfeh</a:t>
            </a:r>
            <a:r>
              <a:rPr lang="de-DE" b="0" dirty="0"/>
              <a:t>, einem Dorf südlich von Kairo. Was alle hier eint, ist die Armut. Und dass viele Mütter ihre Töchter beschneiden lassen.</a:t>
            </a:r>
          </a:p>
          <a:p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C2D660-8CDE-4F56-9A9E-9217EE79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456"/>
            <a:ext cx="4261681" cy="27003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A6EFA6-3400-4B7E-9819-959BE2D5F5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C4EE5D2-3CAF-4B72-9F23-C2C4EF7157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27" y="3105150"/>
            <a:ext cx="4244836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38FBF3-4F97-45EF-AD4A-AB0000216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408" y="3111623"/>
            <a:ext cx="424973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Selbst Sabah Saad. Obwohl Infektionen und Schmerzen sie bis heute plagen, ließ sie ihre älteste Tochter beschneiden. „Ich habe es doch nicht besser gewusst“, sagt sie.</a:t>
            </a: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472611-507B-4D51-AB3C-07F0554C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2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Dass die Tortur ihren beiden jüngeren Töchtern erspart blieb, liegt an BLESS. Vor acht Jahren besuchte Sabah Saad zum ersten Mal ein Seminar der Organisation. 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C2DE7D-0271-4637-9CC0-66B79FAC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4639"/>
          <a:stretch/>
        </p:blipFill>
        <p:spPr>
          <a:xfrm>
            <a:off x="4643363" y="2983671"/>
            <a:ext cx="4249812" cy="28249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D84BEA-97F4-42F0-8A97-515BFDCB96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11" y="3115426"/>
            <a:ext cx="4262934" cy="26966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B803C2-D14D-4200-9110-04A9475192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11" y="263996"/>
            <a:ext cx="4262934" cy="26966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88AADB-9E44-4A39-9922-1EC8DE9061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62934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Dort erfuhr sie, dass weder Bibel noch Koran vorschreiben, die Mädchen zu beschnei-den. „Sie überzeugten mich“, sagt Sabah Saad. Und auch ihr Mann hörte auf sie.</a:t>
            </a: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ABD34C-B99D-40F0-B165-F6EC5B400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44925"/>
            <a:ext cx="8642350" cy="55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288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Office PowerPoint</Application>
  <PresentationFormat>Bildschirmpräsentation (4:3)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Reiche Ernten dank Zisternen</dc:title>
  <dc:creator>BfdW</dc:creator>
  <cp:lastModifiedBy>Thorsten Lichtblau</cp:lastModifiedBy>
  <cp:revision>1121</cp:revision>
  <dcterms:created xsi:type="dcterms:W3CDTF">2005-03-02T11:53:12Z</dcterms:created>
  <dcterms:modified xsi:type="dcterms:W3CDTF">2019-07-25T07:25:08Z</dcterms:modified>
</cp:coreProperties>
</file>