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0" r:id="rId2"/>
    <p:sldId id="307" r:id="rId3"/>
    <p:sldId id="305" r:id="rId4"/>
    <p:sldId id="308" r:id="rId5"/>
    <p:sldId id="298" r:id="rId6"/>
    <p:sldId id="312" r:id="rId7"/>
    <p:sldId id="327" r:id="rId8"/>
    <p:sldId id="326" r:id="rId9"/>
    <p:sldId id="311" r:id="rId10"/>
    <p:sldId id="313" r:id="rId11"/>
    <p:sldId id="314" r:id="rId12"/>
    <p:sldId id="315" r:id="rId13"/>
    <p:sldId id="316" r:id="rId14"/>
    <p:sldId id="317" r:id="rId15"/>
    <p:sldId id="329" r:id="rId16"/>
    <p:sldId id="319" r:id="rId17"/>
    <p:sldId id="304" r:id="rId18"/>
    <p:sldId id="320" r:id="rId19"/>
    <p:sldId id="321" r:id="rId20"/>
    <p:sldId id="322" r:id="rId21"/>
    <p:sldId id="323" r:id="rId22"/>
    <p:sldId id="328" r:id="rId23"/>
    <p:sldId id="318" r:id="rId24"/>
    <p:sldId id="324" r:id="rId25"/>
    <p:sldId id="325" r:id="rId26"/>
    <p:sldId id="330" r:id="rId27"/>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3566">
          <p15:clr>
            <a:srgbClr val="A4A3A4"/>
          </p15:clr>
        </p15:guide>
        <p15:guide id="3" orient="horz" pos="799">
          <p15:clr>
            <a:srgbClr val="A4A3A4"/>
          </p15:clr>
        </p15:guide>
        <p15:guide id="4" orient="horz" pos="981">
          <p15:clr>
            <a:srgbClr val="A4A3A4"/>
          </p15:clr>
        </p15:guide>
        <p15:guide id="5" orient="horz" pos="2205">
          <p15:clr>
            <a:srgbClr val="A4A3A4"/>
          </p15:clr>
        </p15:guide>
        <p15:guide id="6" orient="horz" pos="2296">
          <p15:clr>
            <a:srgbClr val="A4A3A4"/>
          </p15:clr>
        </p15:guide>
        <p15:guide id="7" orient="horz" pos="1842">
          <p15:clr>
            <a:srgbClr val="A4A3A4"/>
          </p15:clr>
        </p15:guide>
        <p15:guide id="8" orient="horz" pos="1933">
          <p15:clr>
            <a:srgbClr val="A4A3A4"/>
          </p15:clr>
        </p15:guide>
        <p15:guide id="9" pos="158">
          <p15:clr>
            <a:srgbClr val="A4A3A4"/>
          </p15:clr>
        </p15:guide>
        <p15:guide id="10" pos="5602">
          <p15:clr>
            <a:srgbClr val="A4A3A4"/>
          </p15:clr>
        </p15:guide>
        <p15:guide id="11" pos="1474">
          <p15:clr>
            <a:srgbClr val="A4A3A4"/>
          </p15:clr>
        </p15:guide>
        <p15:guide id="12" pos="1565">
          <p15:clr>
            <a:srgbClr val="A4A3A4"/>
          </p15:clr>
        </p15:guide>
        <p15:guide id="13" pos="2835">
          <p15:clr>
            <a:srgbClr val="A4A3A4"/>
          </p15:clr>
        </p15:guide>
        <p15:guide id="14" pos="2925">
          <p15:clr>
            <a:srgbClr val="A4A3A4"/>
          </p15:clr>
        </p15:guide>
        <p15:guide id="15" pos="4195">
          <p15:clr>
            <a:srgbClr val="A4A3A4"/>
          </p15:clr>
        </p15:guide>
        <p15:guide id="16" pos="428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90B"/>
    <a:srgbClr val="DA692A"/>
    <a:srgbClr val="DB641B"/>
    <a:srgbClr val="D26224"/>
    <a:srgbClr val="FDAC7F"/>
    <a:srgbClr val="E18D47"/>
    <a:srgbClr val="DE8236"/>
    <a:srgbClr val="F4CEB6"/>
    <a:srgbClr val="F3C6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p:cViewPr>
        <p:scale>
          <a:sx n="120" d="100"/>
          <a:sy n="120" d="100"/>
        </p:scale>
        <p:origin x="420" y="-1122"/>
      </p:cViewPr>
      <p:guideLst>
        <p:guide orient="horz" pos="164"/>
        <p:guide orient="horz" pos="3566"/>
        <p:guide orient="horz" pos="799"/>
        <p:guide orient="horz" pos="981"/>
        <p:guide orient="horz" pos="2205"/>
        <p:guide orient="horz" pos="2296"/>
        <p:guide orient="horz" pos="1842"/>
        <p:guide orient="horz" pos="1933"/>
        <p:guide pos="158"/>
        <p:guide pos="5602"/>
        <p:guide pos="1474"/>
        <p:guide pos="1565"/>
        <p:guide pos="2835"/>
        <p:guide pos="2925"/>
        <p:guide pos="4195"/>
        <p:guide pos="4286"/>
      </p:guideLst>
    </p:cSldViewPr>
  </p:slideViewPr>
  <p:notesTextViewPr>
    <p:cViewPr>
      <p:scale>
        <a:sx n="100" d="100"/>
        <a:sy n="100" d="100"/>
      </p:scale>
      <p:origin x="0" y="0"/>
    </p:cViewPr>
  </p:notesTextViewPr>
  <p:notesViewPr>
    <p:cSldViewPr>
      <p:cViewPr varScale="1">
        <p:scale>
          <a:sx n="53" d="100"/>
          <a:sy n="53" d="100"/>
        </p:scale>
        <p:origin x="-184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9C8D9DE-07C6-45FE-88D0-CF553590471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p>
        </p:txBody>
      </p:sp>
      <p:sp>
        <p:nvSpPr>
          <p:cNvPr id="3075" name="Rectangle 3">
            <a:extLst>
              <a:ext uri="{FF2B5EF4-FFF2-40B4-BE49-F238E27FC236}">
                <a16:creationId xmlns:a16="http://schemas.microsoft.com/office/drawing/2014/main" id="{5039D6D5-2B05-47FA-84E4-0453868B359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2052" name="Rectangle 4">
            <a:extLst>
              <a:ext uri="{FF2B5EF4-FFF2-40B4-BE49-F238E27FC236}">
                <a16:creationId xmlns:a16="http://schemas.microsoft.com/office/drawing/2014/main" id="{B691EA07-D07B-4C77-8314-29B121355FE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797CE55-8F94-474A-9725-7956CB869A4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a:extLst>
              <a:ext uri="{FF2B5EF4-FFF2-40B4-BE49-F238E27FC236}">
                <a16:creationId xmlns:a16="http://schemas.microsoft.com/office/drawing/2014/main" id="{15CFAA84-18F6-4062-AB63-8126A4A6AFA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p>
        </p:txBody>
      </p:sp>
      <p:sp>
        <p:nvSpPr>
          <p:cNvPr id="3079" name="Rectangle 7">
            <a:extLst>
              <a:ext uri="{FF2B5EF4-FFF2-40B4-BE49-F238E27FC236}">
                <a16:creationId xmlns:a16="http://schemas.microsoft.com/office/drawing/2014/main" id="{6482CDD6-B313-4DD5-A9C6-849989CC37BD}"/>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146301-8480-40C5-BC31-EE5D4F0E922D}" type="slidenum">
              <a:rPr lang="de-DE" altLang="de-DE"/>
              <a:pPr>
                <a:defRPr/>
              </a:pPr>
              <a:t>‹Nr.›</a:t>
            </a:fld>
            <a:endParaRPr lang="de-DE" altLang="de-D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Georgia" panose="02040502050405020303" pitchFamily="18" charset="0"/>
              </a:defRPr>
            </a:lvl1pPr>
            <a:lvl2pPr marL="741363" indent="-284163">
              <a:spcBef>
                <a:spcPct val="30000"/>
              </a:spcBef>
              <a:defRPr sz="1400">
                <a:solidFill>
                  <a:schemeClr val="tx1"/>
                </a:solidFill>
                <a:latin typeface="Georgia" panose="02040502050405020303" pitchFamily="18" charset="0"/>
              </a:defRPr>
            </a:lvl2pPr>
            <a:lvl3pPr marL="1141413" indent="-227013">
              <a:spcBef>
                <a:spcPct val="30000"/>
              </a:spcBef>
              <a:defRPr sz="1400">
                <a:solidFill>
                  <a:schemeClr val="tx1"/>
                </a:solidFill>
                <a:latin typeface="Georgia" panose="02040502050405020303" pitchFamily="18" charset="0"/>
              </a:defRPr>
            </a:lvl3pPr>
            <a:lvl4pPr marL="1598613" indent="-227013">
              <a:spcBef>
                <a:spcPct val="30000"/>
              </a:spcBef>
              <a:defRPr sz="1400">
                <a:solidFill>
                  <a:schemeClr val="tx1"/>
                </a:solidFill>
                <a:latin typeface="Times New Roman" panose="02020603050405020304" pitchFamily="18" charset="0"/>
              </a:defRPr>
            </a:lvl4pPr>
            <a:lvl5pPr marL="2055813" indent="-227013">
              <a:spcBef>
                <a:spcPct val="30000"/>
              </a:spcBef>
              <a:defRPr sz="14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4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4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4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400">
                <a:solidFill>
                  <a:schemeClr val="tx1"/>
                </a:solidFill>
                <a:latin typeface="Times New Roman" panose="02020603050405020304" pitchFamily="18" charset="0"/>
              </a:defRPr>
            </a:lvl9pPr>
          </a:lstStyle>
          <a:p>
            <a:pPr>
              <a:spcBef>
                <a:spcPct val="0"/>
              </a:spcBef>
            </a:pPr>
            <a:fld id="{C2F36076-CE41-4D6B-9431-2AE0D2CA95C8}" type="slidenum">
              <a:rPr lang="de-DE" altLang="en-US" sz="1200" smtClean="0">
                <a:latin typeface="Times New Roman" panose="02020603050405020304" pitchFamily="18" charset="0"/>
              </a:rPr>
              <a:pPr>
                <a:spcBef>
                  <a:spcPct val="0"/>
                </a:spcBef>
              </a:pPr>
              <a:t>26</a:t>
            </a:fld>
            <a:endParaRPr lang="de-DE" altLang="en-US" sz="1200" smtClean="0">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z="900" smtClean="0"/>
          </a:p>
        </p:txBody>
      </p:sp>
    </p:spTree>
    <p:extLst>
      <p:ext uri="{BB962C8B-B14F-4D97-AF65-F5344CB8AC3E}">
        <p14:creationId xmlns:p14="http://schemas.microsoft.com/office/powerpoint/2010/main" val="2168630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lvl1pPr>
              <a:defRPr/>
            </a:lvl1pPr>
          </a:lstStyle>
          <a:p>
            <a:r>
              <a:rPr lang="de-DE"/>
              <a:t>Mastertitelformat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Tree>
    <p:extLst>
      <p:ext uri="{BB962C8B-B14F-4D97-AF65-F5344CB8AC3E}">
        <p14:creationId xmlns:p14="http://schemas.microsoft.com/office/powerpoint/2010/main" val="321812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8079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11251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Mastertitelformat bearbeiten</a:t>
            </a:r>
            <a:endParaRPr lang="de-DE"/>
          </a:p>
        </p:txBody>
      </p:sp>
    </p:spTree>
    <p:extLst>
      <p:ext uri="{BB962C8B-B14F-4D97-AF65-F5344CB8AC3E}">
        <p14:creationId xmlns:p14="http://schemas.microsoft.com/office/powerpoint/2010/main" val="160648008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02018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349681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1525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7268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95036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9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924039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62621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Text Box 13">
            <a:extLst>
              <a:ext uri="{FF2B5EF4-FFF2-40B4-BE49-F238E27FC236}">
                <a16:creationId xmlns:a16="http://schemas.microsoft.com/office/drawing/2014/main" id="{ABDEE95B-2974-449D-A0B4-0D1FD0DF34D3}"/>
              </a:ext>
            </a:extLst>
          </p:cNvPr>
          <p:cNvSpPr txBox="1">
            <a:spLocks noChangeArrowheads="1"/>
          </p:cNvSpPr>
          <p:nvPr userDrawn="1"/>
        </p:nvSpPr>
        <p:spPr bwMode="auto">
          <a:xfrm>
            <a:off x="166688" y="5788025"/>
            <a:ext cx="2820987" cy="94138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1000"/>
              </a:lnSpc>
              <a:spcAft>
                <a:spcPct val="50000"/>
              </a:spcAft>
              <a:defRPr/>
            </a:pPr>
            <a:endParaRPr lang="de-DE" altLang="de-DE" sz="900" dirty="0">
              <a:latin typeface="Georgia" panose="02040502050405020303" pitchFamily="18" charset="0"/>
            </a:endParaRPr>
          </a:p>
          <a:p>
            <a:pPr eaLnBrk="1" hangingPunct="1">
              <a:lnSpc>
                <a:spcPts val="1000"/>
              </a:lnSpc>
              <a:defRPr/>
            </a:pPr>
            <a:r>
              <a:rPr lang="de-DE" altLang="de-DE" sz="900" b="1" dirty="0">
                <a:solidFill>
                  <a:srgbClr val="D44907"/>
                </a:solidFill>
                <a:latin typeface="Georgia" panose="02040502050405020303" pitchFamily="18" charset="0"/>
              </a:rPr>
              <a:t>Rowena will zur Schule gehen</a:t>
            </a:r>
          </a:p>
          <a:p>
            <a:pPr eaLnBrk="1" hangingPunct="1">
              <a:lnSpc>
                <a:spcPts val="1000"/>
              </a:lnSpc>
              <a:spcAft>
                <a:spcPct val="50000"/>
              </a:spcAft>
              <a:defRPr/>
            </a:pPr>
            <a:r>
              <a:rPr lang="de-DE" altLang="de-DE" sz="900" b="1" dirty="0">
                <a:latin typeface="Georgia" panose="02040502050405020303" pitchFamily="18" charset="0"/>
              </a:rPr>
              <a:t>Eine Bildergeschichte zu Erntedank 2020</a:t>
            </a:r>
          </a:p>
          <a:p>
            <a:pPr eaLnBrk="1" hangingPunct="1">
              <a:lnSpc>
                <a:spcPts val="1000"/>
              </a:lnSpc>
              <a:spcAft>
                <a:spcPct val="50000"/>
              </a:spcAft>
              <a:defRPr/>
            </a:pPr>
            <a:endParaRPr lang="de-DE" altLang="de-DE" sz="900" b="1" dirty="0">
              <a:latin typeface="Georgia" panose="02040502050405020303" pitchFamily="18" charset="0"/>
            </a:endParaRPr>
          </a:p>
          <a:p>
            <a:pPr eaLnBrk="1" hangingPunct="1">
              <a:lnSpc>
                <a:spcPts val="1000"/>
              </a:lnSpc>
              <a:defRPr/>
            </a:pPr>
            <a:endParaRPr lang="de-DE" altLang="de-DE" sz="900" dirty="0">
              <a:latin typeface="Georgia" panose="02040502050405020303" pitchFamily="18" charset="0"/>
            </a:endParaRPr>
          </a:p>
        </p:txBody>
      </p:sp>
      <p:pic>
        <p:nvPicPr>
          <p:cNvPr id="1027" name="Picture 14" descr="BfdW_Marke_RGB_für bildschirm">
            <a:extLst>
              <a:ext uri="{FF2B5EF4-FFF2-40B4-BE49-F238E27FC236}">
                <a16:creationId xmlns:a16="http://schemas.microsoft.com/office/drawing/2014/main" id="{4A4ABA60-2CFE-4A19-B320-98C09ECC6EFD}"/>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7740650" y="5876925"/>
            <a:ext cx="115252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E9B405F-4CB5-43AB-9398-D276C03694D6}"/>
              </a:ext>
            </a:extLst>
          </p:cNvPr>
          <p:cNvSpPr>
            <a:spLocks noChangeArrowheads="1"/>
          </p:cNvSpPr>
          <p:nvPr/>
        </p:nvSpPr>
        <p:spPr bwMode="auto">
          <a:xfrm>
            <a:off x="250825" y="260350"/>
            <a:ext cx="8642350" cy="5400675"/>
          </a:xfrm>
          <a:prstGeom prst="rect">
            <a:avLst/>
          </a:prstGeom>
          <a:solidFill>
            <a:srgbClr val="D4490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3075" name="Text Box 3">
            <a:extLst>
              <a:ext uri="{FF2B5EF4-FFF2-40B4-BE49-F238E27FC236}">
                <a16:creationId xmlns:a16="http://schemas.microsoft.com/office/drawing/2014/main" id="{FF47E52B-3AAC-407A-BCFD-4739D4CC1609}"/>
              </a:ext>
            </a:extLst>
          </p:cNvPr>
          <p:cNvSpPr txBox="1">
            <a:spLocks noChangeArrowheads="1"/>
          </p:cNvSpPr>
          <p:nvPr/>
        </p:nvSpPr>
        <p:spPr bwMode="auto">
          <a:xfrm>
            <a:off x="611188" y="1235075"/>
            <a:ext cx="7777162"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4500"/>
              </a:lnSpc>
            </a:pPr>
            <a:r>
              <a:rPr lang="de-DE" altLang="de-DE" sz="3600" b="1">
                <a:solidFill>
                  <a:schemeClr val="bg1"/>
                </a:solidFill>
                <a:latin typeface="Georgia" panose="02040502050405020303" pitchFamily="18" charset="0"/>
              </a:rPr>
              <a:t>Rowena will zur Schule gehen</a:t>
            </a:r>
          </a:p>
          <a:p>
            <a:pPr eaLnBrk="1" hangingPunct="1">
              <a:lnSpc>
                <a:spcPts val="4500"/>
              </a:lnSpc>
            </a:pPr>
            <a:r>
              <a:rPr lang="de-DE" altLang="de-DE" sz="3600" b="1">
                <a:latin typeface="Georgia" panose="02040502050405020303" pitchFamily="18" charset="0"/>
              </a:rPr>
              <a:t>Eine Bildergeschichte für den Familiengottesdienst zu Erntedank 2020</a:t>
            </a:r>
          </a:p>
          <a:p>
            <a:pPr eaLnBrk="1" hangingPunct="1">
              <a:lnSpc>
                <a:spcPts val="4500"/>
              </a:lnSpc>
            </a:pPr>
            <a:endParaRPr lang="de-DE" altLang="de-DE" sz="2500" b="1">
              <a:latin typeface="Georgia" panose="02040502050405020303" pitchFamily="18" charset="0"/>
            </a:endParaRPr>
          </a:p>
          <a:p>
            <a:pPr eaLnBrk="1" hangingPunct="1">
              <a:lnSpc>
                <a:spcPts val="4500"/>
              </a:lnSpc>
            </a:pPr>
            <a:r>
              <a:rPr lang="de-DE" altLang="de-DE" sz="2500" b="1">
                <a:latin typeface="Georgia" panose="02040502050405020303" pitchFamily="18" charset="0"/>
              </a:rPr>
              <a:t>Fotos: Helge Bendl</a:t>
            </a:r>
            <a:br>
              <a:rPr lang="de-DE" altLang="de-DE" sz="2500" b="1">
                <a:latin typeface="Georgia" panose="02040502050405020303" pitchFamily="18" charset="0"/>
              </a:rPr>
            </a:br>
            <a:r>
              <a:rPr lang="de-DE" altLang="de-DE" sz="2500" b="1">
                <a:latin typeface="Georgia" panose="02040502050405020303" pitchFamily="18" charset="0"/>
              </a:rPr>
              <a:t>Illustrationen: Sophie Becker</a:t>
            </a:r>
          </a:p>
          <a:p>
            <a:pPr eaLnBrk="1" hangingPunct="1">
              <a:lnSpc>
                <a:spcPts val="4500"/>
              </a:lnSpc>
            </a:pPr>
            <a:endParaRPr lang="de-DE" altLang="de-DE" sz="3600" b="1">
              <a:latin typeface="Georgia" panose="02040502050405020303" pitchFamily="18" charset="0"/>
            </a:endParaRPr>
          </a:p>
          <a:p>
            <a:pPr eaLnBrk="1" hangingPunct="1">
              <a:lnSpc>
                <a:spcPts val="4500"/>
              </a:lnSpc>
            </a:pPr>
            <a:endParaRPr lang="de-DE" altLang="de-DE" sz="3600" b="1">
              <a:solidFill>
                <a:schemeClr val="bg1"/>
              </a:solidFill>
              <a:latin typeface="Georgia" panose="02040502050405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feld 7">
            <a:extLst>
              <a:ext uri="{FF2B5EF4-FFF2-40B4-BE49-F238E27FC236}">
                <a16:creationId xmlns:a16="http://schemas.microsoft.com/office/drawing/2014/main" id="{FFC5C834-D3A1-42DD-96BD-CFD59880637B}"/>
              </a:ext>
            </a:extLst>
          </p:cNvPr>
          <p:cNvSpPr txBox="1">
            <a:spLocks noChangeArrowheads="1"/>
          </p:cNvSpPr>
          <p:nvPr/>
        </p:nvSpPr>
        <p:spPr bwMode="auto">
          <a:xfrm>
            <a:off x="228600" y="333375"/>
            <a:ext cx="419893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242021"/>
                </a:solidFill>
                <a:latin typeface="GalaxieCopernicus-Book"/>
              </a:rPr>
              <a:t>Rowena hat mich mitgenommen in ihr Dorf, Canlandog. Es liegt mitten auf der Insel Negros und ist so klein, dass jeder jeden kennt.</a:t>
            </a:r>
            <a:br>
              <a:rPr lang="de-DE" altLang="de-DE">
                <a:solidFill>
                  <a:srgbClr val="242021"/>
                </a:solidFill>
                <a:latin typeface="GalaxieCopernicus-Book"/>
              </a:rPr>
            </a:br>
            <a:r>
              <a:rPr lang="de-DE" altLang="de-DE">
                <a:solidFill>
                  <a:srgbClr val="242021"/>
                </a:solidFill>
                <a:latin typeface="GalaxieCopernicus-Book"/>
              </a:rPr>
              <a:t/>
            </a:r>
            <a:br>
              <a:rPr lang="de-DE" altLang="de-DE">
                <a:solidFill>
                  <a:srgbClr val="242021"/>
                </a:solidFill>
                <a:latin typeface="GalaxieCopernicus-Book"/>
              </a:rPr>
            </a:br>
            <a:r>
              <a:rPr lang="de-DE" altLang="de-DE">
                <a:solidFill>
                  <a:srgbClr val="242021"/>
                </a:solidFill>
                <a:latin typeface="GalaxieCopernicus-Book"/>
              </a:rPr>
              <a:t>Auf dem Weg hat Rowena von ihrem Zuhause erzählt:</a:t>
            </a:r>
          </a:p>
          <a:p>
            <a:pPr eaLnBrk="1" hangingPunct="1">
              <a:lnSpc>
                <a:spcPts val="2000"/>
              </a:lnSpc>
              <a:spcAft>
                <a:spcPct val="50000"/>
              </a:spcAft>
              <a:buClr>
                <a:srgbClr val="F77025"/>
              </a:buClr>
              <a:buSzPct val="60000"/>
            </a:pPr>
            <a:r>
              <a:rPr lang="de-DE" altLang="de-DE">
                <a:solidFill>
                  <a:srgbClr val="242021"/>
                </a:solidFill>
                <a:latin typeface="GalaxieCopernicus-Book"/>
              </a:rPr>
              <a:t>„Wir wohnen in einem kleinen Haus. Das</a:t>
            </a:r>
            <a:br>
              <a:rPr lang="de-DE" altLang="de-DE">
                <a:solidFill>
                  <a:srgbClr val="242021"/>
                </a:solidFill>
                <a:latin typeface="GalaxieCopernicus-Book"/>
              </a:rPr>
            </a:br>
            <a:r>
              <a:rPr lang="de-DE" altLang="de-DE">
                <a:solidFill>
                  <a:srgbClr val="242021"/>
                </a:solidFill>
                <a:latin typeface="GalaxieCopernicus-Book"/>
              </a:rPr>
              <a:t>hat keine gemauerten Wände, sondern</a:t>
            </a:r>
            <a:br>
              <a:rPr lang="de-DE" altLang="de-DE">
                <a:solidFill>
                  <a:srgbClr val="242021"/>
                </a:solidFill>
                <a:latin typeface="GalaxieCopernicus-Book"/>
              </a:rPr>
            </a:br>
            <a:r>
              <a:rPr lang="de-DE" altLang="de-DE">
                <a:solidFill>
                  <a:srgbClr val="242021"/>
                </a:solidFill>
                <a:latin typeface="GalaxieCopernicus-Book"/>
              </a:rPr>
              <a:t>ist aus Bambusmatten zusammengesetzt</a:t>
            </a:r>
            <a:br>
              <a:rPr lang="de-DE" altLang="de-DE">
                <a:solidFill>
                  <a:srgbClr val="242021"/>
                </a:solidFill>
                <a:latin typeface="GalaxieCopernicus-Book"/>
              </a:rPr>
            </a:br>
            <a:r>
              <a:rPr lang="de-DE" altLang="de-DE">
                <a:solidFill>
                  <a:srgbClr val="242021"/>
                </a:solidFill>
                <a:latin typeface="GalaxieCopernicus-Book"/>
              </a:rPr>
              <a:t>und hat ein Dach aus Wellblech. </a:t>
            </a:r>
            <a:br>
              <a:rPr lang="de-DE" altLang="de-DE">
                <a:solidFill>
                  <a:srgbClr val="242021"/>
                </a:solidFill>
                <a:latin typeface="GalaxieCopernicus-Book"/>
              </a:rPr>
            </a:br>
            <a:r>
              <a:rPr lang="de-DE" altLang="de-DE">
                <a:solidFill>
                  <a:srgbClr val="242021"/>
                </a:solidFill>
                <a:latin typeface="GalaxieCopernicus-Book"/>
              </a:rPr>
              <a:t>Das ist nicht dicht: Oft regnet es rein!</a:t>
            </a:r>
            <a:br>
              <a:rPr lang="de-DE" altLang="de-DE">
                <a:solidFill>
                  <a:srgbClr val="242021"/>
                </a:solidFill>
                <a:latin typeface="GalaxieCopernicus-Book"/>
              </a:rPr>
            </a:br>
            <a:r>
              <a:rPr lang="de-DE" altLang="de-DE">
                <a:solidFill>
                  <a:srgbClr val="242021"/>
                </a:solidFill>
                <a:latin typeface="GalaxieCopernicus-Book"/>
              </a:rPr>
              <a:t>Und mein Zuhause ist klein: </a:t>
            </a:r>
            <a:br>
              <a:rPr lang="de-DE" altLang="de-DE">
                <a:solidFill>
                  <a:srgbClr val="242021"/>
                </a:solidFill>
                <a:latin typeface="GalaxieCopernicus-Book"/>
              </a:rPr>
            </a:br>
            <a:r>
              <a:rPr lang="de-DE" altLang="de-DE">
                <a:solidFill>
                  <a:srgbClr val="242021"/>
                </a:solidFill>
                <a:latin typeface="GalaxieCopernicus-Book"/>
              </a:rPr>
              <a:t>Es hat nur einen Raum, in dem wir zu fünft schlafen, also meine Eltern, meine kleinen Schwestern und ich selbst.</a:t>
            </a:r>
            <a:br>
              <a:rPr lang="de-DE" altLang="de-DE">
                <a:solidFill>
                  <a:srgbClr val="242021"/>
                </a:solidFill>
                <a:latin typeface="GalaxieCopernicus-Book"/>
              </a:rPr>
            </a:br>
            <a:r>
              <a:rPr lang="de-DE" altLang="de-DE">
                <a:solidFill>
                  <a:srgbClr val="242021"/>
                </a:solidFill>
                <a:latin typeface="GalaxieCopernicus-Book"/>
              </a:rPr>
              <a:t>Gekocht wird bei uns auf offenem Feuer. Wir haben kein Geld für Strom oder Gas.“</a:t>
            </a:r>
            <a:endParaRPr lang="de-DE" altLang="de-DE">
              <a:latin typeface="GalaxieCopernicus-Book"/>
            </a:endParaRP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12" descr="Ein Bild, das draußen, Gebäude, Gras, Haus enthält.&#10;&#10;Automatisch generierte Beschreibung">
            <a:extLst>
              <a:ext uri="{FF2B5EF4-FFF2-40B4-BE49-F238E27FC236}">
                <a16:creationId xmlns:a16="http://schemas.microsoft.com/office/drawing/2014/main" id="{7B89F658-68C0-4CC3-9B6A-56BA45E7EC4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333375"/>
            <a:ext cx="81153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feld 7">
            <a:extLst>
              <a:ext uri="{FF2B5EF4-FFF2-40B4-BE49-F238E27FC236}">
                <a16:creationId xmlns:a16="http://schemas.microsoft.com/office/drawing/2014/main" id="{F0F8501A-2062-4F7A-B105-2B519AE2A10D}"/>
              </a:ext>
            </a:extLst>
          </p:cNvPr>
          <p:cNvSpPr txBox="1">
            <a:spLocks noChangeArrowheads="1"/>
          </p:cNvSpPr>
          <p:nvPr/>
        </p:nvSpPr>
        <p:spPr bwMode="auto">
          <a:xfrm>
            <a:off x="228600" y="333375"/>
            <a:ext cx="419893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rPr>
              <a:t>Als wir angekommen sind, hat Rowena mir ihre Familie vorgestellt: Ihre Mutter und ihre kleinen Schwestern Frecy und Jen. Rowenas Vater war nicht da. Er steht jeden Morgen ganz früh auf, um Arbeit in einer Zementfabrik oder auf den Zuckerrohrfeldern zu bekommen und kommt erst sehr spät zurück. Auch Rowenas Mutter muss oft zusätzlich arbeiten, damit die Familie sich etwas zu essen kaufen kann und dann muss Rowena auf ihre kleinen Schwestern aufpassen.</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
        <p:nvSpPr>
          <p:cNvPr id="14339" name="Textfeld 3">
            <a:extLst>
              <a:ext uri="{FF2B5EF4-FFF2-40B4-BE49-F238E27FC236}">
                <a16:creationId xmlns:a16="http://schemas.microsoft.com/office/drawing/2014/main" id="{3F0567DC-5B99-4CB9-93C0-88683C723FFF}"/>
              </a:ext>
            </a:extLst>
          </p:cNvPr>
          <p:cNvSpPr txBox="1">
            <a:spLocks noChangeArrowheads="1"/>
          </p:cNvSpPr>
          <p:nvPr/>
        </p:nvSpPr>
        <p:spPr bwMode="auto">
          <a:xfrm>
            <a:off x="4427538" y="328613"/>
            <a:ext cx="4572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sz="1500">
                <a:solidFill>
                  <a:srgbClr val="D26224"/>
                </a:solidFill>
                <a:latin typeface="GalaxieCopernicus-Book"/>
                <a:ea typeface="Gadugi" panose="020B0502040204020203" pitchFamily="34" charset="0"/>
                <a:cs typeface="Gadugi" panose="020B0502040204020203" pitchFamily="34" charset="0"/>
              </a:rPr>
              <a:t>Die Zuckerrohrfelder gehören nicht den Bauern, die darauf arbeiten, sondern reichen Menschen aus den Städten. </a:t>
            </a:r>
            <a:br>
              <a:rPr lang="de-DE" altLang="de-DE" sz="1500">
                <a:solidFill>
                  <a:srgbClr val="D26224"/>
                </a:solidFill>
                <a:latin typeface="GalaxieCopernicus-Book"/>
                <a:ea typeface="Gadugi" panose="020B0502040204020203" pitchFamily="34" charset="0"/>
                <a:cs typeface="Gadugi" panose="020B0502040204020203" pitchFamily="34" charset="0"/>
              </a:rPr>
            </a:br>
            <a:r>
              <a:rPr lang="de-DE" altLang="de-DE" sz="1500">
                <a:solidFill>
                  <a:srgbClr val="D26224"/>
                </a:solidFill>
                <a:latin typeface="GalaxieCopernicus-Book"/>
                <a:ea typeface="Gadugi" panose="020B0502040204020203" pitchFamily="34" charset="0"/>
                <a:cs typeface="Gadugi" panose="020B0502040204020203" pitchFamily="34" charset="0"/>
              </a:rPr>
              <a:t>Trotz der harten Arbeit verdienen die Menschen, die das Zuckerrohr ernten so wenig Geld, dass die Kinder oft mithelfen müssen, damit es zum Leben reicht.</a:t>
            </a:r>
            <a:br>
              <a:rPr lang="de-DE" altLang="de-DE" sz="1500">
                <a:solidFill>
                  <a:srgbClr val="D26224"/>
                </a:solidFill>
                <a:latin typeface="GalaxieCopernicus-Book"/>
                <a:ea typeface="Gadugi" panose="020B0502040204020203" pitchFamily="34" charset="0"/>
                <a:cs typeface="Gadugi" panose="020B0502040204020203" pitchFamily="34" charset="0"/>
              </a:rPr>
            </a:br>
            <a:r>
              <a:rPr lang="de-DE" altLang="de-DE" sz="1500">
                <a:solidFill>
                  <a:srgbClr val="D26224"/>
                </a:solidFill>
                <a:latin typeface="GalaxieCopernicus-Book"/>
                <a:ea typeface="Gadugi" panose="020B0502040204020203" pitchFamily="34" charset="0"/>
                <a:cs typeface="Gadugi" panose="020B0502040204020203" pitchFamily="34" charset="0"/>
              </a:rPr>
              <a:t/>
            </a:r>
            <a:br>
              <a:rPr lang="de-DE" altLang="de-DE" sz="1500">
                <a:solidFill>
                  <a:srgbClr val="D26224"/>
                </a:solidFill>
                <a:latin typeface="GalaxieCopernicus-Book"/>
                <a:ea typeface="Gadugi" panose="020B0502040204020203" pitchFamily="34" charset="0"/>
                <a:cs typeface="Gadugi" panose="020B0502040204020203" pitchFamily="34" charset="0"/>
              </a:rPr>
            </a:br>
            <a:r>
              <a:rPr lang="de-DE" altLang="de-DE" sz="1500">
                <a:solidFill>
                  <a:srgbClr val="D26224"/>
                </a:solidFill>
                <a:latin typeface="GalaxieCopernicus-Book"/>
                <a:ea typeface="Gadugi" panose="020B0502040204020203" pitchFamily="34" charset="0"/>
                <a:cs typeface="Gadugi" panose="020B0502040204020203" pitchFamily="34" charset="0"/>
              </a:rPr>
              <a:t>Oft arbeiten sie mit auf den Feldern beim Vergraben der Setzlinge oder Unkraut jäten.</a:t>
            </a:r>
            <a:br>
              <a:rPr lang="de-DE" altLang="de-DE" sz="1500">
                <a:solidFill>
                  <a:srgbClr val="D26224"/>
                </a:solidFill>
                <a:latin typeface="GalaxieCopernicus-Book"/>
                <a:ea typeface="Gadugi" panose="020B0502040204020203" pitchFamily="34" charset="0"/>
                <a:cs typeface="Gadugi" panose="020B0502040204020203" pitchFamily="34" charset="0"/>
              </a:rPr>
            </a:br>
            <a:r>
              <a:rPr lang="de-DE" altLang="de-DE" sz="1500">
                <a:solidFill>
                  <a:srgbClr val="D26224"/>
                </a:solidFill>
                <a:latin typeface="GalaxieCopernicus-Book"/>
                <a:ea typeface="Gadugi" panose="020B0502040204020203" pitchFamily="34" charset="0"/>
                <a:cs typeface="Gadugi" panose="020B0502040204020203" pitchFamily="34" charset="0"/>
              </a:rPr>
              <a:t>Oder sie kümmern sich um den Haushalt und jüngere Geschwister, damit die Mütter arbeiten können, wie Rowena.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10" descr="Ein Bild, das Gebäude, Person, klein, Kind enthält.&#10;&#10;Automatisch generierte Beschreibung">
            <a:extLst>
              <a:ext uri="{FF2B5EF4-FFF2-40B4-BE49-F238E27FC236}">
                <a16:creationId xmlns:a16="http://schemas.microsoft.com/office/drawing/2014/main" id="{3D743876-F0D3-4113-B6F0-9517EA4D6C4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333375"/>
            <a:ext cx="81200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feld 7">
            <a:extLst>
              <a:ext uri="{FF2B5EF4-FFF2-40B4-BE49-F238E27FC236}">
                <a16:creationId xmlns:a16="http://schemas.microsoft.com/office/drawing/2014/main" id="{D836F166-A55E-4BB3-9C4F-9722566D6997}"/>
              </a:ext>
            </a:extLst>
          </p:cNvPr>
          <p:cNvSpPr txBox="1">
            <a:spLocks noChangeArrowheads="1"/>
          </p:cNvSpPr>
          <p:nvPr/>
        </p:nvSpPr>
        <p:spPr bwMode="auto">
          <a:xfrm>
            <a:off x="228600" y="333375"/>
            <a:ext cx="4198938"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rPr>
              <a:t>„Aber wenn du auf den Feldern mithelfen musst oder auf deine Geschwister aufpasst kannst du ja gar nicht in die Schule gehen!“, habe ich zu Rowena gesagt.</a:t>
            </a:r>
            <a:br>
              <a:rPr lang="de-DE" altLang="de-DE">
                <a:latin typeface="GalaxieCopernicus-Book"/>
              </a:rPr>
            </a:br>
            <a:r>
              <a:rPr lang="de-DE" altLang="de-DE">
                <a:latin typeface="GalaxieCopernicus-Book"/>
              </a:rPr>
              <a:t/>
            </a:r>
            <a:br>
              <a:rPr lang="de-DE" altLang="de-DE">
                <a:latin typeface="GalaxieCopernicus-Book"/>
              </a:rPr>
            </a:br>
            <a:r>
              <a:rPr lang="de-DE" altLang="de-DE">
                <a:latin typeface="GalaxieCopernicus-Book"/>
              </a:rPr>
              <a:t>„</a:t>
            </a:r>
            <a:r>
              <a:rPr lang="de-DE" altLang="de-DE">
                <a:latin typeface="GalaxieCopernicus-Book"/>
                <a:cs typeface="Times New Roman" panose="02020603050405020304" pitchFamily="18" charset="0"/>
              </a:rPr>
              <a:t>Ich möchte in die Schule gehen. Jeden Tag, wirklich!</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Wenn ich zu Hause bleiben muss, macht mich das richtig traurig. Ich will am Ende des Jahres meine Prüfung schaffen und in die fünfte Klasse versetzt werden. Das klappt, wenn ich keine Stunde verpasse.“ </a:t>
            </a:r>
            <a:r>
              <a:rPr lang="de-DE" altLang="de-DE">
                <a:latin typeface="GalaxieCopernicus-Book"/>
              </a:rPr>
              <a:t/>
            </a:r>
            <a:br>
              <a:rPr lang="de-DE" altLang="de-DE">
                <a:latin typeface="GalaxieCopernicus-Book"/>
              </a:rPr>
            </a:br>
            <a:endParaRPr lang="de-DE" altLang="de-DE">
              <a:latin typeface="GalaxieCopernicus-Book"/>
            </a:endParaRPr>
          </a:p>
          <a:p>
            <a:pPr eaLnBrk="1" hangingPunct="1">
              <a:lnSpc>
                <a:spcPts val="2000"/>
              </a:lnSpc>
              <a:spcAft>
                <a:spcPct val="50000"/>
              </a:spcAft>
              <a:buClr>
                <a:srgbClr val="F77025"/>
              </a:buClr>
              <a:buSzPct val="60000"/>
            </a:pPr>
            <a:r>
              <a:rPr lang="de-DE" altLang="de-DE">
                <a:latin typeface="GalaxieCopernicus-Book"/>
              </a:rPr>
              <a:t>Weil sie schon so viel Unterricht verpasst hat, ist das gar nicht so leicht für Rowena. Aber ihre Mutter achtet darauf, dass sie jetzt ganz regelmäßig zur Schule gehen kann.</a:t>
            </a:r>
            <a:r>
              <a:rPr lang="de-DE" altLang="de-DE" sz="1600"/>
              <a:t/>
            </a:r>
            <a:br>
              <a:rPr lang="de-DE" altLang="de-DE" sz="1600"/>
            </a:br>
            <a:endParaRPr lang="de-DE" altLang="de-DE" sz="1500">
              <a:latin typeface="Georgia" panose="02040502050405020303" pitchFamily="18" charset="0"/>
            </a:endParaRPr>
          </a:p>
        </p:txBody>
      </p:sp>
      <p:sp>
        <p:nvSpPr>
          <p:cNvPr id="16387" name="Textfeld 3">
            <a:extLst>
              <a:ext uri="{FF2B5EF4-FFF2-40B4-BE49-F238E27FC236}">
                <a16:creationId xmlns:a16="http://schemas.microsoft.com/office/drawing/2014/main" id="{184B50F5-DCD8-4BC2-B87B-64F1B7B36C7E}"/>
              </a:ext>
            </a:extLst>
          </p:cNvPr>
          <p:cNvSpPr txBox="1">
            <a:spLocks noChangeArrowheads="1"/>
          </p:cNvSpPr>
          <p:nvPr/>
        </p:nvSpPr>
        <p:spPr bwMode="auto">
          <a:xfrm>
            <a:off x="4427538" y="328613"/>
            <a:ext cx="45720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sz="1500">
                <a:solidFill>
                  <a:srgbClr val="DA692A"/>
                </a:solidFill>
                <a:latin typeface="GalaxieCopernicus-Book"/>
                <a:ea typeface="Cambria" panose="02040503050406030204" pitchFamily="18" charset="0"/>
                <a:cs typeface="Times New Roman" panose="02020603050405020304" pitchFamily="18" charset="0"/>
              </a:rPr>
              <a:t>Quidan Kaisahan (Übersetzung: Solidarität mit den Namenlosen) ist die Partnerorganisation von Brot für die Welt, die auf Negros Familien mit arbeitenden Kindern aufsucht und ihnen hilft ihre Lebenssituation zu verbessern.</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Dabei ist es wichtig, die Eltern zu überzeugen und ihnen zu helfen, damit sie genug Geld verdienen, um ihre Kinder zur Schule schicken zu können.</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Deshalb geben Sozialarbeiter*innen von Quidan Kaisahan Workshops für Erwachsene, damit sie neue Möglichkeiten finden, um genug Geld zu verdienen und nicht mehr für einen Hungerlohn auf den Feldern arbeiten zu müssen.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2" descr="Ein Bild, das draußen, Kind, LKW, klein enthält.&#10;&#10;Automatisch generierte Beschreibung">
            <a:extLst>
              <a:ext uri="{FF2B5EF4-FFF2-40B4-BE49-F238E27FC236}">
                <a16:creationId xmlns:a16="http://schemas.microsoft.com/office/drawing/2014/main" id="{DFDCC374-F1E0-4560-BE45-54DBA29D51B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1813" y="328613"/>
            <a:ext cx="8120062"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feld 7">
            <a:extLst>
              <a:ext uri="{FF2B5EF4-FFF2-40B4-BE49-F238E27FC236}">
                <a16:creationId xmlns:a16="http://schemas.microsoft.com/office/drawing/2014/main" id="{93F2B29E-ACD8-4F3C-BD5D-4362D9A0406C}"/>
              </a:ext>
            </a:extLst>
          </p:cNvPr>
          <p:cNvSpPr txBox="1">
            <a:spLocks noChangeArrowheads="1"/>
          </p:cNvSpPr>
          <p:nvPr/>
        </p:nvSpPr>
        <p:spPr bwMode="auto">
          <a:xfrm>
            <a:off x="228600" y="333375"/>
            <a:ext cx="4198938"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rPr>
              <a:t>Rowena hat mir erzählt, dass sie ein Paket mit Schulmaterial bekommen hat, denn auch das können sich ihre Eltern nicht leisten.</a:t>
            </a:r>
            <a:br>
              <a:rPr lang="de-DE" altLang="de-DE">
                <a:latin typeface="GalaxieCopernicus-Book"/>
              </a:rPr>
            </a:br>
            <a:r>
              <a:rPr lang="de-DE" altLang="de-DE">
                <a:latin typeface="GalaxieCopernicus-Book"/>
              </a:rPr>
              <a:t/>
            </a:r>
            <a:br>
              <a:rPr lang="de-DE" altLang="de-DE">
                <a:latin typeface="GalaxieCopernicus-Book"/>
              </a:rPr>
            </a:br>
            <a:r>
              <a:rPr lang="de-DE" altLang="de-DE">
                <a:latin typeface="GalaxieCopernicus-Book"/>
              </a:rPr>
              <a:t>„</a:t>
            </a:r>
            <a:r>
              <a:rPr lang="de-DE" altLang="de-DE">
                <a:latin typeface="GalaxieCopernicus-Book"/>
                <a:ea typeface="Cambria" panose="02040503050406030204" pitchFamily="18" charset="0"/>
                <a:cs typeface="Times New Roman" panose="02020603050405020304" pitchFamily="18" charset="0"/>
              </a:rPr>
              <a:t>„Ich habe ein Paket mit Kulis und Malstiften bekommen, dazu viele Hefte. Nun muss ich mir nichts mehr bei den Klassenkameraden borgen – das ist super!“</a:t>
            </a:r>
          </a:p>
          <a:p>
            <a:pPr eaLnBrk="1" hangingPunct="1">
              <a:lnSpc>
                <a:spcPts val="2000"/>
              </a:lnSpc>
              <a:spcAft>
                <a:spcPct val="50000"/>
              </a:spcAft>
              <a:buClr>
                <a:srgbClr val="F77025"/>
              </a:buClr>
              <a:buSzPct val="60000"/>
            </a:pPr>
            <a:r>
              <a:rPr lang="de-DE" altLang="de-DE">
                <a:latin typeface="GalaxieCopernicus-Book"/>
                <a:ea typeface="Cambria" panose="02040503050406030204" pitchFamily="18" charset="0"/>
                <a:cs typeface="Times New Roman" panose="02020603050405020304" pitchFamily="18" charset="0"/>
              </a:rPr>
              <a:t>Außerdem bekommt sie kostenlos Nachhilfeunterricht von ihrer Lehrerin, die ganz in der Nähe wohnt.</a:t>
            </a:r>
            <a:r>
              <a:rPr lang="de-DE" altLang="de-DE" sz="1600"/>
              <a:t/>
            </a:r>
            <a:br>
              <a:rPr lang="de-DE" altLang="de-DE" sz="1600"/>
            </a:br>
            <a:endParaRPr lang="de-DE" altLang="de-DE" sz="1500">
              <a:latin typeface="Georgia" panose="02040502050405020303" pitchFamily="18" charset="0"/>
            </a:endParaRPr>
          </a:p>
        </p:txBody>
      </p:sp>
      <p:sp>
        <p:nvSpPr>
          <p:cNvPr id="18435" name="Textfeld 3">
            <a:extLst>
              <a:ext uri="{FF2B5EF4-FFF2-40B4-BE49-F238E27FC236}">
                <a16:creationId xmlns:a16="http://schemas.microsoft.com/office/drawing/2014/main" id="{909217D9-A4EF-413B-9C00-EF9A507EBD17}"/>
              </a:ext>
            </a:extLst>
          </p:cNvPr>
          <p:cNvSpPr txBox="1">
            <a:spLocks noChangeArrowheads="1"/>
          </p:cNvSpPr>
          <p:nvPr/>
        </p:nvSpPr>
        <p:spPr bwMode="auto">
          <a:xfrm>
            <a:off x="4427538" y="328613"/>
            <a:ext cx="4572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sz="1500">
                <a:solidFill>
                  <a:srgbClr val="DA692A"/>
                </a:solidFill>
                <a:latin typeface="GalaxieCopernicus-Book"/>
                <a:ea typeface="Cambria" panose="02040503050406030204" pitchFamily="18" charset="0"/>
                <a:cs typeface="Times New Roman" panose="02020603050405020304" pitchFamily="18" charset="0"/>
              </a:rPr>
              <a:t>Von dem Geld, das für Quidan Kaisahan gesammelt wird, werden Schulmaterialien für die Kinder gekauft, die sich oft keine Stifte, Hefte und Papier leisten können.</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Auch das Mittagessen wird für einige Kinder an der Grundschule in Canlandog bezahlt. Übrig bleibt kein Reiskorn: Für manche ist es die einzige Mahlzeit am Tag.</a:t>
            </a:r>
          </a:p>
          <a:p>
            <a:pPr eaLnBrk="1" hangingPunct="1">
              <a:lnSpc>
                <a:spcPts val="2000"/>
              </a:lnSpc>
              <a:spcAft>
                <a:spcPct val="50000"/>
              </a:spcAft>
              <a:buClr>
                <a:srgbClr val="F77025"/>
              </a:buClr>
              <a:buSzPct val="60000"/>
            </a:pPr>
            <a:r>
              <a:rPr lang="de-DE" altLang="de-DE" sz="1500">
                <a:solidFill>
                  <a:srgbClr val="DA692A"/>
                </a:solidFill>
                <a:latin typeface="GalaxieCopernicus-Book"/>
                <a:ea typeface="Cambria" panose="02040503050406030204" pitchFamily="18" charset="0"/>
                <a:cs typeface="Times New Roman" panose="02020603050405020304" pitchFamily="18" charset="0"/>
              </a:rPr>
              <a:t>Und für diejenigen, die oft fehlen, weil sie arbeiten oder zu Hause helfen müssen, wird kostenloser Nachhilfeunterricht organisiert, damit sie den verpassten Unterricht nachholen können.</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
            </a:r>
            <a:br>
              <a:rPr lang="de-DE" altLang="de-DE" sz="1500">
                <a:solidFill>
                  <a:srgbClr val="DA692A"/>
                </a:solidFill>
                <a:latin typeface="GalaxieCopernicus-Book"/>
                <a:ea typeface="Cambria" panose="02040503050406030204" pitchFamily="18" charset="0"/>
                <a:cs typeface="Times New Roman" panose="02020603050405020304" pitchFamily="18" charset="0"/>
              </a:rPr>
            </a:br>
            <a:r>
              <a:rPr lang="de-DE" altLang="de-DE" sz="1500">
                <a:solidFill>
                  <a:srgbClr val="DA692A"/>
                </a:solidFill>
                <a:latin typeface="GalaxieCopernicus-Book"/>
                <a:ea typeface="Cambria" panose="02040503050406030204" pitchFamily="18" charset="0"/>
                <a:cs typeface="Times New Roman" panose="02020603050405020304" pitchFamily="18" charset="0"/>
              </a:rPr>
              <a:t>Ältere Schüler*innen, denen das Geld fehlt, um in die Stadt zur Schule zu fahren können sich gemeinsam zu Hause auf die Prüfung vorbereiten und bekommen das nötige Material dafür.</a:t>
            </a: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endParaRPr lang="de-DE" altLang="de-DE">
              <a:solidFill>
                <a:srgbClr val="DA692A"/>
              </a:solidFill>
              <a:latin typeface="GalaxieCopernicus-Book"/>
              <a:ea typeface="Cambria" panose="020405030504060302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a:extLst>
              <a:ext uri="{FF2B5EF4-FFF2-40B4-BE49-F238E27FC236}">
                <a16:creationId xmlns:a16="http://schemas.microsoft.com/office/drawing/2014/main" id="{5B208CC1-83EE-490C-B37F-F5A02B4B44EF}"/>
              </a:ext>
            </a:extLst>
          </p:cNvPr>
          <p:cNvSpPr txBox="1">
            <a:spLocks noChangeArrowheads="1"/>
          </p:cNvSpPr>
          <p:nvPr/>
        </p:nvSpPr>
        <p:spPr bwMode="auto">
          <a:xfrm>
            <a:off x="5005388" y="4287838"/>
            <a:ext cx="389096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rPr>
              <a:t/>
            </a:r>
            <a:br>
              <a:rPr lang="de-DE" altLang="de-DE">
                <a:latin typeface="GalaxieCopernicus-Book"/>
              </a:rPr>
            </a:br>
            <a:endParaRPr lang="de-DE" altLang="de-DE">
              <a:latin typeface="GalaxieCopernicus-Book"/>
            </a:endParaRPr>
          </a:p>
        </p:txBody>
      </p:sp>
      <p:pic>
        <p:nvPicPr>
          <p:cNvPr id="19459" name="Grafik 2" descr="Ein Bild, das klein, sitzend, jung, Junge enthält.&#10;&#10;Automatisch generierte Beschreibung">
            <a:extLst>
              <a:ext uri="{FF2B5EF4-FFF2-40B4-BE49-F238E27FC236}">
                <a16:creationId xmlns:a16="http://schemas.microsoft.com/office/drawing/2014/main" id="{D5CC7AC7-EB7F-4738-9184-F036CEC49FB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9938" y="549275"/>
            <a:ext cx="37846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Grafik 4" descr="Ein Bild, das Person, draußen, jung, haltend enthält.&#10;&#10;Automatisch generierte Beschreibung">
            <a:extLst>
              <a:ext uri="{FF2B5EF4-FFF2-40B4-BE49-F238E27FC236}">
                <a16:creationId xmlns:a16="http://schemas.microsoft.com/office/drawing/2014/main" id="{5AF07FCF-F512-4F72-B005-DDEF3910FC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00613" y="539750"/>
            <a:ext cx="341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Grafik 6" descr="Ein Bild, das Person, drinnen, Tisch, Mädchen enthält.&#10;&#10;Automatisch generierte Beschreibung">
            <a:extLst>
              <a:ext uri="{FF2B5EF4-FFF2-40B4-BE49-F238E27FC236}">
                <a16:creationId xmlns:a16="http://schemas.microsoft.com/office/drawing/2014/main" id="{0140C3EE-2A41-410E-A047-82177743880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9938" y="3154363"/>
            <a:ext cx="37846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feld 7">
            <a:extLst>
              <a:ext uri="{FF2B5EF4-FFF2-40B4-BE49-F238E27FC236}">
                <a16:creationId xmlns:a16="http://schemas.microsoft.com/office/drawing/2014/main" id="{FCE6ECFE-B973-47FB-A71A-C23603FD0AF9}"/>
              </a:ext>
            </a:extLst>
          </p:cNvPr>
          <p:cNvSpPr txBox="1">
            <a:spLocks noChangeArrowheads="1"/>
          </p:cNvSpPr>
          <p:nvPr/>
        </p:nvSpPr>
        <p:spPr bwMode="auto">
          <a:xfrm>
            <a:off x="228600" y="333375"/>
            <a:ext cx="419893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cs typeface="Times New Roman" panose="02020603050405020304" pitchFamily="18" charset="0"/>
              </a:rPr>
              <a:t>„In der Schule bin ich am liebsten. Da kann ich lernen und in den Pausen mit meinen Freundinnen spielen“, erzählte Rowena weiter, „und ich lese gerne. Zu Hause haben wir zwar nur die Bibel, doch manchmal kann ich in der Mittagspause in der Schule ein Buch lesen, oder bei Freunden.“</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„Und hast du strenge Lehrerinnen?“, wollte ich noch von ihr wissen.</a:t>
            </a:r>
          </a:p>
          <a:p>
            <a:pPr eaLnBrk="1" hangingPunct="1">
              <a:lnSpc>
                <a:spcPts val="2000"/>
              </a:lnSpc>
              <a:spcAft>
                <a:spcPct val="50000"/>
              </a:spcAft>
              <a:buClr>
                <a:srgbClr val="F77025"/>
              </a:buClr>
              <a:buSzPct val="60000"/>
            </a:pPr>
            <a:r>
              <a:rPr lang="de-DE" altLang="de-DE">
                <a:latin typeface="GalaxieCopernicus-Book"/>
                <a:cs typeface="Times New Roman" panose="02020603050405020304" pitchFamily="18" charset="0"/>
              </a:rPr>
              <a:t>„ Ich mag meine Lehrerinnen. Sie sind zwar streng, aber trotzdem nett, und sie können uns Schülern viel beibringen.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Mir gefällt es, dass die Lehrerinnen mir alles erklären, auch wenn ich es vielleicht beim ersten Mal nicht verstehe. Sie haben viel Geduld...“</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
        <p:nvSpPr>
          <p:cNvPr id="20483" name="Textfeld 3">
            <a:extLst>
              <a:ext uri="{FF2B5EF4-FFF2-40B4-BE49-F238E27FC236}">
                <a16:creationId xmlns:a16="http://schemas.microsoft.com/office/drawing/2014/main" id="{D97B9DEF-5897-44D3-9A95-2A740AC4A1D4}"/>
              </a:ext>
            </a:extLst>
          </p:cNvPr>
          <p:cNvSpPr txBox="1">
            <a:spLocks noChangeArrowheads="1"/>
          </p:cNvSpPr>
          <p:nvPr/>
        </p:nvSpPr>
        <p:spPr bwMode="auto">
          <a:xfrm>
            <a:off x="4427538" y="328613"/>
            <a:ext cx="4572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endParaRPr lang="de-DE" altLang="de-DE">
              <a:solidFill>
                <a:srgbClr val="DA692A"/>
              </a:solidFill>
              <a:latin typeface="GalaxieCopernicus-Book"/>
              <a:ea typeface="Cambria" panose="020405030504060302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rafik 9" descr="Ein Bild, das Person, Frau, sitzend, Mädchen enthält.&#10;&#10;Automatisch generierte Beschreibung">
            <a:extLst>
              <a:ext uri="{FF2B5EF4-FFF2-40B4-BE49-F238E27FC236}">
                <a16:creationId xmlns:a16="http://schemas.microsoft.com/office/drawing/2014/main" id="{12B8CA2F-D106-45EA-A3FF-E636E81851A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00613" y="539750"/>
            <a:ext cx="341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Grafik 3" descr="Ein Bild, das stehend, jung, Mann, Pizza enthält.&#10;&#10;Automatisch generierte Beschreibung">
            <a:extLst>
              <a:ext uri="{FF2B5EF4-FFF2-40B4-BE49-F238E27FC236}">
                <a16:creationId xmlns:a16="http://schemas.microsoft.com/office/drawing/2014/main" id="{17A03FAE-5D65-4D5C-AD78-60A0EF619D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938" y="539750"/>
            <a:ext cx="37846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a:extLst>
              <a:ext uri="{FF2B5EF4-FFF2-40B4-BE49-F238E27FC236}">
                <a16:creationId xmlns:a16="http://schemas.microsoft.com/office/drawing/2014/main" id="{CB9AC603-D275-4E25-AA0D-8129A72F7E20}"/>
              </a:ext>
            </a:extLst>
          </p:cNvPr>
          <p:cNvSpPr txBox="1">
            <a:spLocks noChangeArrowheads="1"/>
          </p:cNvSpPr>
          <p:nvPr/>
        </p:nvSpPr>
        <p:spPr bwMode="auto">
          <a:xfrm>
            <a:off x="5005388" y="4287838"/>
            <a:ext cx="389096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rPr>
              <a:t/>
            </a:r>
            <a:br>
              <a:rPr lang="de-DE" altLang="de-DE">
                <a:latin typeface="GalaxieCopernicus-Book"/>
              </a:rPr>
            </a:br>
            <a:endParaRPr lang="de-DE" altLang="de-DE">
              <a:latin typeface="GalaxieCopernicus-Book"/>
            </a:endParaRPr>
          </a:p>
        </p:txBody>
      </p:sp>
      <p:pic>
        <p:nvPicPr>
          <p:cNvPr id="21509" name="Grafik 6" descr="Ein Bild, das Person, drinnen, Tisch, Mädchen enthält.&#10;&#10;Automatisch generierte Beschreibung">
            <a:extLst>
              <a:ext uri="{FF2B5EF4-FFF2-40B4-BE49-F238E27FC236}">
                <a16:creationId xmlns:a16="http://schemas.microsoft.com/office/drawing/2014/main" id="{7C526191-9511-430C-9BB4-9C8E6108DE4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9938" y="3154363"/>
            <a:ext cx="37846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Grafik 7" descr="Ein Bild, das Person, drinnen, Kind, Tisch enthält.&#10;&#10;Automatisch generierte Beschreibung">
            <a:extLst>
              <a:ext uri="{FF2B5EF4-FFF2-40B4-BE49-F238E27FC236}">
                <a16:creationId xmlns:a16="http://schemas.microsoft.com/office/drawing/2014/main" id="{AD903097-8958-4704-9AF4-D173C2F9549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9938" y="3149600"/>
            <a:ext cx="37846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feld 7">
            <a:extLst>
              <a:ext uri="{FF2B5EF4-FFF2-40B4-BE49-F238E27FC236}">
                <a16:creationId xmlns:a16="http://schemas.microsoft.com/office/drawing/2014/main" id="{32D88686-1934-4E85-A5C6-29B32BC115C5}"/>
              </a:ext>
            </a:extLst>
          </p:cNvPr>
          <p:cNvSpPr txBox="1">
            <a:spLocks noChangeArrowheads="1"/>
          </p:cNvSpPr>
          <p:nvPr/>
        </p:nvSpPr>
        <p:spPr bwMode="auto">
          <a:xfrm>
            <a:off x="228600" y="333375"/>
            <a:ext cx="43434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b="1">
                <a:solidFill>
                  <a:srgbClr val="D26224"/>
                </a:solidFill>
                <a:latin typeface="GalaxieCopernicus-Book"/>
              </a:rPr>
              <a:t>Hallo, liebe Kinder! </a:t>
            </a:r>
            <a:br>
              <a:rPr lang="de-DE" altLang="de-DE" b="1">
                <a:solidFill>
                  <a:srgbClr val="D26224"/>
                </a:solidFill>
                <a:latin typeface="GalaxieCopernicus-Book"/>
              </a:rPr>
            </a:br>
            <a:r>
              <a:rPr lang="de-DE" altLang="de-DE" b="1">
                <a:solidFill>
                  <a:srgbClr val="D26224"/>
                </a:solidFill>
                <a:latin typeface="GalaxieCopernicus-Book"/>
              </a:rPr>
              <a:t/>
            </a:r>
            <a:br>
              <a:rPr lang="de-DE" altLang="de-DE" b="1">
                <a:solidFill>
                  <a:srgbClr val="D26224"/>
                </a:solidFill>
                <a:latin typeface="GalaxieCopernicus-Book"/>
              </a:rPr>
            </a:br>
            <a:r>
              <a:rPr lang="de-DE" altLang="de-DE">
                <a:latin typeface="GalaxieCopernicus-Book"/>
              </a:rPr>
              <a:t>Ich bin Lilia, der Schmetterling von Brot für die Welt.</a:t>
            </a:r>
            <a:r>
              <a:rPr lang="de-DE" altLang="de-DE" b="1">
                <a:solidFill>
                  <a:srgbClr val="D26224"/>
                </a:solidFill>
                <a:latin typeface="GalaxieCopernicus-Book"/>
              </a:rPr>
              <a:t/>
            </a:r>
            <a:br>
              <a:rPr lang="de-DE" altLang="de-DE" b="1">
                <a:solidFill>
                  <a:srgbClr val="D26224"/>
                </a:solidFill>
                <a:latin typeface="GalaxieCopernicus-Book"/>
              </a:rPr>
            </a:br>
            <a:r>
              <a:rPr lang="de-DE" altLang="de-DE">
                <a:solidFill>
                  <a:srgbClr val="242021"/>
                </a:solidFill>
                <a:latin typeface="GalaxieCopernicus-Book"/>
              </a:rPr>
              <a:t>Heute kann ich euch eine wirklich spannende Geschichte erzählen! Ich war mal wieder auf Reisen, das mache ich ja sehr oft, so durch die Welt zu fliegen und Kinder in vielen Ländern zu besuchen. </a:t>
            </a:r>
            <a:br>
              <a:rPr lang="de-DE" altLang="de-DE">
                <a:solidFill>
                  <a:srgbClr val="242021"/>
                </a:solidFill>
                <a:latin typeface="GalaxieCopernicus-Book"/>
              </a:rPr>
            </a:br>
            <a:endParaRPr lang="de-DE" altLang="de-DE">
              <a:solidFill>
                <a:srgbClr val="242021"/>
              </a:solidFill>
              <a:latin typeface="GalaxieCopernicus-Book"/>
            </a:endParaRPr>
          </a:p>
          <a:p>
            <a:pPr eaLnBrk="1" hangingPunct="1">
              <a:lnSpc>
                <a:spcPts val="2000"/>
              </a:lnSpc>
              <a:spcAft>
                <a:spcPct val="50000"/>
              </a:spcAft>
              <a:buClr>
                <a:srgbClr val="F77025"/>
              </a:buClr>
              <a:buSzPct val="60000"/>
            </a:pPr>
            <a:r>
              <a:rPr lang="de-DE" altLang="de-DE">
                <a:solidFill>
                  <a:srgbClr val="242021"/>
                </a:solidFill>
                <a:latin typeface="GalaxieCopernicus-Book"/>
              </a:rPr>
              <a:t>Diesmal habe ich einen sehr langen Schmetterlingsflug gemacht. Über ganz viele Länder bin ich geflogen und dann noch über das Meer. Dieses Meer ist das Chinesische Meer. Puh, war das anstrengend für mich, gegen den Wind zu fliegen.</a:t>
            </a:r>
            <a:br>
              <a:rPr lang="de-DE" altLang="de-DE">
                <a:solidFill>
                  <a:srgbClr val="242021"/>
                </a:solidFill>
                <a:latin typeface="GalaxieCopernicus-Book"/>
              </a:rPr>
            </a:br>
            <a:r>
              <a:rPr lang="de-DE" altLang="de-DE">
                <a:solidFill>
                  <a:srgbClr val="242021"/>
                </a:solidFill>
                <a:latin typeface="GalaxieCopernicus-Book"/>
              </a:rPr>
              <a:t/>
            </a:r>
            <a:br>
              <a:rPr lang="de-DE" altLang="de-DE">
                <a:solidFill>
                  <a:srgbClr val="242021"/>
                </a:solidFill>
                <a:latin typeface="GalaxieCopernicus-Book"/>
              </a:rPr>
            </a:br>
            <a:r>
              <a:rPr lang="de-DE" altLang="de-DE">
                <a:solidFill>
                  <a:srgbClr val="242021"/>
                </a:solidFill>
                <a:latin typeface="GalaxieCopernicus-Book"/>
              </a:rPr>
              <a:t>Aber dann kamen lauter Inseln. Ich wusste, die Inseln gehören zusammen und heißen Philippinen. Dort wollte ich hin! </a:t>
            </a:r>
            <a:endParaRPr lang="de-DE" altLang="de-DE">
              <a:latin typeface="GalaxieCopernicus-Boo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feld 7">
            <a:extLst>
              <a:ext uri="{FF2B5EF4-FFF2-40B4-BE49-F238E27FC236}">
                <a16:creationId xmlns:a16="http://schemas.microsoft.com/office/drawing/2014/main" id="{64D294C1-BEA2-4C5B-99A9-F68AA4F49DBD}"/>
              </a:ext>
            </a:extLst>
          </p:cNvPr>
          <p:cNvSpPr txBox="1">
            <a:spLocks noChangeArrowheads="1"/>
          </p:cNvSpPr>
          <p:nvPr/>
        </p:nvSpPr>
        <p:spPr bwMode="auto">
          <a:xfrm>
            <a:off x="228600" y="333375"/>
            <a:ext cx="4198938"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cs typeface="Times New Roman" panose="02020603050405020304" pitchFamily="18" charset="0"/>
              </a:rPr>
              <a:t>Rowena hat mit leuchtenden Augen von der Schule erzählt und wie wichtig sie ihr ist. Nicht nur, weil sie dort Lesen und Schreiben, Mathematik und Englisch lernt, sondern auch, weil sie dort andere Kinder in ihrem Alter hat mit denen sie spielen, sich unterhalten und gemeinsam lernen kann.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Darin unterscheidet sie sich gar nicht so von euch Kindern hier in Deutschland, oder?</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Vielleicht habt ihr es in den vielen Wochen im Frühling, als die Schulen wegen Corona geschlossen waren, auch vermisst gemeinsam mit anderen Kindern zu lernen und euch auszutauschen.</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
        <p:nvSpPr>
          <p:cNvPr id="22531" name="Textfeld 3">
            <a:extLst>
              <a:ext uri="{FF2B5EF4-FFF2-40B4-BE49-F238E27FC236}">
                <a16:creationId xmlns:a16="http://schemas.microsoft.com/office/drawing/2014/main" id="{38B6E589-7B5C-44EC-9C73-31DB34D1324B}"/>
              </a:ext>
            </a:extLst>
          </p:cNvPr>
          <p:cNvSpPr txBox="1">
            <a:spLocks noChangeArrowheads="1"/>
          </p:cNvSpPr>
          <p:nvPr/>
        </p:nvSpPr>
        <p:spPr bwMode="auto">
          <a:xfrm>
            <a:off x="4427538" y="328613"/>
            <a:ext cx="4572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endParaRPr lang="de-DE" altLang="de-DE">
              <a:solidFill>
                <a:srgbClr val="DA692A"/>
              </a:solidFill>
              <a:latin typeface="GalaxieCopernicus-Book"/>
              <a:ea typeface="Cambria" panose="02040503050406030204" pitchFamily="18" charset="0"/>
              <a:cs typeface="Times New Roman" panose="02020603050405020304" pitchFamily="18" charset="0"/>
            </a:endParaRPr>
          </a:p>
        </p:txBody>
      </p:sp>
      <p:sp>
        <p:nvSpPr>
          <p:cNvPr id="22532" name="Textfeld 5">
            <a:extLst>
              <a:ext uri="{FF2B5EF4-FFF2-40B4-BE49-F238E27FC236}">
                <a16:creationId xmlns:a16="http://schemas.microsoft.com/office/drawing/2014/main" id="{24961DA3-8A4A-41AC-A6CD-6B182F70AA7E}"/>
              </a:ext>
            </a:extLst>
          </p:cNvPr>
          <p:cNvSpPr txBox="1">
            <a:spLocks noChangeArrowheads="1"/>
          </p:cNvSpPr>
          <p:nvPr/>
        </p:nvSpPr>
        <p:spPr bwMode="auto">
          <a:xfrm>
            <a:off x="4427538" y="338138"/>
            <a:ext cx="420052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sz="1500">
                <a:solidFill>
                  <a:srgbClr val="DA692A"/>
                </a:solidFill>
                <a:latin typeface="GalaxieCopernicus-Book"/>
              </a:rPr>
              <a:t>Wenn ihr Kinder wie Rowena und die Organisation </a:t>
            </a:r>
            <a:r>
              <a:rPr lang="de-DE" altLang="de-DE" sz="1500">
                <a:solidFill>
                  <a:srgbClr val="DA692A"/>
                </a:solidFill>
                <a:latin typeface="GalaxieCopernicus-Book"/>
                <a:ea typeface="Cambria" panose="02040503050406030204" pitchFamily="18" charset="0"/>
                <a:cs typeface="Times New Roman" panose="02020603050405020304" pitchFamily="18" charset="0"/>
              </a:rPr>
              <a:t>Quidan Kaisahan</a:t>
            </a:r>
            <a:r>
              <a:rPr lang="de-DE" altLang="de-DE" sz="1500">
                <a:solidFill>
                  <a:srgbClr val="DA692A"/>
                </a:solidFill>
                <a:latin typeface="GalaxieCopernicus-Book"/>
              </a:rPr>
              <a:t> unterstützen wollt, könnt ihr das mit einer Spende tun. </a:t>
            </a:r>
            <a:br>
              <a:rPr lang="de-DE" altLang="de-DE" sz="1500">
                <a:solidFill>
                  <a:srgbClr val="DA692A"/>
                </a:solidFill>
                <a:latin typeface="GalaxieCopernicus-Book"/>
              </a:rPr>
            </a:br>
            <a:r>
              <a:rPr lang="de-DE" altLang="de-DE" sz="1500">
                <a:solidFill>
                  <a:srgbClr val="DA692A"/>
                </a:solidFill>
                <a:latin typeface="GalaxieCopernicus-Book"/>
              </a:rPr>
              <a:t/>
            </a:r>
            <a:br>
              <a:rPr lang="de-DE" altLang="de-DE" sz="1500">
                <a:solidFill>
                  <a:srgbClr val="DA692A"/>
                </a:solidFill>
                <a:latin typeface="GalaxieCopernicus-Book"/>
              </a:rPr>
            </a:br>
            <a:r>
              <a:rPr lang="de-DE" altLang="de-DE" sz="1500">
                <a:solidFill>
                  <a:srgbClr val="DA692A"/>
                </a:solidFill>
                <a:latin typeface="GalaxieCopernicus-Book"/>
              </a:rPr>
              <a:t>Mit 50 Euro können 10 Schüler*innen mit einem Startpaket mit Schulmaterialien (Hefte, Papier, Stifte etc.) ausgestattet werden.</a:t>
            </a:r>
            <a:br>
              <a:rPr lang="de-DE" altLang="de-DE" sz="1500">
                <a:solidFill>
                  <a:srgbClr val="DA692A"/>
                </a:solidFill>
                <a:latin typeface="GalaxieCopernicus-Book"/>
              </a:rPr>
            </a:br>
            <a:r>
              <a:rPr lang="de-DE" altLang="de-DE" sz="1500">
                <a:solidFill>
                  <a:srgbClr val="DA692A"/>
                </a:solidFill>
                <a:latin typeface="GalaxieCopernicus-Book"/>
              </a:rPr>
              <a:t/>
            </a:r>
            <a:br>
              <a:rPr lang="de-DE" altLang="de-DE" sz="1500">
                <a:solidFill>
                  <a:srgbClr val="DA692A"/>
                </a:solidFill>
                <a:latin typeface="GalaxieCopernicus-Book"/>
              </a:rPr>
            </a:br>
            <a:r>
              <a:rPr lang="de-DE" altLang="de-DE" sz="1500">
                <a:solidFill>
                  <a:srgbClr val="DA692A"/>
                </a:solidFill>
                <a:latin typeface="GalaxieCopernicus-Book"/>
              </a:rPr>
              <a:t>Eine Spende von 90 Euro sichert das warme Mittagessen in der Schule für eine Woche für 60 Kinder.</a:t>
            </a:r>
            <a:br>
              <a:rPr lang="de-DE" altLang="de-DE" sz="1500">
                <a:solidFill>
                  <a:srgbClr val="DA692A"/>
                </a:solidFill>
                <a:latin typeface="GalaxieCopernicus-Book"/>
              </a:rPr>
            </a:br>
            <a:r>
              <a:rPr lang="de-DE" altLang="de-DE" sz="1500">
                <a:solidFill>
                  <a:srgbClr val="DA692A"/>
                </a:solidFill>
                <a:latin typeface="GalaxieCopernicus-Book"/>
              </a:rPr>
              <a:t/>
            </a:r>
            <a:br>
              <a:rPr lang="de-DE" altLang="de-DE" sz="1500">
                <a:solidFill>
                  <a:srgbClr val="DA692A"/>
                </a:solidFill>
                <a:latin typeface="GalaxieCopernicus-Book"/>
              </a:rPr>
            </a:br>
            <a:r>
              <a:rPr lang="de-DE" altLang="de-DE" sz="1500">
                <a:solidFill>
                  <a:srgbClr val="DA692A"/>
                </a:solidFill>
                <a:latin typeface="GalaxieCopernicus-Book"/>
              </a:rPr>
              <a:t>Für 25 Förderschüler*innen, die verpassten Stoff nachholen müssen oder sich auf die Abschlussprüfung vorbereiten, kostet das Material (Lehrbücher, Kopien etc.) 175 Euro.</a:t>
            </a:r>
          </a:p>
          <a:p>
            <a:pPr eaLnBrk="1" hangingPunct="1">
              <a:lnSpc>
                <a:spcPts val="2000"/>
              </a:lnSpc>
              <a:spcAft>
                <a:spcPct val="50000"/>
              </a:spcAft>
              <a:buClr>
                <a:srgbClr val="F77025"/>
              </a:buClr>
              <a:buSzPct val="60000"/>
            </a:pPr>
            <a:endParaRPr lang="de-DE" altLang="de-DE" sz="1500">
              <a:latin typeface="Georgia" panose="02040502050405020303"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3" descr="Ein Bild, das Person, Frau, sitzend, Tisch enthält.&#10;&#10;Automatisch generierte Beschreibung">
            <a:extLst>
              <a:ext uri="{FF2B5EF4-FFF2-40B4-BE49-F238E27FC236}">
                <a16:creationId xmlns:a16="http://schemas.microsoft.com/office/drawing/2014/main" id="{830875C0-2F72-4DEF-BBCF-A54259BC9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0700" y="328613"/>
            <a:ext cx="811847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feld 7">
            <a:extLst>
              <a:ext uri="{FF2B5EF4-FFF2-40B4-BE49-F238E27FC236}">
                <a16:creationId xmlns:a16="http://schemas.microsoft.com/office/drawing/2014/main" id="{FCA7699D-1A0D-41F5-9679-D312696868DD}"/>
              </a:ext>
            </a:extLst>
          </p:cNvPr>
          <p:cNvSpPr txBox="1">
            <a:spLocks noChangeArrowheads="1"/>
          </p:cNvSpPr>
          <p:nvPr/>
        </p:nvSpPr>
        <p:spPr bwMode="auto">
          <a:xfrm>
            <a:off x="228600" y="333375"/>
            <a:ext cx="4198938"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cs typeface="Times New Roman" panose="02020603050405020304" pitchFamily="18" charset="0"/>
              </a:rPr>
              <a:t>Bevor ich weitergeflogen bin, wollte ich von ihr aber noch unbedingt wissen, was sie später einmal machen will, wenn sie groß ist.</a:t>
            </a:r>
          </a:p>
          <a:p>
            <a:r>
              <a:rPr lang="de-DE" altLang="de-DE">
                <a:latin typeface="GalaxieCopernicus-Book"/>
                <a:cs typeface="Times New Roman" panose="02020603050405020304" pitchFamily="18" charset="0"/>
              </a:rPr>
              <a:t>„Schon jetzt macht es mir Spaß, meiner Schwester Frecy etwas beizubringen. Sie ist vier Jahre alt und ich übe das ABC mit ihr, sie kann auch schon zählen. Ich bin mir sicher, dass ihr das später hilft, wenn sie in die erste Klasse geht. Ich denke, dass ich gut darin bin, anderen Kindern etwas beizubringen. Vielleicht ist das ja der richtige Beruf für mich? Die High School besuchen, aufs College gehen, dann zurück nach Hause kommen und als Lehrerin arbeiten: Das wäre mein Traum.“</a:t>
            </a:r>
          </a:p>
          <a:p>
            <a:pPr eaLnBrk="1" hangingPunct="1">
              <a:lnSpc>
                <a:spcPts val="2000"/>
              </a:lnSpc>
              <a:spcAft>
                <a:spcPct val="50000"/>
              </a:spcAft>
              <a:buClr>
                <a:srgbClr val="F77025"/>
              </a:buClr>
              <a:buSzPct val="60000"/>
            </a:pP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
        <p:nvSpPr>
          <p:cNvPr id="24579" name="Textfeld 3">
            <a:extLst>
              <a:ext uri="{FF2B5EF4-FFF2-40B4-BE49-F238E27FC236}">
                <a16:creationId xmlns:a16="http://schemas.microsoft.com/office/drawing/2014/main" id="{9EF340EB-671F-4C7A-8D63-3F9F2C668C3F}"/>
              </a:ext>
            </a:extLst>
          </p:cNvPr>
          <p:cNvSpPr txBox="1">
            <a:spLocks noChangeArrowheads="1"/>
          </p:cNvSpPr>
          <p:nvPr/>
        </p:nvSpPr>
        <p:spPr bwMode="auto">
          <a:xfrm>
            <a:off x="4427538" y="328613"/>
            <a:ext cx="4572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endParaRPr lang="de-DE" altLang="de-DE">
              <a:solidFill>
                <a:srgbClr val="DA692A"/>
              </a:solidFill>
              <a:latin typeface="GalaxieCopernicus-Book"/>
              <a:ea typeface="Cambria" panose="020405030504060302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5" descr="Ein Bild, das draußen, Person, Gebäude, jung enthält.&#10;&#10;Automatisch generierte Beschreibung">
            <a:extLst>
              <a:ext uri="{FF2B5EF4-FFF2-40B4-BE49-F238E27FC236}">
                <a16:creationId xmlns:a16="http://schemas.microsoft.com/office/drawing/2014/main" id="{D76DFA55-250B-41B9-9A22-5CBDF901A6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9588" y="333375"/>
            <a:ext cx="8120062"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feld 7">
            <a:extLst>
              <a:ext uri="{FF2B5EF4-FFF2-40B4-BE49-F238E27FC236}">
                <a16:creationId xmlns:a16="http://schemas.microsoft.com/office/drawing/2014/main" id="{A84AD658-5680-437B-9FF6-DCCE7BFFC615}"/>
              </a:ext>
            </a:extLst>
          </p:cNvPr>
          <p:cNvSpPr txBox="1">
            <a:spLocks noChangeArrowheads="1"/>
          </p:cNvSpPr>
          <p:nvPr/>
        </p:nvSpPr>
        <p:spPr bwMode="auto">
          <a:xfrm>
            <a:off x="228600" y="333375"/>
            <a:ext cx="4198938"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cs typeface="Times New Roman" panose="02020603050405020304" pitchFamily="18" charset="0"/>
              </a:rPr>
              <a:t>„Das ist ein toller Traum, Rowena“, habe ich zum Abschied gesagt, „ich wünsche dir, dass du weiterhin in die Schule gehen und er eines Tages wahr werden kann.“</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„Danke, Lilia, es war schön dich kennenzulernen.“</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„Ich werde den Familien in Deutschland auf jeden Fall von dir erzählen!“</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„Ja, sende ihnen viele Grüße und hab eine gute Reise!“ Rowena winkte mir noch lange nach, bis ich sie hinter dem Wald aus Zuckerrohrstängeln nicht mehr sehen konnte.</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Wie froh ich war, dass ich dieses mutige Mädchen getroffen hatte!</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r>
            <a:br>
              <a:rPr lang="de-DE" altLang="de-DE">
                <a:latin typeface="GalaxieCopernicus-Book"/>
                <a:cs typeface="Times New Roman" panose="02020603050405020304" pitchFamily="18" charset="0"/>
              </a:rPr>
            </a:br>
            <a:r>
              <a:rPr lang="de-DE" altLang="de-DE">
                <a:latin typeface="GalaxieCopernicus-Book"/>
                <a:cs typeface="Times New Roman" panose="02020603050405020304" pitchFamily="18" charset="0"/>
              </a:rPr>
              <a:t> </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
        <p:nvSpPr>
          <p:cNvPr id="26627" name="Textfeld 3">
            <a:extLst>
              <a:ext uri="{FF2B5EF4-FFF2-40B4-BE49-F238E27FC236}">
                <a16:creationId xmlns:a16="http://schemas.microsoft.com/office/drawing/2014/main" id="{4FC45109-A9E0-4CA0-B31F-9B0318D62AA8}"/>
              </a:ext>
            </a:extLst>
          </p:cNvPr>
          <p:cNvSpPr txBox="1">
            <a:spLocks noChangeArrowheads="1"/>
          </p:cNvSpPr>
          <p:nvPr/>
        </p:nvSpPr>
        <p:spPr bwMode="auto">
          <a:xfrm>
            <a:off x="4427538" y="328613"/>
            <a:ext cx="4572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r>
              <a:rPr lang="de-DE" altLang="de-DE">
                <a:solidFill>
                  <a:srgbClr val="DA692A"/>
                </a:solidFill>
                <a:latin typeface="GalaxieCopernicus-Book"/>
                <a:ea typeface="Cambria" panose="02040503050406030204" pitchFamily="18" charset="0"/>
                <a:cs typeface="Times New Roman" panose="02020603050405020304" pitchFamily="18" charset="0"/>
              </a:rPr>
              <a:t/>
            </a:r>
            <a:br>
              <a:rPr lang="de-DE" altLang="de-DE">
                <a:solidFill>
                  <a:srgbClr val="DA692A"/>
                </a:solidFill>
                <a:latin typeface="GalaxieCopernicus-Book"/>
                <a:ea typeface="Cambria" panose="02040503050406030204" pitchFamily="18" charset="0"/>
                <a:cs typeface="Times New Roman" panose="02020603050405020304" pitchFamily="18" charset="0"/>
              </a:rPr>
            </a:br>
            <a:endParaRPr lang="de-DE" altLang="de-DE">
              <a:solidFill>
                <a:srgbClr val="DA692A"/>
              </a:solidFill>
              <a:latin typeface="GalaxieCopernicus-Book"/>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8" descr="Ein Bild, das Gras, draußen, Person, sitzend enthält.&#10;&#10;Automatisch generierte Beschreibung">
            <a:extLst>
              <a:ext uri="{FF2B5EF4-FFF2-40B4-BE49-F238E27FC236}">
                <a16:creationId xmlns:a16="http://schemas.microsoft.com/office/drawing/2014/main" id="{1298F915-88DA-4105-9419-724AE5548B5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00613" y="547688"/>
            <a:ext cx="341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a:extLst>
              <a:ext uri="{FF2B5EF4-FFF2-40B4-BE49-F238E27FC236}">
                <a16:creationId xmlns:a16="http://schemas.microsoft.com/office/drawing/2014/main" id="{6F238BD5-49F0-412B-8701-47317AEE8DDF}"/>
              </a:ext>
            </a:extLst>
          </p:cNvPr>
          <p:cNvSpPr txBox="1">
            <a:spLocks noChangeArrowheads="1"/>
          </p:cNvSpPr>
          <p:nvPr/>
        </p:nvSpPr>
        <p:spPr bwMode="auto">
          <a:xfrm>
            <a:off x="5005388" y="4287838"/>
            <a:ext cx="389096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latin typeface="GalaxieCopernicus-Book"/>
              </a:rPr>
              <a:t/>
            </a:r>
            <a:br>
              <a:rPr lang="de-DE" altLang="de-DE">
                <a:latin typeface="GalaxieCopernicus-Book"/>
              </a:rPr>
            </a:br>
            <a:endParaRPr lang="de-DE" altLang="de-DE">
              <a:latin typeface="GalaxieCopernicus-Book"/>
            </a:endParaRPr>
          </a:p>
        </p:txBody>
      </p:sp>
      <p:pic>
        <p:nvPicPr>
          <p:cNvPr id="27652" name="Grafik 2" descr="Ein Bild, das Essen enthält.&#10;&#10;Automatisch generierte Beschreibung">
            <a:extLst>
              <a:ext uri="{FF2B5EF4-FFF2-40B4-BE49-F238E27FC236}">
                <a16:creationId xmlns:a16="http://schemas.microsoft.com/office/drawing/2014/main" id="{C302980A-6CF7-4EFE-B90C-4DBC171E452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288" y="604838"/>
            <a:ext cx="5021262"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hteck 16"/>
          <p:cNvSpPr>
            <a:spLocks noChangeArrowheads="1"/>
          </p:cNvSpPr>
          <p:nvPr/>
        </p:nvSpPr>
        <p:spPr bwMode="auto">
          <a:xfrm>
            <a:off x="179512" y="569913"/>
            <a:ext cx="779303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ts val="4500"/>
              </a:lnSpc>
              <a:spcAft>
                <a:spcPts val="600"/>
              </a:spcAft>
            </a:pPr>
            <a:r>
              <a:rPr lang="de-DE" altLang="en-US" sz="4000" b="1" dirty="0">
                <a:solidFill>
                  <a:srgbClr val="EA690B"/>
                </a:solidFill>
                <a:latin typeface="Georgia" panose="02040502050405020303" pitchFamily="18" charset="0"/>
              </a:rPr>
              <a:t>Vielen Dank für </a:t>
            </a:r>
            <a:r>
              <a:rPr lang="de-DE" altLang="en-US" sz="4000" b="1" dirty="0" smtClean="0">
                <a:solidFill>
                  <a:srgbClr val="EA690B"/>
                </a:solidFill>
                <a:latin typeface="Georgia" panose="02040502050405020303" pitchFamily="18" charset="0"/>
              </a:rPr>
              <a:t>eure und Ihre </a:t>
            </a:r>
            <a:r>
              <a:rPr lang="de-DE" altLang="en-US" sz="4000" b="1" dirty="0">
                <a:solidFill>
                  <a:srgbClr val="EA690B"/>
                </a:solidFill>
                <a:latin typeface="Georgia" panose="02040502050405020303" pitchFamily="18" charset="0"/>
              </a:rPr>
              <a:t>Aufmerksamkeit</a:t>
            </a:r>
            <a:r>
              <a:rPr lang="de-DE" altLang="en-US" sz="4000" b="1" dirty="0" smtClean="0">
                <a:solidFill>
                  <a:srgbClr val="EA690B"/>
                </a:solidFill>
                <a:latin typeface="Georgia" panose="02040502050405020303" pitchFamily="18" charset="0"/>
              </a:rPr>
              <a:t>!</a:t>
            </a:r>
            <a:endParaRPr lang="de-DE" altLang="en-US" sz="4000" b="1" dirty="0">
              <a:solidFill>
                <a:srgbClr val="EA690B"/>
              </a:solidFill>
              <a:latin typeface="Georgia" panose="02040502050405020303" pitchFamily="18" charset="0"/>
            </a:endParaRPr>
          </a:p>
        </p:txBody>
      </p:sp>
      <p:sp>
        <p:nvSpPr>
          <p:cNvPr id="67588" name="Rectangle 8"/>
          <p:cNvSpPr>
            <a:spLocks noChangeArrowheads="1"/>
          </p:cNvSpPr>
          <p:nvPr/>
        </p:nvSpPr>
        <p:spPr bwMode="auto">
          <a:xfrm>
            <a:off x="159072" y="2204864"/>
            <a:ext cx="4249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b="1" dirty="0">
                <a:latin typeface="Georgia" panose="02040502050405020303" pitchFamily="18" charset="0"/>
              </a:rPr>
              <a:t>Spendenkonto</a:t>
            </a:r>
          </a:p>
        </p:txBody>
      </p:sp>
      <p:sp>
        <p:nvSpPr>
          <p:cNvPr id="67589" name="Rechteck 1"/>
          <p:cNvSpPr>
            <a:spLocks noChangeArrowheads="1"/>
          </p:cNvSpPr>
          <p:nvPr/>
        </p:nvSpPr>
        <p:spPr bwMode="auto">
          <a:xfrm>
            <a:off x="159072" y="2576116"/>
            <a:ext cx="5862638"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dirty="0">
                <a:solidFill>
                  <a:srgbClr val="EA690B"/>
                </a:solidFill>
                <a:latin typeface="Georgia" panose="02040502050405020303" pitchFamily="18" charset="0"/>
              </a:rPr>
              <a:t>Bank für Kirche und Diakonie</a:t>
            </a:r>
          </a:p>
          <a:p>
            <a:pPr>
              <a:lnSpc>
                <a:spcPct val="110000"/>
              </a:lnSpc>
            </a:pPr>
            <a:r>
              <a:rPr lang="de-DE" altLang="de-DE" dirty="0">
                <a:solidFill>
                  <a:srgbClr val="EA690B"/>
                </a:solidFill>
                <a:latin typeface="Georgia" panose="02040502050405020303" pitchFamily="18" charset="0"/>
              </a:rPr>
              <a:t>IBAN: DE10 1006 1006 0500 5005 00</a:t>
            </a:r>
          </a:p>
          <a:p>
            <a:pPr>
              <a:lnSpc>
                <a:spcPct val="110000"/>
              </a:lnSpc>
            </a:pPr>
            <a:r>
              <a:rPr lang="de-DE" altLang="de-DE" dirty="0">
                <a:solidFill>
                  <a:srgbClr val="EA690B"/>
                </a:solidFill>
                <a:latin typeface="Georgia" panose="02040502050405020303" pitchFamily="18" charset="0"/>
              </a:rPr>
              <a:t>BIC: GENODED1KDB</a:t>
            </a:r>
          </a:p>
        </p:txBody>
      </p:sp>
      <p:sp>
        <p:nvSpPr>
          <p:cNvPr id="8" name="Rechteck 1"/>
          <p:cNvSpPr>
            <a:spLocks noChangeArrowheads="1"/>
          </p:cNvSpPr>
          <p:nvPr/>
        </p:nvSpPr>
        <p:spPr bwMode="auto">
          <a:xfrm>
            <a:off x="1167184" y="4221088"/>
            <a:ext cx="62851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dirty="0" smtClean="0">
                <a:solidFill>
                  <a:srgbClr val="EA690B"/>
                </a:solidFill>
                <a:latin typeface="Georgia" panose="02040502050405020303" pitchFamily="18" charset="0"/>
              </a:rPr>
              <a:t>Sie können auch online spenden: </a:t>
            </a:r>
          </a:p>
          <a:p>
            <a:r>
              <a:rPr lang="de-DE" altLang="de-DE" b="1" dirty="0" smtClean="0">
                <a:latin typeface="Georgia" panose="02040502050405020303" pitchFamily="18" charset="0"/>
              </a:rPr>
              <a:t>www.brot-fuer-die-welt.de/erntedank</a:t>
            </a:r>
            <a:endParaRPr lang="de-DE" altLang="de-DE" b="1" dirty="0">
              <a:latin typeface="Georgia" panose="02040502050405020303" pitchFamily="18" charset="0"/>
            </a:endParaRP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5616" y="4113176"/>
            <a:ext cx="900000" cy="900000"/>
          </a:xfrm>
          <a:prstGeom prst="rect">
            <a:avLst/>
          </a:prstGeom>
        </p:spPr>
      </p:pic>
    </p:spTree>
    <p:extLst>
      <p:ext uri="{BB962C8B-B14F-4D97-AF65-F5344CB8AC3E}">
        <p14:creationId xmlns:p14="http://schemas.microsoft.com/office/powerpoint/2010/main" val="314613838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descr="Ein Bild, das Welle, surfend, Wasser, Brett enthält.&#10;&#10;Automatisch generierte Beschreibung">
            <a:extLst>
              <a:ext uri="{FF2B5EF4-FFF2-40B4-BE49-F238E27FC236}">
                <a16:creationId xmlns:a16="http://schemas.microsoft.com/office/drawing/2014/main" id="{E7FAAB07-C305-4278-85CF-DEAAAF79C9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260350"/>
            <a:ext cx="7799387"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Grafik 1">
            <a:extLst>
              <a:ext uri="{FF2B5EF4-FFF2-40B4-BE49-F238E27FC236}">
                <a16:creationId xmlns:a16="http://schemas.microsoft.com/office/drawing/2014/main" id="{729DF921-7A95-4DE9-B6A8-6BECBC53005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7175" y="584200"/>
            <a:ext cx="22304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7">
            <a:extLst>
              <a:ext uri="{FF2B5EF4-FFF2-40B4-BE49-F238E27FC236}">
                <a16:creationId xmlns:a16="http://schemas.microsoft.com/office/drawing/2014/main" id="{2FD80B91-88DD-4B7C-A97E-EEDED5A7E9B2}"/>
              </a:ext>
            </a:extLst>
          </p:cNvPr>
          <p:cNvSpPr txBox="1">
            <a:spLocks noChangeArrowheads="1"/>
          </p:cNvSpPr>
          <p:nvPr/>
        </p:nvSpPr>
        <p:spPr bwMode="auto">
          <a:xfrm>
            <a:off x="228600" y="333375"/>
            <a:ext cx="434340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242021"/>
                </a:solidFill>
                <a:latin typeface="GalaxieCopernicus-Book"/>
              </a:rPr>
              <a:t>Eine Insel mittendrin, die war von oben</a:t>
            </a:r>
            <a:br>
              <a:rPr lang="de-DE" altLang="de-DE">
                <a:solidFill>
                  <a:srgbClr val="242021"/>
                </a:solidFill>
                <a:latin typeface="GalaxieCopernicus-Book"/>
              </a:rPr>
            </a:br>
            <a:r>
              <a:rPr lang="de-DE" altLang="de-DE">
                <a:solidFill>
                  <a:srgbClr val="242021"/>
                </a:solidFill>
                <a:latin typeface="GalaxieCopernicus-Book"/>
              </a:rPr>
              <a:t>schön grün. Es roch so ein bisschen süßlich dort und ich war wiedermal ziemlich neugierig. </a:t>
            </a:r>
          </a:p>
          <a:p>
            <a:pPr eaLnBrk="1" hangingPunct="1">
              <a:lnSpc>
                <a:spcPts val="2000"/>
              </a:lnSpc>
              <a:spcAft>
                <a:spcPct val="50000"/>
              </a:spcAft>
              <a:buClr>
                <a:srgbClr val="F77025"/>
              </a:buClr>
              <a:buSzPct val="60000"/>
            </a:pPr>
            <a:r>
              <a:rPr lang="de-DE" altLang="de-DE">
                <a:solidFill>
                  <a:srgbClr val="242021"/>
                </a:solidFill>
                <a:latin typeface="GalaxieCopernicus-Book"/>
              </a:rPr>
              <a:t>Beim Näherfliegen sah ich lauter Felder mit Stängeln darauf, das interessierte mich.</a:t>
            </a:r>
          </a:p>
          <a:p>
            <a:pPr eaLnBrk="1" hangingPunct="1">
              <a:lnSpc>
                <a:spcPts val="2000"/>
              </a:lnSpc>
              <a:spcAft>
                <a:spcPct val="50000"/>
              </a:spcAft>
              <a:buClr>
                <a:srgbClr val="F77025"/>
              </a:buClr>
              <a:buSzPct val="60000"/>
            </a:pPr>
            <a:r>
              <a:rPr lang="de-DE" altLang="de-DE">
                <a:solidFill>
                  <a:srgbClr val="242021"/>
                </a:solidFill>
                <a:latin typeface="GalaxieCopernicus-Book"/>
              </a:rPr>
              <a:t>Ich ließ mich auf einem dieser Stängel nieder und da … zack … kam ein ganz scharfes Werkzeug und sauste dicht neben mir durch den Stängel. </a:t>
            </a:r>
            <a:br>
              <a:rPr lang="de-DE" altLang="de-DE">
                <a:solidFill>
                  <a:srgbClr val="242021"/>
                </a:solidFill>
                <a:latin typeface="GalaxieCopernicus-Book"/>
              </a:rPr>
            </a:br>
            <a:r>
              <a:rPr lang="de-DE" altLang="de-DE">
                <a:solidFill>
                  <a:srgbClr val="242021"/>
                </a:solidFill>
                <a:latin typeface="GalaxieCopernicus-Book"/>
              </a:rPr>
              <a:t/>
            </a:r>
            <a:br>
              <a:rPr lang="de-DE" altLang="de-DE">
                <a:solidFill>
                  <a:srgbClr val="242021"/>
                </a:solidFill>
                <a:latin typeface="GalaxieCopernicus-Book"/>
              </a:rPr>
            </a:br>
            <a:r>
              <a:rPr lang="de-DE" altLang="de-DE">
                <a:solidFill>
                  <a:srgbClr val="242021"/>
                </a:solidFill>
                <a:latin typeface="GalaxieCopernicus-Book"/>
              </a:rPr>
              <a:t>Zum Glück kam eine Hand und da konnte ich vorsichtig auf einen Finger klettern. Gerettet!</a:t>
            </a:r>
            <a:r>
              <a:rPr lang="de-DE" altLang="de-DE" sz="1600"/>
              <a:t/>
            </a:r>
            <a:br>
              <a:rPr lang="de-DE" altLang="de-DE" sz="1600"/>
            </a:br>
            <a:endParaRPr lang="de-DE" altLang="de-DE" sz="1500">
              <a:latin typeface="Georgia" panose="02040502050405020303" pitchFamily="18" charset="0"/>
            </a:endParaRPr>
          </a:p>
        </p:txBody>
      </p:sp>
      <p:sp>
        <p:nvSpPr>
          <p:cNvPr id="6147" name="Textfeld 2">
            <a:extLst>
              <a:ext uri="{FF2B5EF4-FFF2-40B4-BE49-F238E27FC236}">
                <a16:creationId xmlns:a16="http://schemas.microsoft.com/office/drawing/2014/main" id="{080DC533-FDB5-46FB-9CBE-ED0860BF936E}"/>
              </a:ext>
            </a:extLst>
          </p:cNvPr>
          <p:cNvSpPr txBox="1">
            <a:spLocks noChangeArrowheads="1"/>
          </p:cNvSpPr>
          <p:nvPr/>
        </p:nvSpPr>
        <p:spPr bwMode="auto">
          <a:xfrm>
            <a:off x="4572000" y="333375"/>
            <a:ext cx="4343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sz="1500">
                <a:solidFill>
                  <a:srgbClr val="DA692A"/>
                </a:solidFill>
                <a:latin typeface="GalaxieCopernicus-Book"/>
              </a:rPr>
              <a:t>Die Philippinen bestehen aus mehr als 7500 Inseln. Die drittgrößte von ihnen heißt Negros. Hier wird vor allem Zuckerrohr angebaut.</a:t>
            </a:r>
          </a:p>
          <a:p>
            <a:pPr eaLnBrk="1" hangingPunct="1">
              <a:lnSpc>
                <a:spcPts val="2000"/>
              </a:lnSpc>
              <a:spcAft>
                <a:spcPct val="50000"/>
              </a:spcAft>
              <a:buClr>
                <a:srgbClr val="F77025"/>
              </a:buClr>
              <a:buSzPct val="60000"/>
            </a:pPr>
            <a:r>
              <a:rPr lang="de-DE" altLang="de-DE" sz="1500">
                <a:solidFill>
                  <a:srgbClr val="DA692A"/>
                </a:solidFill>
                <a:latin typeface="GalaxieCopernicus-Book"/>
              </a:rPr>
              <a:t>Die Zuckerrohrstängel sind innen hohl und haben oben weiße Wedel. Sie werden 4 Meter hoch. </a:t>
            </a:r>
            <a:br>
              <a:rPr lang="de-DE" altLang="de-DE" sz="1500">
                <a:solidFill>
                  <a:srgbClr val="DA692A"/>
                </a:solidFill>
                <a:latin typeface="GalaxieCopernicus-Book"/>
              </a:rPr>
            </a:br>
            <a:r>
              <a:rPr lang="de-DE" altLang="de-DE" sz="1500">
                <a:solidFill>
                  <a:srgbClr val="DA692A"/>
                </a:solidFill>
                <a:latin typeface="GalaxieCopernicus-Book"/>
              </a:rPr>
              <a:t>Mit Buschmessern werden sie abgeschnitten und in Bündel gepackt und auf LKWs geladen.</a:t>
            </a:r>
            <a:br>
              <a:rPr lang="de-DE" altLang="de-DE" sz="1500">
                <a:solidFill>
                  <a:srgbClr val="DA692A"/>
                </a:solidFill>
                <a:latin typeface="GalaxieCopernicus-Book"/>
              </a:rPr>
            </a:br>
            <a:r>
              <a:rPr lang="de-DE" altLang="de-DE" sz="1500">
                <a:solidFill>
                  <a:srgbClr val="DA692A"/>
                </a:solidFill>
                <a:latin typeface="GalaxieCopernicus-Book"/>
              </a:rPr>
              <a:t>Die Arbeit ist anstrengend und gefährlich, denn man kann sich an den scharfen Blättern schneiden und in den Feldern gibt es giftige Schlangen.</a:t>
            </a:r>
          </a:p>
          <a:p>
            <a:pPr eaLnBrk="1" hangingPunct="1">
              <a:lnSpc>
                <a:spcPts val="2000"/>
              </a:lnSpc>
              <a:spcAft>
                <a:spcPct val="50000"/>
              </a:spcAft>
              <a:buClr>
                <a:srgbClr val="F77025"/>
              </a:buClr>
              <a:buSzPct val="60000"/>
            </a:pPr>
            <a:endParaRPr lang="de-DE" altLang="de-DE" sz="1500">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afik 2" descr="Ein Bild, das Gras, draußen, Feld, sitzend enthält.&#10;&#10;Automatisch generierte Beschreibung">
            <a:extLst>
              <a:ext uri="{FF2B5EF4-FFF2-40B4-BE49-F238E27FC236}">
                <a16:creationId xmlns:a16="http://schemas.microsoft.com/office/drawing/2014/main" id="{C21FB91D-A5B4-4D32-B194-02523817EB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875" y="3151188"/>
            <a:ext cx="38417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a:extLst>
              <a:ext uri="{FF2B5EF4-FFF2-40B4-BE49-F238E27FC236}">
                <a16:creationId xmlns:a16="http://schemas.microsoft.com/office/drawing/2014/main" id="{08759C85-67C5-4467-8BA4-085EC5E3AF19}"/>
              </a:ext>
            </a:extLst>
          </p:cNvPr>
          <p:cNvSpPr txBox="1">
            <a:spLocks noChangeArrowheads="1"/>
          </p:cNvSpPr>
          <p:nvPr/>
        </p:nvSpPr>
        <p:spPr bwMode="auto">
          <a:xfrm>
            <a:off x="5003800" y="555625"/>
            <a:ext cx="389096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sz="1600"/>
              <a:t/>
            </a:r>
            <a:br>
              <a:rPr lang="de-DE" altLang="de-DE" sz="1600"/>
            </a:br>
            <a:r>
              <a:rPr lang="de-DE" altLang="de-DE" sz="1600"/>
              <a:t/>
            </a:r>
            <a:br>
              <a:rPr lang="de-DE" altLang="de-DE" sz="1600"/>
            </a:br>
            <a:endParaRPr lang="de-DE" altLang="de-DE" sz="1500">
              <a:latin typeface="Georgia" panose="02040502050405020303" pitchFamily="18" charset="0"/>
            </a:endParaRPr>
          </a:p>
        </p:txBody>
      </p:sp>
      <p:sp>
        <p:nvSpPr>
          <p:cNvPr id="7172" name="Text Box 5">
            <a:extLst>
              <a:ext uri="{FF2B5EF4-FFF2-40B4-BE49-F238E27FC236}">
                <a16:creationId xmlns:a16="http://schemas.microsoft.com/office/drawing/2014/main" id="{4BF2449E-ADC6-46AB-BD1B-2169AA1385F8}"/>
              </a:ext>
            </a:extLst>
          </p:cNvPr>
          <p:cNvSpPr txBox="1">
            <a:spLocks noChangeArrowheads="1"/>
          </p:cNvSpPr>
          <p:nvPr/>
        </p:nvSpPr>
        <p:spPr bwMode="auto">
          <a:xfrm>
            <a:off x="5040313" y="2987675"/>
            <a:ext cx="3817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D26224"/>
                </a:solidFill>
                <a:latin typeface="GalaxieCopernicus-Book"/>
              </a:rPr>
              <a:t/>
            </a:r>
            <a:br>
              <a:rPr lang="de-DE" altLang="de-DE">
                <a:solidFill>
                  <a:srgbClr val="D26224"/>
                </a:solidFill>
                <a:latin typeface="GalaxieCopernicus-Book"/>
              </a:rPr>
            </a:br>
            <a:r>
              <a:rPr lang="de-DE" altLang="de-DE" sz="1600"/>
              <a:t/>
            </a:r>
            <a:br>
              <a:rPr lang="de-DE" altLang="de-DE" sz="1600"/>
            </a:br>
            <a:r>
              <a:rPr lang="de-DE" altLang="de-DE" sz="1600"/>
              <a:t/>
            </a:r>
            <a:br>
              <a:rPr lang="de-DE" altLang="de-DE" sz="1600"/>
            </a:br>
            <a:endParaRPr lang="de-DE" altLang="de-DE" sz="1500">
              <a:latin typeface="Georgia" panose="02040502050405020303" pitchFamily="18" charset="0"/>
            </a:endParaRPr>
          </a:p>
        </p:txBody>
      </p:sp>
      <p:pic>
        <p:nvPicPr>
          <p:cNvPr id="7173" name="Grafik 7" descr="Ein Bild, das Gras, Berg, draußen, Feld enthält.&#10;&#10;Automatisch generierte Beschreibung">
            <a:extLst>
              <a:ext uri="{FF2B5EF4-FFF2-40B4-BE49-F238E27FC236}">
                <a16:creationId xmlns:a16="http://schemas.microsoft.com/office/drawing/2014/main" id="{E2CB5766-C398-4059-A8AA-1B5936B9C6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2288" y="417513"/>
            <a:ext cx="38417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Grafik 2">
            <a:extLst>
              <a:ext uri="{FF2B5EF4-FFF2-40B4-BE49-F238E27FC236}">
                <a16:creationId xmlns:a16="http://schemas.microsoft.com/office/drawing/2014/main" id="{A823B3E1-86C2-42F4-863D-576B35CF52D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57575" y="393700"/>
            <a:ext cx="5400675"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feld 7">
            <a:extLst>
              <a:ext uri="{FF2B5EF4-FFF2-40B4-BE49-F238E27FC236}">
                <a16:creationId xmlns:a16="http://schemas.microsoft.com/office/drawing/2014/main" id="{E040A246-540A-4355-9BE2-5D581A4A9B42}"/>
              </a:ext>
            </a:extLst>
          </p:cNvPr>
          <p:cNvSpPr txBox="1">
            <a:spLocks noChangeArrowheads="1"/>
          </p:cNvSpPr>
          <p:nvPr/>
        </p:nvSpPr>
        <p:spPr bwMode="auto">
          <a:xfrm>
            <a:off x="228600" y="333375"/>
            <a:ext cx="4198938"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242021"/>
                </a:solidFill>
                <a:latin typeface="GalaxieCopernicus-Book"/>
              </a:rPr>
              <a:t>Es war die Hand von einem Mädchen. </a:t>
            </a:r>
            <a:br>
              <a:rPr lang="de-DE" altLang="de-DE">
                <a:solidFill>
                  <a:srgbClr val="242021"/>
                </a:solidFill>
                <a:latin typeface="GalaxieCopernicus-Book"/>
              </a:rPr>
            </a:br>
            <a:r>
              <a:rPr lang="de-DE" altLang="de-DE">
                <a:solidFill>
                  <a:srgbClr val="242021"/>
                </a:solidFill>
                <a:latin typeface="GalaxieCopernicus-Book"/>
              </a:rPr>
              <a:t>Es sah mich neugierig an und fragte:</a:t>
            </a:r>
            <a:br>
              <a:rPr lang="de-DE" altLang="de-DE">
                <a:solidFill>
                  <a:srgbClr val="242021"/>
                </a:solidFill>
                <a:latin typeface="GalaxieCopernicus-Book"/>
              </a:rPr>
            </a:br>
            <a:r>
              <a:rPr lang="de-DE" altLang="de-DE">
                <a:solidFill>
                  <a:srgbClr val="242021"/>
                </a:solidFill>
                <a:latin typeface="GalaxieCopernicus-Book"/>
              </a:rPr>
              <a:t>„Hej du, wie kommst du denn hier her?“</a:t>
            </a:r>
            <a:br>
              <a:rPr lang="de-DE" altLang="de-DE">
                <a:solidFill>
                  <a:srgbClr val="242021"/>
                </a:solidFill>
                <a:latin typeface="GalaxieCopernicus-Book"/>
              </a:rPr>
            </a:br>
            <a:r>
              <a:rPr lang="de-DE" altLang="de-DE">
                <a:solidFill>
                  <a:srgbClr val="242021"/>
                </a:solidFill>
                <a:latin typeface="GalaxieCopernicus-Book"/>
              </a:rPr>
              <a:t/>
            </a:r>
            <a:br>
              <a:rPr lang="de-DE" altLang="de-DE">
                <a:solidFill>
                  <a:srgbClr val="242021"/>
                </a:solidFill>
                <a:latin typeface="GalaxieCopernicus-Book"/>
              </a:rPr>
            </a:br>
            <a:r>
              <a:rPr lang="de-DE" altLang="de-DE">
                <a:solidFill>
                  <a:srgbClr val="242021"/>
                </a:solidFill>
                <a:latin typeface="GalaxieCopernicus-Book"/>
              </a:rPr>
              <a:t>„Hallo, puhhh, danke, du hast mich gerettet! Lass mich bitte noch ein</a:t>
            </a:r>
            <a:br>
              <a:rPr lang="de-DE" altLang="de-DE">
                <a:solidFill>
                  <a:srgbClr val="242021"/>
                </a:solidFill>
                <a:latin typeface="GalaxieCopernicus-Book"/>
              </a:rPr>
            </a:br>
            <a:r>
              <a:rPr lang="de-DE" altLang="de-DE">
                <a:solidFill>
                  <a:srgbClr val="242021"/>
                </a:solidFill>
                <a:latin typeface="GalaxieCopernicus-Book"/>
              </a:rPr>
              <a:t>bisschen auf deiner Hand sitzen. Ich hab einen großen Schreck bekommen. </a:t>
            </a:r>
            <a:br>
              <a:rPr lang="de-DE" altLang="de-DE">
                <a:solidFill>
                  <a:srgbClr val="242021"/>
                </a:solidFill>
                <a:latin typeface="GalaxieCopernicus-Book"/>
              </a:rPr>
            </a:br>
            <a:r>
              <a:rPr lang="de-DE" altLang="de-DE">
                <a:solidFill>
                  <a:srgbClr val="242021"/>
                </a:solidFill>
                <a:latin typeface="GalaxieCopernicus-Book"/>
              </a:rPr>
              <a:t>Aber jetzt erst einmal: Hallo, nettes Mädchen, ich bin Lilia, der</a:t>
            </a:r>
            <a:br>
              <a:rPr lang="de-DE" altLang="de-DE">
                <a:solidFill>
                  <a:srgbClr val="242021"/>
                </a:solidFill>
                <a:latin typeface="GalaxieCopernicus-Book"/>
              </a:rPr>
            </a:br>
            <a:r>
              <a:rPr lang="de-DE" altLang="de-DE">
                <a:solidFill>
                  <a:srgbClr val="242021"/>
                </a:solidFill>
                <a:latin typeface="GalaxieCopernicus-Book"/>
              </a:rPr>
              <a:t>Schmetterling von Brot für die Welt! Und wer bist du?“</a:t>
            </a:r>
            <a:br>
              <a:rPr lang="de-DE" altLang="de-DE">
                <a:solidFill>
                  <a:srgbClr val="242021"/>
                </a:solidFill>
                <a:latin typeface="GalaxieCopernicus-Book"/>
              </a:rPr>
            </a:br>
            <a:r>
              <a:rPr lang="de-DE" altLang="de-DE">
                <a:solidFill>
                  <a:srgbClr val="242021"/>
                </a:solidFill>
                <a:latin typeface="GalaxieCopernicus-Book"/>
              </a:rPr>
              <a:t/>
            </a:r>
            <a:br>
              <a:rPr lang="de-DE" altLang="de-DE">
                <a:solidFill>
                  <a:srgbClr val="242021"/>
                </a:solidFill>
                <a:latin typeface="GalaxieCopernicus-Book"/>
              </a:rPr>
            </a:br>
            <a:r>
              <a:rPr lang="de-DE" altLang="de-DE">
                <a:solidFill>
                  <a:srgbClr val="242021"/>
                </a:solidFill>
                <a:latin typeface="GalaxieCopernicus-Book"/>
              </a:rPr>
              <a:t>„Hallo, ich heiße Rowena.</a:t>
            </a:r>
            <a:br>
              <a:rPr lang="de-DE" altLang="de-DE">
                <a:solidFill>
                  <a:srgbClr val="242021"/>
                </a:solidFill>
                <a:latin typeface="GalaxieCopernicus-Book"/>
              </a:rPr>
            </a:br>
            <a:r>
              <a:rPr lang="de-DE" altLang="de-DE">
                <a:solidFill>
                  <a:srgbClr val="242021"/>
                </a:solidFill>
                <a:latin typeface="GalaxieCopernicus-Book"/>
              </a:rPr>
              <a:t>Lilia, du bist direkt auf einem der Zuckerrohr-Felder hier gelandet!“</a:t>
            </a:r>
          </a:p>
          <a:p>
            <a:pPr eaLnBrk="1" hangingPunct="1">
              <a:lnSpc>
                <a:spcPts val="2000"/>
              </a:lnSpc>
              <a:spcAft>
                <a:spcPct val="50000"/>
              </a:spcAft>
              <a:buClr>
                <a:srgbClr val="F77025"/>
              </a:buClr>
              <a:buSzPct val="60000"/>
            </a:pPr>
            <a:r>
              <a:rPr lang="de-DE" altLang="de-DE">
                <a:solidFill>
                  <a:srgbClr val="242021"/>
                </a:solidFill>
                <a:latin typeface="GalaxieCopernicus-Book"/>
              </a:rPr>
              <a:t>„Zuckerrohr?“, fragte ich,  „Das macht mich als Schmetterling, der Süßes liebt, aber sehr neugierig!“</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Grafik 5" descr="Ein Bild, das Person, haltend, Frau, stehend enthält.&#10;&#10;Automatisch generierte Beschreibung">
            <a:extLst>
              <a:ext uri="{FF2B5EF4-FFF2-40B4-BE49-F238E27FC236}">
                <a16:creationId xmlns:a16="http://schemas.microsoft.com/office/drawing/2014/main" id="{31BA888E-4B8F-48C0-8550-616A5718019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03350" y="544513"/>
            <a:ext cx="248285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Grafik 8" descr="Ein Bild, das Gras, draußen, stehend, klein enthält.&#10;&#10;Automatisch generierte Beschreibung">
            <a:extLst>
              <a:ext uri="{FF2B5EF4-FFF2-40B4-BE49-F238E27FC236}">
                <a16:creationId xmlns:a16="http://schemas.microsoft.com/office/drawing/2014/main" id="{E1263BD3-D577-475C-8519-BED1302A6FB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1263" y="520700"/>
            <a:ext cx="340042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7">
            <a:extLst>
              <a:ext uri="{FF2B5EF4-FFF2-40B4-BE49-F238E27FC236}">
                <a16:creationId xmlns:a16="http://schemas.microsoft.com/office/drawing/2014/main" id="{08909805-6CDA-45DC-9BC9-547CC743E75D}"/>
              </a:ext>
            </a:extLst>
          </p:cNvPr>
          <p:cNvSpPr txBox="1">
            <a:spLocks noChangeArrowheads="1"/>
          </p:cNvSpPr>
          <p:nvPr/>
        </p:nvSpPr>
        <p:spPr bwMode="auto">
          <a:xfrm>
            <a:off x="228600" y="333375"/>
            <a:ext cx="41989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spcAft>
                <a:spcPct val="50000"/>
              </a:spcAft>
              <a:buClr>
                <a:srgbClr val="F77025"/>
              </a:buClr>
              <a:buSzPct val="60000"/>
            </a:pPr>
            <a:r>
              <a:rPr lang="de-DE" altLang="de-DE">
                <a:solidFill>
                  <a:srgbClr val="242021"/>
                </a:solidFill>
                <a:latin typeface="GalaxieCopernicus-Book"/>
              </a:rPr>
              <a:t>Rowena zeigte auf die Stängel: </a:t>
            </a:r>
            <a:br>
              <a:rPr lang="de-DE" altLang="de-DE">
                <a:solidFill>
                  <a:srgbClr val="242021"/>
                </a:solidFill>
                <a:latin typeface="GalaxieCopernicus-Book"/>
              </a:rPr>
            </a:br>
            <a:r>
              <a:rPr lang="de-DE" altLang="de-DE">
                <a:solidFill>
                  <a:srgbClr val="242021"/>
                </a:solidFill>
                <a:latin typeface="GalaxieCopernicus-Book"/>
              </a:rPr>
              <a:t>„Ja, das Zuckerrohr wächst hier.</a:t>
            </a:r>
            <a:br>
              <a:rPr lang="de-DE" altLang="de-DE">
                <a:solidFill>
                  <a:srgbClr val="242021"/>
                </a:solidFill>
                <a:latin typeface="GalaxieCopernicus-Book"/>
              </a:rPr>
            </a:br>
            <a:r>
              <a:rPr lang="de-DE" altLang="de-DE">
                <a:solidFill>
                  <a:srgbClr val="242021"/>
                </a:solidFill>
                <a:latin typeface="GalaxieCopernicus-Book"/>
              </a:rPr>
              <a:t>Daraus wird später auch Zucker gemacht.“</a:t>
            </a:r>
          </a:p>
          <a:p>
            <a:pPr eaLnBrk="1" hangingPunct="1">
              <a:lnSpc>
                <a:spcPts val="2000"/>
              </a:lnSpc>
              <a:spcAft>
                <a:spcPct val="50000"/>
              </a:spcAft>
              <a:buClr>
                <a:srgbClr val="F77025"/>
              </a:buClr>
              <a:buSzPct val="60000"/>
            </a:pPr>
            <a:r>
              <a:rPr lang="de-DE" altLang="de-DE">
                <a:solidFill>
                  <a:srgbClr val="242021"/>
                </a:solidFill>
                <a:latin typeface="GalaxieCopernicus-Book"/>
              </a:rPr>
              <a:t>Ich war ein bisschen enttäuscht: </a:t>
            </a:r>
            <a:br>
              <a:rPr lang="de-DE" altLang="de-DE">
                <a:solidFill>
                  <a:srgbClr val="242021"/>
                </a:solidFill>
                <a:latin typeface="GalaxieCopernicus-Book"/>
              </a:rPr>
            </a:br>
            <a:r>
              <a:rPr lang="de-DE" altLang="de-DE">
                <a:solidFill>
                  <a:srgbClr val="242021"/>
                </a:solidFill>
                <a:latin typeface="GalaxieCopernicus-Book"/>
              </a:rPr>
              <a:t>„Ach sooo, dann kann ich ja leider nicht naschen. Aber warum bist du hier, Rowena?“</a:t>
            </a:r>
          </a:p>
          <a:p>
            <a:pPr eaLnBrk="1" hangingPunct="1">
              <a:lnSpc>
                <a:spcPts val="2000"/>
              </a:lnSpc>
              <a:spcAft>
                <a:spcPct val="50000"/>
              </a:spcAft>
              <a:buClr>
                <a:srgbClr val="F77025"/>
              </a:buClr>
              <a:buSzPct val="60000"/>
            </a:pPr>
            <a:r>
              <a:rPr lang="de-DE" altLang="de-DE">
                <a:solidFill>
                  <a:srgbClr val="242021"/>
                </a:solidFill>
                <a:latin typeface="GalaxieCopernicus-Book"/>
              </a:rPr>
              <a:t>„Ich komme gerade von der Schule und bin auf dem Weg nach Hause. Willst du mitkommen? Dann kannst du dich auch ein bisschen stärken!“</a:t>
            </a:r>
            <a:br>
              <a:rPr lang="de-DE" altLang="de-DE">
                <a:solidFill>
                  <a:srgbClr val="242021"/>
                </a:solidFill>
                <a:latin typeface="GalaxieCopernicus-Book"/>
              </a:rPr>
            </a:br>
            <a:r>
              <a:rPr lang="de-DE" altLang="de-DE">
                <a:solidFill>
                  <a:srgbClr val="242021"/>
                </a:solidFill>
                <a:latin typeface="GalaxieCopernicus-Book"/>
              </a:rPr>
              <a:t/>
            </a:r>
            <a:br>
              <a:rPr lang="de-DE" altLang="de-DE">
                <a:solidFill>
                  <a:srgbClr val="242021"/>
                </a:solidFill>
                <a:latin typeface="GalaxieCopernicus-Book"/>
              </a:rPr>
            </a:br>
            <a:r>
              <a:rPr lang="de-DE" altLang="de-DE">
                <a:solidFill>
                  <a:srgbClr val="242021"/>
                </a:solidFill>
                <a:latin typeface="GalaxieCopernicus-Book"/>
              </a:rPr>
              <a:t>„Oh gern!“ Ich freute mich und war schon ganz neugierig, wie das Zuhause von Rowena aussah.</a:t>
            </a:r>
          </a:p>
          <a:p>
            <a:pPr eaLnBrk="1" hangingPunct="1">
              <a:lnSpc>
                <a:spcPts val="2000"/>
              </a:lnSpc>
              <a:spcAft>
                <a:spcPct val="50000"/>
              </a:spcAft>
              <a:buClr>
                <a:srgbClr val="F77025"/>
              </a:buClr>
              <a:buSzPct val="60000"/>
            </a:pPr>
            <a:r>
              <a:rPr lang="de-DE" altLang="de-DE" sz="1600"/>
              <a:t/>
            </a:r>
            <a:br>
              <a:rPr lang="de-DE" altLang="de-DE" sz="1600"/>
            </a:br>
            <a:endParaRPr lang="de-DE" altLang="de-DE" sz="1500">
              <a:latin typeface="Georgia" panose="02040502050405020303"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4" descr="Ein Bild, das Person, draußen, Kleidung, Mädchen enthält.&#10;&#10;Automatisch generierte Beschreibung">
            <a:extLst>
              <a:ext uri="{FF2B5EF4-FFF2-40B4-BE49-F238E27FC236}">
                <a16:creationId xmlns:a16="http://schemas.microsoft.com/office/drawing/2014/main" id="{2BFE2C53-F8F0-4ED9-A95C-8F52211312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7700" y="404813"/>
            <a:ext cx="78486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1905</Words>
  <Application>Microsoft Office PowerPoint</Application>
  <PresentationFormat>Bildschirmpräsentation (4:3)</PresentationFormat>
  <Paragraphs>60</Paragraphs>
  <Slides>26</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vt:lpstr>
      <vt:lpstr>Cambria</vt:lpstr>
      <vt:lpstr>Gadugi</vt:lpstr>
      <vt:lpstr>GalaxieCopernicus-Book</vt:lpstr>
      <vt:lpstr>Georgia</vt:lpstr>
      <vt:lpstr>Times New Roman</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Una</dc:creator>
  <cp:lastModifiedBy>catharina.vonbuelow</cp:lastModifiedBy>
  <cp:revision>54</cp:revision>
  <dcterms:created xsi:type="dcterms:W3CDTF">2012-12-18T10:58:25Z</dcterms:created>
  <dcterms:modified xsi:type="dcterms:W3CDTF">2020-09-03T11:09:35Z</dcterms:modified>
</cp:coreProperties>
</file>