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21"/>
  </p:notesMasterIdLst>
  <p:handoutMasterIdLst>
    <p:handoutMasterId r:id="rId22"/>
  </p:handoutMasterIdLst>
  <p:sldIdLst>
    <p:sldId id="419" r:id="rId2"/>
    <p:sldId id="392" r:id="rId3"/>
    <p:sldId id="420" r:id="rId4"/>
    <p:sldId id="354" r:id="rId5"/>
    <p:sldId id="391" r:id="rId6"/>
    <p:sldId id="370" r:id="rId7"/>
    <p:sldId id="320" r:id="rId8"/>
    <p:sldId id="421" r:id="rId9"/>
    <p:sldId id="382" r:id="rId10"/>
    <p:sldId id="429" r:id="rId11"/>
    <p:sldId id="422" r:id="rId12"/>
    <p:sldId id="428" r:id="rId13"/>
    <p:sldId id="427" r:id="rId14"/>
    <p:sldId id="423" r:id="rId15"/>
    <p:sldId id="424" r:id="rId16"/>
    <p:sldId id="425" r:id="rId17"/>
    <p:sldId id="430" r:id="rId18"/>
    <p:sldId id="431" r:id="rId19"/>
    <p:sldId id="426" r:id="rId20"/>
  </p:sldIdLst>
  <p:sldSz cx="9144000" cy="6858000" type="screen4x3"/>
  <p:notesSz cx="6743700" cy="9893300"/>
  <p:defaultTextStyle>
    <a:defPPr>
      <a:defRPr lang="de-DE"/>
    </a:defPPr>
    <a:lvl1pPr algn="l" rtl="0" eaLnBrk="0" fontAlgn="base" hangingPunct="0">
      <a:spcBef>
        <a:spcPct val="0"/>
      </a:spcBef>
      <a:spcAft>
        <a:spcPct val="0"/>
      </a:spcAft>
      <a:defRPr sz="1500" b="1" kern="1200">
        <a:solidFill>
          <a:schemeClr val="tx1"/>
        </a:solidFill>
        <a:latin typeface="Georgia" panose="02040502050405020303" pitchFamily="18" charset="0"/>
        <a:ea typeface="+mn-ea"/>
        <a:cs typeface="+mn-cs"/>
      </a:defRPr>
    </a:lvl1pPr>
    <a:lvl2pPr marL="457200" algn="l" rtl="0" eaLnBrk="0" fontAlgn="base" hangingPunct="0">
      <a:spcBef>
        <a:spcPct val="0"/>
      </a:spcBef>
      <a:spcAft>
        <a:spcPct val="0"/>
      </a:spcAft>
      <a:defRPr sz="1500" b="1" kern="1200">
        <a:solidFill>
          <a:schemeClr val="tx1"/>
        </a:solidFill>
        <a:latin typeface="Georgia" panose="02040502050405020303" pitchFamily="18" charset="0"/>
        <a:ea typeface="+mn-ea"/>
        <a:cs typeface="+mn-cs"/>
      </a:defRPr>
    </a:lvl2pPr>
    <a:lvl3pPr marL="914400" algn="l" rtl="0" eaLnBrk="0" fontAlgn="base" hangingPunct="0">
      <a:spcBef>
        <a:spcPct val="0"/>
      </a:spcBef>
      <a:spcAft>
        <a:spcPct val="0"/>
      </a:spcAft>
      <a:defRPr sz="1500" b="1" kern="1200">
        <a:solidFill>
          <a:schemeClr val="tx1"/>
        </a:solidFill>
        <a:latin typeface="Georgia" panose="02040502050405020303" pitchFamily="18" charset="0"/>
        <a:ea typeface="+mn-ea"/>
        <a:cs typeface="+mn-cs"/>
      </a:defRPr>
    </a:lvl3pPr>
    <a:lvl4pPr marL="1371600" algn="l" rtl="0" eaLnBrk="0" fontAlgn="base" hangingPunct="0">
      <a:spcBef>
        <a:spcPct val="0"/>
      </a:spcBef>
      <a:spcAft>
        <a:spcPct val="0"/>
      </a:spcAft>
      <a:defRPr sz="1500" b="1" kern="1200">
        <a:solidFill>
          <a:schemeClr val="tx1"/>
        </a:solidFill>
        <a:latin typeface="Georgia" panose="02040502050405020303" pitchFamily="18" charset="0"/>
        <a:ea typeface="+mn-ea"/>
        <a:cs typeface="+mn-cs"/>
      </a:defRPr>
    </a:lvl4pPr>
    <a:lvl5pPr marL="1828800" algn="l" rtl="0" eaLnBrk="0" fontAlgn="base" hangingPunct="0">
      <a:spcBef>
        <a:spcPct val="0"/>
      </a:spcBef>
      <a:spcAft>
        <a:spcPct val="0"/>
      </a:spcAft>
      <a:defRPr sz="1500" b="1" kern="1200">
        <a:solidFill>
          <a:schemeClr val="tx1"/>
        </a:solidFill>
        <a:latin typeface="Georgia" panose="02040502050405020303" pitchFamily="18" charset="0"/>
        <a:ea typeface="+mn-ea"/>
        <a:cs typeface="+mn-cs"/>
      </a:defRPr>
    </a:lvl5pPr>
    <a:lvl6pPr marL="2286000" algn="l" defTabSz="914400" rtl="0" eaLnBrk="1" latinLnBrk="0" hangingPunct="1">
      <a:defRPr sz="1500" b="1" kern="1200">
        <a:solidFill>
          <a:schemeClr val="tx1"/>
        </a:solidFill>
        <a:latin typeface="Georgia" panose="02040502050405020303" pitchFamily="18" charset="0"/>
        <a:ea typeface="+mn-ea"/>
        <a:cs typeface="+mn-cs"/>
      </a:defRPr>
    </a:lvl6pPr>
    <a:lvl7pPr marL="2743200" algn="l" defTabSz="914400" rtl="0" eaLnBrk="1" latinLnBrk="0" hangingPunct="1">
      <a:defRPr sz="1500" b="1" kern="1200">
        <a:solidFill>
          <a:schemeClr val="tx1"/>
        </a:solidFill>
        <a:latin typeface="Georgia" panose="02040502050405020303" pitchFamily="18" charset="0"/>
        <a:ea typeface="+mn-ea"/>
        <a:cs typeface="+mn-cs"/>
      </a:defRPr>
    </a:lvl7pPr>
    <a:lvl8pPr marL="3200400" algn="l" defTabSz="914400" rtl="0" eaLnBrk="1" latinLnBrk="0" hangingPunct="1">
      <a:defRPr sz="1500" b="1" kern="1200">
        <a:solidFill>
          <a:schemeClr val="tx1"/>
        </a:solidFill>
        <a:latin typeface="Georgia" panose="02040502050405020303" pitchFamily="18" charset="0"/>
        <a:ea typeface="+mn-ea"/>
        <a:cs typeface="+mn-cs"/>
      </a:defRPr>
    </a:lvl8pPr>
    <a:lvl9pPr marL="3657600" algn="l" defTabSz="914400" rtl="0" eaLnBrk="1" latinLnBrk="0" hangingPunct="1">
      <a:defRPr sz="1500" b="1" kern="1200">
        <a:solidFill>
          <a:schemeClr val="tx1"/>
        </a:solidFill>
        <a:latin typeface="Georgia" panose="02040502050405020303" pitchFamily="18" charset="0"/>
        <a:ea typeface="+mn-ea"/>
        <a:cs typeface="+mn-cs"/>
      </a:defRPr>
    </a:lvl9pPr>
  </p:defaultTextStyle>
  <p:extLst>
    <p:ext uri="{EFAFB233-063F-42B5-8137-9DF3F51BA10A}">
      <p15:sldGuideLst xmlns:p15="http://schemas.microsoft.com/office/powerpoint/2012/main">
        <p15:guide id="1" orient="horz" pos="164">
          <p15:clr>
            <a:srgbClr val="A4A3A4"/>
          </p15:clr>
        </p15:guide>
        <p15:guide id="2" orient="horz" pos="4110" userDrawn="1">
          <p15:clr>
            <a:srgbClr val="A4A3A4"/>
          </p15:clr>
        </p15:guide>
        <p15:guide id="3" orient="horz" pos="1956" userDrawn="1">
          <p15:clr>
            <a:srgbClr val="A4A3A4"/>
          </p15:clr>
        </p15:guide>
        <p15:guide id="4" orient="horz" pos="3793" userDrawn="1">
          <p15:clr>
            <a:srgbClr val="A4A3A4"/>
          </p15:clr>
        </p15:guide>
        <p15:guide id="5" orient="horz" pos="1865" userDrawn="1">
          <p15:clr>
            <a:srgbClr val="A4A3A4"/>
          </p15:clr>
        </p15:guide>
        <p15:guide id="6" orient="horz" pos="3657" userDrawn="1">
          <p15:clr>
            <a:srgbClr val="A4A3A4"/>
          </p15:clr>
        </p15:guide>
        <p15:guide id="7" orient="horz" pos="799" userDrawn="1">
          <p15:clr>
            <a:srgbClr val="A4A3A4"/>
          </p15:clr>
        </p15:guide>
        <p15:guide id="8" pos="158">
          <p15:clr>
            <a:srgbClr val="A4A3A4"/>
          </p15:clr>
        </p15:guide>
        <p15:guide id="9" pos="2925" userDrawn="1">
          <p15:clr>
            <a:srgbClr val="A4A3A4"/>
          </p15:clr>
        </p15:guide>
        <p15:guide id="10" pos="5602">
          <p15:clr>
            <a:srgbClr val="A4A3A4"/>
          </p15:clr>
        </p15:guide>
        <p15:guide id="11" pos="2835" userDrawn="1">
          <p15:clr>
            <a:srgbClr val="A4A3A4"/>
          </p15:clr>
        </p15:guide>
        <p15:guide id="12" pos="1542" userDrawn="1">
          <p15:clr>
            <a:srgbClr val="A4A3A4"/>
          </p15:clr>
        </p15:guide>
        <p15:guide id="13" pos="1451" userDrawn="1">
          <p15:clr>
            <a:srgbClr val="A4A3A4"/>
          </p15:clr>
        </p15:guide>
        <p15:guide id="14" pos="4218" userDrawn="1">
          <p15:clr>
            <a:srgbClr val="A4A3A4"/>
          </p15:clr>
        </p15:guide>
        <p15:guide id="15" pos="4309" userDrawn="1">
          <p15:clr>
            <a:srgbClr val="A4A3A4"/>
          </p15:clr>
        </p15:guide>
        <p15:guide id="18" orient="horz" pos="2205" userDrawn="1">
          <p15:clr>
            <a:srgbClr val="A4A3A4"/>
          </p15:clr>
        </p15:guide>
        <p15:guide id="19" orient="horz" pos="2251" userDrawn="1">
          <p15:clr>
            <a:srgbClr val="A4A3A4"/>
          </p15:clr>
        </p15:guide>
      </p15:sldGuideLst>
    </p:ext>
    <p:ext uri="{2D200454-40CA-4A62-9FC3-DE9A4176ACB9}">
      <p15:notesGuideLst xmlns:p15="http://schemas.microsoft.com/office/powerpoint/2012/main">
        <p15:guide id="1" orient="horz" pos="3116">
          <p15:clr>
            <a:srgbClr val="A4A3A4"/>
          </p15:clr>
        </p15:guide>
        <p15:guide id="2" pos="21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rsten.lichtblau" initials="tli" lastIdx="2" clrIdx="0"/>
  <p:cmAuthor id="1" name="f.reich-rosenkranz" initials="fre" lastIdx="5" clrIdx="1">
    <p:extLst>
      <p:ext uri="{19B8F6BF-5375-455C-9EA6-DF929625EA0E}">
        <p15:presenceInfo xmlns:p15="http://schemas.microsoft.com/office/powerpoint/2012/main" userId="f.reich-rosenkran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690B"/>
    <a:srgbClr val="FAB482"/>
    <a:srgbClr val="FBB482"/>
    <a:srgbClr val="FFA365"/>
    <a:srgbClr val="E65D00"/>
    <a:srgbClr val="FF6600"/>
    <a:srgbClr val="539D49"/>
    <a:srgbClr val="705500"/>
    <a:srgbClr val="FFDF79"/>
    <a:srgbClr val="A2790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98" autoAdjust="0"/>
    <p:restoredTop sz="87500" autoAdjust="0"/>
  </p:normalViewPr>
  <p:slideViewPr>
    <p:cSldViewPr showGuides="1">
      <p:cViewPr varScale="1">
        <p:scale>
          <a:sx n="110" d="100"/>
          <a:sy n="110" d="100"/>
        </p:scale>
        <p:origin x="1771" y="77"/>
      </p:cViewPr>
      <p:guideLst>
        <p:guide orient="horz" pos="164"/>
        <p:guide orient="horz" pos="4110"/>
        <p:guide orient="horz" pos="1956"/>
        <p:guide orient="horz" pos="3793"/>
        <p:guide orient="horz" pos="1865"/>
        <p:guide orient="horz" pos="3657"/>
        <p:guide orient="horz" pos="799"/>
        <p:guide pos="158"/>
        <p:guide pos="2925"/>
        <p:guide pos="5602"/>
        <p:guide pos="2835"/>
        <p:guide pos="1542"/>
        <p:guide pos="1451"/>
        <p:guide pos="4218"/>
        <p:guide pos="4309"/>
        <p:guide orient="horz" pos="2205"/>
        <p:guide orient="horz" pos="2251"/>
      </p:guideLst>
    </p:cSldViewPr>
  </p:slideViewPr>
  <p:outlineViewPr>
    <p:cViewPr>
      <p:scale>
        <a:sx n="75" d="100"/>
        <a:sy n="75"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00" d="100"/>
        <a:sy n="100" d="100"/>
      </p:scale>
      <p:origin x="0" y="0"/>
    </p:cViewPr>
  </p:notesTextViewPr>
  <p:sorterViewPr>
    <p:cViewPr>
      <p:scale>
        <a:sx n="66" d="100"/>
        <a:sy n="66" d="100"/>
      </p:scale>
      <p:origin x="0" y="1224"/>
    </p:cViewPr>
  </p:sorterViewPr>
  <p:notesViewPr>
    <p:cSldViewPr showGuides="1">
      <p:cViewPr>
        <p:scale>
          <a:sx n="100" d="100"/>
          <a:sy n="100" d="100"/>
        </p:scale>
        <p:origin x="-816" y="2658"/>
      </p:cViewPr>
      <p:guideLst>
        <p:guide orient="horz" pos="3116"/>
        <p:guide pos="212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 Type="http://schemas.openxmlformats.org/officeDocument/2006/relationships/slide" Target="slides/slide3.xml"/><Relationship Id="rId16" Type="http://schemas.openxmlformats.org/officeDocument/2006/relationships/slide" Target="slides/slide17.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5" Type="http://schemas.openxmlformats.org/officeDocument/2006/relationships/slide" Target="slides/slide1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CC3D845-EF86-4C9A-BD85-32CB766E4C40}"/>
              </a:ext>
            </a:extLst>
          </p:cNvPr>
          <p:cNvSpPr>
            <a:spLocks noGrp="1" noChangeArrowheads="1"/>
          </p:cNvSpPr>
          <p:nvPr>
            <p:ph type="hdr" sz="quarter"/>
          </p:nvPr>
        </p:nvSpPr>
        <p:spPr bwMode="auto">
          <a:xfrm>
            <a:off x="0" y="0"/>
            <a:ext cx="292258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de-DE"/>
          </a:p>
        </p:txBody>
      </p:sp>
      <p:sp>
        <p:nvSpPr>
          <p:cNvPr id="95235" name="Rectangle 3">
            <a:extLst>
              <a:ext uri="{FF2B5EF4-FFF2-40B4-BE49-F238E27FC236}">
                <a16:creationId xmlns:a16="http://schemas.microsoft.com/office/drawing/2014/main" id="{FDA7750E-38CF-4077-84BD-22925A30A306}"/>
              </a:ext>
            </a:extLst>
          </p:cNvPr>
          <p:cNvSpPr>
            <a:spLocks noGrp="1" noChangeArrowheads="1"/>
          </p:cNvSpPr>
          <p:nvPr>
            <p:ph type="dt" sz="quarter" idx="1"/>
          </p:nvPr>
        </p:nvSpPr>
        <p:spPr bwMode="auto">
          <a:xfrm>
            <a:off x="3821113" y="0"/>
            <a:ext cx="2922587"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de-DE"/>
          </a:p>
        </p:txBody>
      </p:sp>
      <p:sp>
        <p:nvSpPr>
          <p:cNvPr id="95236" name="Rectangle 4">
            <a:extLst>
              <a:ext uri="{FF2B5EF4-FFF2-40B4-BE49-F238E27FC236}">
                <a16:creationId xmlns:a16="http://schemas.microsoft.com/office/drawing/2014/main" id="{0BE0912C-60B1-4308-9B00-720758848B37}"/>
              </a:ext>
            </a:extLst>
          </p:cNvPr>
          <p:cNvSpPr>
            <a:spLocks noGrp="1" noChangeArrowheads="1"/>
          </p:cNvSpPr>
          <p:nvPr>
            <p:ph type="ftr" sz="quarter" idx="2"/>
          </p:nvPr>
        </p:nvSpPr>
        <p:spPr bwMode="auto">
          <a:xfrm>
            <a:off x="0" y="9398000"/>
            <a:ext cx="292258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de-DE"/>
          </a:p>
        </p:txBody>
      </p:sp>
      <p:sp>
        <p:nvSpPr>
          <p:cNvPr id="95237" name="Rectangle 5">
            <a:extLst>
              <a:ext uri="{FF2B5EF4-FFF2-40B4-BE49-F238E27FC236}">
                <a16:creationId xmlns:a16="http://schemas.microsoft.com/office/drawing/2014/main" id="{0802C87B-326C-4C7A-B0D1-D52A514D4B49}"/>
              </a:ext>
            </a:extLst>
          </p:cNvPr>
          <p:cNvSpPr>
            <a:spLocks noGrp="1" noChangeArrowheads="1"/>
          </p:cNvSpPr>
          <p:nvPr>
            <p:ph type="sldNum" sz="quarter" idx="3"/>
          </p:nvPr>
        </p:nvSpPr>
        <p:spPr bwMode="auto">
          <a:xfrm>
            <a:off x="3821113" y="9398000"/>
            <a:ext cx="2922587"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BDFA6D9E-D31A-4851-8D01-DF10BBD9BAAE}" type="slidenum">
              <a:rPr lang="de-DE" altLang="de-DE"/>
              <a:pPr>
                <a:defRPr/>
              </a:pPr>
              <a:t>‹Nr.›</a:t>
            </a:fld>
            <a:endParaRPr lang="de-DE" altLang="de-DE"/>
          </a:p>
        </p:txBody>
      </p:sp>
    </p:spTree>
    <p:extLst>
      <p:ext uri="{BB962C8B-B14F-4D97-AF65-F5344CB8AC3E}">
        <p14:creationId xmlns:p14="http://schemas.microsoft.com/office/powerpoint/2010/main" val="1356657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3E5F736-49B1-4418-A4FA-A46286EEDBE5}"/>
              </a:ext>
            </a:extLst>
          </p:cNvPr>
          <p:cNvSpPr>
            <a:spLocks noGrp="1" noChangeArrowheads="1"/>
          </p:cNvSpPr>
          <p:nvPr>
            <p:ph type="hdr" sz="quarter"/>
          </p:nvPr>
        </p:nvSpPr>
        <p:spPr bwMode="auto">
          <a:xfrm>
            <a:off x="0" y="0"/>
            <a:ext cx="292258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de-DE"/>
          </a:p>
        </p:txBody>
      </p:sp>
      <p:sp>
        <p:nvSpPr>
          <p:cNvPr id="37891" name="Rectangle 3">
            <a:extLst>
              <a:ext uri="{FF2B5EF4-FFF2-40B4-BE49-F238E27FC236}">
                <a16:creationId xmlns:a16="http://schemas.microsoft.com/office/drawing/2014/main" id="{02B74E07-249F-4446-81ED-EE7DDA0FA95F}"/>
              </a:ext>
            </a:extLst>
          </p:cNvPr>
          <p:cNvSpPr>
            <a:spLocks noGrp="1" noChangeArrowheads="1"/>
          </p:cNvSpPr>
          <p:nvPr>
            <p:ph type="dt" idx="1"/>
          </p:nvPr>
        </p:nvSpPr>
        <p:spPr bwMode="auto">
          <a:xfrm>
            <a:off x="3821113" y="0"/>
            <a:ext cx="2922587"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de-DE"/>
          </a:p>
        </p:txBody>
      </p:sp>
      <p:sp>
        <p:nvSpPr>
          <p:cNvPr id="3076" name="Rectangle 4">
            <a:extLst>
              <a:ext uri="{FF2B5EF4-FFF2-40B4-BE49-F238E27FC236}">
                <a16:creationId xmlns:a16="http://schemas.microsoft.com/office/drawing/2014/main" id="{E38B0320-37B9-46ED-9F39-757236D5C3DB}"/>
              </a:ext>
            </a:extLst>
          </p:cNvPr>
          <p:cNvSpPr>
            <a:spLocks noGrp="1" noRot="1" noChangeAspect="1" noChangeArrowheads="1" noTextEdit="1"/>
          </p:cNvSpPr>
          <p:nvPr>
            <p:ph type="sldImg" idx="2"/>
          </p:nvPr>
        </p:nvSpPr>
        <p:spPr bwMode="auto">
          <a:xfrm>
            <a:off x="898525" y="741363"/>
            <a:ext cx="4946650" cy="3709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a:extLst>
              <a:ext uri="{FF2B5EF4-FFF2-40B4-BE49-F238E27FC236}">
                <a16:creationId xmlns:a16="http://schemas.microsoft.com/office/drawing/2014/main" id="{C6265994-1232-4392-8F8F-FD75460C8565}"/>
              </a:ext>
            </a:extLst>
          </p:cNvPr>
          <p:cNvSpPr>
            <a:spLocks noGrp="1" noChangeArrowheads="1"/>
          </p:cNvSpPr>
          <p:nvPr>
            <p:ph type="body" sz="quarter" idx="3"/>
          </p:nvPr>
        </p:nvSpPr>
        <p:spPr bwMode="auto">
          <a:xfrm>
            <a:off x="898525" y="4699000"/>
            <a:ext cx="4946650" cy="4452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7894" name="Rectangle 6">
            <a:extLst>
              <a:ext uri="{FF2B5EF4-FFF2-40B4-BE49-F238E27FC236}">
                <a16:creationId xmlns:a16="http://schemas.microsoft.com/office/drawing/2014/main" id="{8B9B6185-461A-4A5C-A34E-1F64286F4562}"/>
              </a:ext>
            </a:extLst>
          </p:cNvPr>
          <p:cNvSpPr>
            <a:spLocks noGrp="1" noChangeArrowheads="1"/>
          </p:cNvSpPr>
          <p:nvPr>
            <p:ph type="ftr" sz="quarter" idx="4"/>
          </p:nvPr>
        </p:nvSpPr>
        <p:spPr bwMode="auto">
          <a:xfrm>
            <a:off x="0" y="9398000"/>
            <a:ext cx="292258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de-DE"/>
          </a:p>
        </p:txBody>
      </p:sp>
      <p:sp>
        <p:nvSpPr>
          <p:cNvPr id="37895" name="Rectangle 7">
            <a:extLst>
              <a:ext uri="{FF2B5EF4-FFF2-40B4-BE49-F238E27FC236}">
                <a16:creationId xmlns:a16="http://schemas.microsoft.com/office/drawing/2014/main" id="{7907591E-E0CC-4BE3-9BDA-F2261D33044C}"/>
              </a:ext>
            </a:extLst>
          </p:cNvPr>
          <p:cNvSpPr>
            <a:spLocks noGrp="1" noChangeArrowheads="1"/>
          </p:cNvSpPr>
          <p:nvPr>
            <p:ph type="sldNum" sz="quarter" idx="5"/>
          </p:nvPr>
        </p:nvSpPr>
        <p:spPr bwMode="auto">
          <a:xfrm>
            <a:off x="3821113" y="9398000"/>
            <a:ext cx="2922587"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0C2638A6-1EDF-4CCF-B4E6-95CC5BB04368}" type="slidenum">
              <a:rPr lang="de-DE" altLang="de-DE"/>
              <a:pPr>
                <a:defRPr/>
              </a:pPr>
              <a:t>‹Nr.›</a:t>
            </a:fld>
            <a:endParaRPr lang="de-DE" altLang="de-DE"/>
          </a:p>
        </p:txBody>
      </p:sp>
    </p:spTree>
    <p:extLst>
      <p:ext uri="{BB962C8B-B14F-4D97-AF65-F5344CB8AC3E}">
        <p14:creationId xmlns:p14="http://schemas.microsoft.com/office/powerpoint/2010/main" val="11803691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C6935749-A5EA-44F2-9CB8-423EBFE322BA}"/>
              </a:ext>
            </a:extLst>
          </p:cNvPr>
          <p:cNvSpPr txBox="1">
            <a:spLocks noGrp="1" noChangeArrowheads="1"/>
          </p:cNvSpPr>
          <p:nvPr/>
        </p:nvSpPr>
        <p:spPr bwMode="auto">
          <a:xfrm>
            <a:off x="3821113" y="9398000"/>
            <a:ext cx="29225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0322B0E-7B42-433D-95F1-0937F90D9369}" type="slidenum">
              <a:rPr lang="de-DE" altLang="de-DE" b="0"/>
              <a:pPr algn="r" eaLnBrk="1" hangingPunct="1">
                <a:spcBef>
                  <a:spcPct val="0"/>
                </a:spcBef>
              </a:pPr>
              <a:t>1</a:t>
            </a:fld>
            <a:endParaRPr lang="de-DE" altLang="de-DE" b="0"/>
          </a:p>
        </p:txBody>
      </p:sp>
      <p:sp>
        <p:nvSpPr>
          <p:cNvPr id="6147" name="Rectangle 2">
            <a:extLst>
              <a:ext uri="{FF2B5EF4-FFF2-40B4-BE49-F238E27FC236}">
                <a16:creationId xmlns:a16="http://schemas.microsoft.com/office/drawing/2014/main" id="{56B0950F-BC95-4EF6-BE32-BC416CF88204}"/>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r>
              <a:rPr lang="de-DE" sz="1200" kern="1200" dirty="0">
                <a:solidFill>
                  <a:schemeClr val="tx1"/>
                </a:solidFill>
                <a:effectLst/>
                <a:latin typeface="Arial" charset="0"/>
                <a:ea typeface="+mn-ea"/>
                <a:cs typeface="+mn-cs"/>
              </a:rPr>
              <a:t>Diese PPT enthält zwei Präsentationen für den  Familiengottesdienst zu Erntedank 2024:</a:t>
            </a:r>
          </a:p>
          <a:p>
            <a:pPr marL="228600" indent="-228600">
              <a:buAutoNum type="arabicParenR"/>
            </a:pPr>
            <a:r>
              <a:rPr lang="de-DE" sz="1200" kern="1200" dirty="0">
                <a:solidFill>
                  <a:schemeClr val="tx1"/>
                </a:solidFill>
                <a:effectLst/>
                <a:latin typeface="Arial" charset="0"/>
                <a:ea typeface="+mn-ea"/>
                <a:cs typeface="+mn-cs"/>
              </a:rPr>
              <a:t>Konfis stellen das von Brot für die Welt geförderte Projekt in Vietnam vor</a:t>
            </a:r>
          </a:p>
          <a:p>
            <a:pPr marL="228600" indent="-228600">
              <a:buAutoNum type="arabicParenR"/>
            </a:pPr>
            <a:r>
              <a:rPr lang="de-DE" sz="1200" kern="1200" dirty="0">
                <a:solidFill>
                  <a:schemeClr val="tx1"/>
                </a:solidFill>
                <a:effectLst/>
                <a:latin typeface="Arial" charset="0"/>
                <a:ea typeface="+mn-ea"/>
                <a:cs typeface="+mn-cs"/>
              </a:rPr>
              <a:t>Konfis stellen den Jungen Bao aus Vietnam vor</a:t>
            </a:r>
          </a:p>
          <a:p>
            <a:endParaRPr lang="de-DE" dirty="0"/>
          </a:p>
        </p:txBody>
      </p:sp>
    </p:spTree>
    <p:extLst>
      <p:ext uri="{BB962C8B-B14F-4D97-AF65-F5344CB8AC3E}">
        <p14:creationId xmlns:p14="http://schemas.microsoft.com/office/powerpoint/2010/main" val="2393571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7DFCBC79-1B6E-4123-9D70-D5C21791A3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6E4DC2-1CA3-4F83-A174-4BC2CBACF136}" type="slidenum">
              <a:rPr lang="de-DE" altLang="de-DE" smtClean="0"/>
              <a:pPr>
                <a:spcBef>
                  <a:spcPct val="0"/>
                </a:spcBef>
              </a:pPr>
              <a:t>10</a:t>
            </a:fld>
            <a:endParaRPr lang="de-DE" altLang="de-DE"/>
          </a:p>
        </p:txBody>
      </p:sp>
      <p:sp>
        <p:nvSpPr>
          <p:cNvPr id="12291" name="Rectangle 2">
            <a:extLst>
              <a:ext uri="{FF2B5EF4-FFF2-40B4-BE49-F238E27FC236}">
                <a16:creationId xmlns:a16="http://schemas.microsoft.com/office/drawing/2014/main" id="{385E89A8-33AD-40D7-9142-4EEBADDD512E}"/>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0952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7008B0B-3115-451C-958F-EBB69B8F0F60}"/>
              </a:ext>
            </a:extLst>
          </p:cNvPr>
          <p:cNvSpPr txBox="1">
            <a:spLocks noGrp="1" noChangeArrowheads="1"/>
          </p:cNvSpPr>
          <p:nvPr/>
        </p:nvSpPr>
        <p:spPr bwMode="auto">
          <a:xfrm>
            <a:off x="3821113" y="9398000"/>
            <a:ext cx="29225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E343EF9-8E4C-41A9-AF14-BEEEAE66FA41}" type="slidenum">
              <a:rPr lang="de-DE" altLang="de-DE" b="0"/>
              <a:pPr algn="r" eaLnBrk="1" hangingPunct="1">
                <a:spcBef>
                  <a:spcPct val="0"/>
                </a:spcBef>
              </a:pPr>
              <a:t>11</a:t>
            </a:fld>
            <a:endParaRPr lang="de-DE" altLang="de-DE" b="0"/>
          </a:p>
        </p:txBody>
      </p:sp>
      <p:sp>
        <p:nvSpPr>
          <p:cNvPr id="22531" name="Rectangle 2">
            <a:extLst>
              <a:ext uri="{FF2B5EF4-FFF2-40B4-BE49-F238E27FC236}">
                <a16:creationId xmlns:a16="http://schemas.microsoft.com/office/drawing/2014/main" id="{66B8B838-5D0E-4740-BDB3-8F16CDD9A7B8}"/>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r>
              <a:rPr lang="de-DE" sz="1800" dirty="0">
                <a:effectLst/>
                <a:latin typeface="Times New Roman" panose="02020603050405020304" pitchFamily="18" charset="0"/>
                <a:ea typeface="Times New Roman" panose="02020603050405020304" pitchFamily="18" charset="0"/>
              </a:rPr>
              <a:t>Das ist Bao. Er ist 11 Jahre alt. Bao wohnt in dem Dorf Ta </a:t>
            </a:r>
            <a:r>
              <a:rPr lang="de-DE" sz="1800" dirty="0" err="1">
                <a:effectLst/>
                <a:latin typeface="Times New Roman" panose="02020603050405020304" pitchFamily="18" charset="0"/>
                <a:ea typeface="Times New Roman" panose="02020603050405020304" pitchFamily="18" charset="0"/>
              </a:rPr>
              <a:t>Lanh</a:t>
            </a:r>
            <a:r>
              <a:rPr lang="de-DE" sz="1800" dirty="0">
                <a:effectLst/>
                <a:latin typeface="Times New Roman" panose="02020603050405020304" pitchFamily="18" charset="0"/>
                <a:ea typeface="Times New Roman" panose="02020603050405020304" pitchFamily="18" charset="0"/>
              </a:rPr>
              <a:t> im Nordwesten von Vietnam.</a:t>
            </a:r>
          </a:p>
          <a:p>
            <a:endParaRPr lang="de-DE" sz="1200" kern="1200" dirty="0">
              <a:solidFill>
                <a:schemeClr val="tx1"/>
              </a:solidFill>
              <a:effectLst/>
              <a:latin typeface="Arial" charset="0"/>
              <a:ea typeface="+mn-ea"/>
              <a:cs typeface="+mn-cs"/>
            </a:endParaRPr>
          </a:p>
          <a:p>
            <a:endParaRPr lang="de-DE" sz="1200" kern="1200" dirty="0">
              <a:solidFill>
                <a:schemeClr val="tx1"/>
              </a:solidFill>
              <a:effectLst/>
              <a:latin typeface="Arial" charset="0"/>
              <a:ea typeface="+mn-ea"/>
              <a:cs typeface="+mn-cs"/>
            </a:endParaRPr>
          </a:p>
          <a:p>
            <a:endParaRPr lang="de-DE" dirty="0"/>
          </a:p>
        </p:txBody>
      </p:sp>
    </p:spTree>
    <p:extLst>
      <p:ext uri="{BB962C8B-B14F-4D97-AF65-F5344CB8AC3E}">
        <p14:creationId xmlns:p14="http://schemas.microsoft.com/office/powerpoint/2010/main" val="280181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7008B0B-3115-451C-958F-EBB69B8F0F60}"/>
              </a:ext>
            </a:extLst>
          </p:cNvPr>
          <p:cNvSpPr txBox="1">
            <a:spLocks noGrp="1" noChangeArrowheads="1"/>
          </p:cNvSpPr>
          <p:nvPr/>
        </p:nvSpPr>
        <p:spPr bwMode="auto">
          <a:xfrm>
            <a:off x="3821113" y="9398000"/>
            <a:ext cx="29225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E343EF9-8E4C-41A9-AF14-BEEEAE66FA41}" type="slidenum">
              <a:rPr lang="de-DE" altLang="de-DE" b="0"/>
              <a:pPr algn="r" eaLnBrk="1" hangingPunct="1">
                <a:spcBef>
                  <a:spcPct val="0"/>
                </a:spcBef>
              </a:pPr>
              <a:t>12</a:t>
            </a:fld>
            <a:endParaRPr lang="de-DE" altLang="de-DE" b="0"/>
          </a:p>
        </p:txBody>
      </p:sp>
      <p:sp>
        <p:nvSpPr>
          <p:cNvPr id="22531" name="Rectangle 2">
            <a:extLst>
              <a:ext uri="{FF2B5EF4-FFF2-40B4-BE49-F238E27FC236}">
                <a16:creationId xmlns:a16="http://schemas.microsoft.com/office/drawing/2014/main" id="{66B8B838-5D0E-4740-BDB3-8F16CDD9A7B8}"/>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r>
              <a:rPr lang="de-DE" sz="1800" dirty="0">
                <a:effectLst/>
                <a:latin typeface="Times New Roman" panose="02020603050405020304" pitchFamily="18" charset="0"/>
                <a:ea typeface="Times New Roman" panose="02020603050405020304" pitchFamily="18" charset="0"/>
              </a:rPr>
              <a:t>Der Weg zu anderen Dörfern ist weit. Wenn Bao zur Schule muss oder Freunde besuchen will, fahren ihn seine Eltern mit dem Moped. </a:t>
            </a:r>
          </a:p>
          <a:p>
            <a:endParaRPr lang="de-DE" sz="1200" kern="1200" dirty="0">
              <a:solidFill>
                <a:schemeClr val="tx1"/>
              </a:solidFill>
              <a:effectLst/>
              <a:latin typeface="Arial" charset="0"/>
              <a:ea typeface="+mn-ea"/>
              <a:cs typeface="+mn-cs"/>
            </a:endParaRPr>
          </a:p>
          <a:p>
            <a:endParaRPr lang="de-DE" sz="1200" kern="1200" dirty="0">
              <a:solidFill>
                <a:schemeClr val="tx1"/>
              </a:solidFill>
              <a:effectLst/>
              <a:latin typeface="Arial" charset="0"/>
              <a:ea typeface="+mn-ea"/>
              <a:cs typeface="+mn-cs"/>
            </a:endParaRPr>
          </a:p>
          <a:p>
            <a:endParaRPr lang="de-DE" dirty="0"/>
          </a:p>
        </p:txBody>
      </p:sp>
    </p:spTree>
    <p:extLst>
      <p:ext uri="{BB962C8B-B14F-4D97-AF65-F5344CB8AC3E}">
        <p14:creationId xmlns:p14="http://schemas.microsoft.com/office/powerpoint/2010/main" val="375102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7008B0B-3115-451C-958F-EBB69B8F0F60}"/>
              </a:ext>
            </a:extLst>
          </p:cNvPr>
          <p:cNvSpPr txBox="1">
            <a:spLocks noGrp="1" noChangeArrowheads="1"/>
          </p:cNvSpPr>
          <p:nvPr/>
        </p:nvSpPr>
        <p:spPr bwMode="auto">
          <a:xfrm>
            <a:off x="3821113" y="9398000"/>
            <a:ext cx="29225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E343EF9-8E4C-41A9-AF14-BEEEAE66FA41}" type="slidenum">
              <a:rPr lang="de-DE" altLang="de-DE" b="0"/>
              <a:pPr algn="r" eaLnBrk="1" hangingPunct="1">
                <a:spcBef>
                  <a:spcPct val="0"/>
                </a:spcBef>
              </a:pPr>
              <a:t>13</a:t>
            </a:fld>
            <a:endParaRPr lang="de-DE" altLang="de-DE" b="0"/>
          </a:p>
        </p:txBody>
      </p:sp>
      <p:sp>
        <p:nvSpPr>
          <p:cNvPr id="22531" name="Rectangle 2">
            <a:extLst>
              <a:ext uri="{FF2B5EF4-FFF2-40B4-BE49-F238E27FC236}">
                <a16:creationId xmlns:a16="http://schemas.microsoft.com/office/drawing/2014/main" id="{66B8B838-5D0E-4740-BDB3-8F16CDD9A7B8}"/>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r>
              <a:rPr lang="de-DE" sz="1800" dirty="0">
                <a:effectLst/>
                <a:latin typeface="Times New Roman" panose="02020603050405020304" pitchFamily="18" charset="0"/>
                <a:ea typeface="Times New Roman" panose="02020603050405020304" pitchFamily="18" charset="0"/>
              </a:rPr>
              <a:t>Bao geht in die 7. Klasse. Er interessiert sich besonders für Naturwissenschaften.</a:t>
            </a:r>
          </a:p>
          <a:p>
            <a:endParaRPr lang="de-DE" sz="1200" kern="1200" dirty="0">
              <a:solidFill>
                <a:schemeClr val="tx1"/>
              </a:solidFill>
              <a:effectLst/>
              <a:latin typeface="Arial" charset="0"/>
              <a:ea typeface="+mn-ea"/>
              <a:cs typeface="+mn-cs"/>
            </a:endParaRPr>
          </a:p>
          <a:p>
            <a:endParaRPr lang="de-DE" sz="1200" kern="1200" dirty="0">
              <a:solidFill>
                <a:schemeClr val="tx1"/>
              </a:solidFill>
              <a:effectLst/>
              <a:latin typeface="Arial" charset="0"/>
              <a:ea typeface="+mn-ea"/>
              <a:cs typeface="+mn-cs"/>
            </a:endParaRPr>
          </a:p>
          <a:p>
            <a:endParaRPr lang="de-DE" dirty="0"/>
          </a:p>
        </p:txBody>
      </p:sp>
    </p:spTree>
    <p:extLst>
      <p:ext uri="{BB962C8B-B14F-4D97-AF65-F5344CB8AC3E}">
        <p14:creationId xmlns:p14="http://schemas.microsoft.com/office/powerpoint/2010/main" val="2734578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7008B0B-3115-451C-958F-EBB69B8F0F60}"/>
              </a:ext>
            </a:extLst>
          </p:cNvPr>
          <p:cNvSpPr txBox="1">
            <a:spLocks noGrp="1" noChangeArrowheads="1"/>
          </p:cNvSpPr>
          <p:nvPr/>
        </p:nvSpPr>
        <p:spPr bwMode="auto">
          <a:xfrm>
            <a:off x="3821113" y="9398000"/>
            <a:ext cx="29225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E343EF9-8E4C-41A9-AF14-BEEEAE66FA41}" type="slidenum">
              <a:rPr lang="de-DE" altLang="de-DE" b="0"/>
              <a:pPr algn="r" eaLnBrk="1" hangingPunct="1">
                <a:spcBef>
                  <a:spcPct val="0"/>
                </a:spcBef>
              </a:pPr>
              <a:t>14</a:t>
            </a:fld>
            <a:endParaRPr lang="de-DE" altLang="de-DE" b="0"/>
          </a:p>
        </p:txBody>
      </p:sp>
      <p:sp>
        <p:nvSpPr>
          <p:cNvPr id="22531" name="Rectangle 2">
            <a:extLst>
              <a:ext uri="{FF2B5EF4-FFF2-40B4-BE49-F238E27FC236}">
                <a16:creationId xmlns:a16="http://schemas.microsoft.com/office/drawing/2014/main" id="{66B8B838-5D0E-4740-BDB3-8F16CDD9A7B8}"/>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r>
              <a:rPr lang="de-DE" sz="1800" dirty="0">
                <a:effectLst/>
                <a:latin typeface="Times New Roman" panose="02020603050405020304" pitchFamily="18" charset="0"/>
                <a:ea typeface="Times New Roman" panose="02020603050405020304" pitchFamily="18" charset="0"/>
              </a:rPr>
              <a:t>Das sind Baos Eltern. Sie arbeiten meist auf dem Feld. Als Bao klein war, arbeiteten seine Eltern in der Stadt. Bao lebte bei seinen Großeltern.</a:t>
            </a:r>
          </a:p>
          <a:p>
            <a:endParaRPr lang="de-DE" sz="1200" kern="1200" dirty="0">
              <a:solidFill>
                <a:schemeClr val="tx1"/>
              </a:solidFill>
              <a:effectLst/>
              <a:latin typeface="Arial" charset="0"/>
              <a:ea typeface="+mn-ea"/>
              <a:cs typeface="+mn-cs"/>
            </a:endParaRPr>
          </a:p>
          <a:p>
            <a:endParaRPr lang="de-DE" dirty="0"/>
          </a:p>
        </p:txBody>
      </p:sp>
    </p:spTree>
    <p:extLst>
      <p:ext uri="{BB962C8B-B14F-4D97-AF65-F5344CB8AC3E}">
        <p14:creationId xmlns:p14="http://schemas.microsoft.com/office/powerpoint/2010/main" val="3934590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7008B0B-3115-451C-958F-EBB69B8F0F60}"/>
              </a:ext>
            </a:extLst>
          </p:cNvPr>
          <p:cNvSpPr txBox="1">
            <a:spLocks noGrp="1" noChangeArrowheads="1"/>
          </p:cNvSpPr>
          <p:nvPr/>
        </p:nvSpPr>
        <p:spPr bwMode="auto">
          <a:xfrm>
            <a:off x="3821113" y="9398000"/>
            <a:ext cx="29225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E343EF9-8E4C-41A9-AF14-BEEEAE66FA41}" type="slidenum">
              <a:rPr lang="de-DE" altLang="de-DE" b="0"/>
              <a:pPr algn="r" eaLnBrk="1" hangingPunct="1">
                <a:spcBef>
                  <a:spcPct val="0"/>
                </a:spcBef>
              </a:pPr>
              <a:t>15</a:t>
            </a:fld>
            <a:endParaRPr lang="de-DE" altLang="de-DE" b="0"/>
          </a:p>
        </p:txBody>
      </p:sp>
      <p:sp>
        <p:nvSpPr>
          <p:cNvPr id="22531" name="Rectangle 2">
            <a:extLst>
              <a:ext uri="{FF2B5EF4-FFF2-40B4-BE49-F238E27FC236}">
                <a16:creationId xmlns:a16="http://schemas.microsoft.com/office/drawing/2014/main" id="{66B8B838-5D0E-4740-BDB3-8F16CDD9A7B8}"/>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r>
              <a:rPr lang="de-DE" sz="1800" dirty="0">
                <a:effectLst/>
                <a:latin typeface="Times New Roman" panose="02020603050405020304" pitchFamily="18" charset="0"/>
                <a:ea typeface="Times New Roman" panose="02020603050405020304" pitchFamily="18" charset="0"/>
              </a:rPr>
              <a:t>Inzwischen können sie von der Landwirtschaft im Dorf leben. Seine Mutter Ton Hoang Thi will in Zukunft noch mehr Zimt anbauen und verkaufen. Auf dem Bild hat sie gerade die Rinde von einem Zimtbaum geschält.</a:t>
            </a:r>
          </a:p>
          <a:p>
            <a:endParaRPr lang="de-DE" sz="1200" kern="1200" dirty="0">
              <a:solidFill>
                <a:schemeClr val="tx1"/>
              </a:solidFill>
              <a:effectLst/>
              <a:latin typeface="Arial" charset="0"/>
              <a:ea typeface="+mn-ea"/>
              <a:cs typeface="+mn-cs"/>
            </a:endParaRPr>
          </a:p>
          <a:p>
            <a:endParaRPr lang="de-DE" dirty="0"/>
          </a:p>
        </p:txBody>
      </p:sp>
    </p:spTree>
    <p:extLst>
      <p:ext uri="{BB962C8B-B14F-4D97-AF65-F5344CB8AC3E}">
        <p14:creationId xmlns:p14="http://schemas.microsoft.com/office/powerpoint/2010/main" val="109505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7008B0B-3115-451C-958F-EBB69B8F0F60}"/>
              </a:ext>
            </a:extLst>
          </p:cNvPr>
          <p:cNvSpPr txBox="1">
            <a:spLocks noGrp="1" noChangeArrowheads="1"/>
          </p:cNvSpPr>
          <p:nvPr/>
        </p:nvSpPr>
        <p:spPr bwMode="auto">
          <a:xfrm>
            <a:off x="3821113" y="9398000"/>
            <a:ext cx="29225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E343EF9-8E4C-41A9-AF14-BEEEAE66FA41}" type="slidenum">
              <a:rPr lang="de-DE" altLang="de-DE" b="0"/>
              <a:pPr algn="r" eaLnBrk="1" hangingPunct="1">
                <a:spcBef>
                  <a:spcPct val="0"/>
                </a:spcBef>
              </a:pPr>
              <a:t>16</a:t>
            </a:fld>
            <a:endParaRPr lang="de-DE" altLang="de-DE" b="0"/>
          </a:p>
        </p:txBody>
      </p:sp>
      <p:sp>
        <p:nvSpPr>
          <p:cNvPr id="22531" name="Rectangle 2">
            <a:extLst>
              <a:ext uri="{FF2B5EF4-FFF2-40B4-BE49-F238E27FC236}">
                <a16:creationId xmlns:a16="http://schemas.microsoft.com/office/drawing/2014/main" id="{66B8B838-5D0E-4740-BDB3-8F16CDD9A7B8}"/>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r>
              <a:rPr lang="de-DE" sz="1800" dirty="0">
                <a:effectLst/>
                <a:latin typeface="Times New Roman" panose="02020603050405020304" pitchFamily="18" charset="0"/>
                <a:ea typeface="Times New Roman" panose="02020603050405020304" pitchFamily="18" charset="0"/>
              </a:rPr>
              <a:t>Seine Mutter beteiligt sich an dem Projekt der Yen Bai </a:t>
            </a:r>
            <a:r>
              <a:rPr lang="de-DE" sz="1800" dirty="0" err="1">
                <a:effectLst/>
                <a:latin typeface="Times New Roman" panose="02020603050405020304" pitchFamily="18" charset="0"/>
                <a:ea typeface="Times New Roman" panose="02020603050405020304" pitchFamily="18" charset="0"/>
              </a:rPr>
              <a:t>Womens</a:t>
            </a:r>
            <a:r>
              <a:rPr lang="de-DE" sz="1800" dirty="0">
                <a:effectLst/>
                <a:latin typeface="Times New Roman" panose="02020603050405020304" pitchFamily="18" charset="0"/>
                <a:ea typeface="Times New Roman" panose="02020603050405020304" pitchFamily="18" charset="0"/>
              </a:rPr>
              <a:t>‘ Union, das Brot für die Welt finanziert. Sie arbeitet im Planungsteam ihres Dorfes mit. Das Ziel ist, dass die Einwohner mit ihrer Arbeit mehr Geld verdienen. Das funktioniert gut. Durch Landwirtschaftskurse erhöhen die Familien ihre Erträge. Durch Kooperativen und befestigte Straßen können sie ihre Ernte besser verkaufen und erzielen höhere Gewinne.</a:t>
            </a:r>
          </a:p>
          <a:p>
            <a:endParaRPr lang="de-DE" sz="1200" kern="1200" dirty="0">
              <a:solidFill>
                <a:schemeClr val="tx1"/>
              </a:solidFill>
              <a:effectLst/>
              <a:latin typeface="Arial" charset="0"/>
              <a:ea typeface="+mn-ea"/>
              <a:cs typeface="+mn-cs"/>
            </a:endParaRPr>
          </a:p>
          <a:p>
            <a:endParaRPr lang="de-DE" dirty="0"/>
          </a:p>
        </p:txBody>
      </p:sp>
    </p:spTree>
    <p:extLst>
      <p:ext uri="{BB962C8B-B14F-4D97-AF65-F5344CB8AC3E}">
        <p14:creationId xmlns:p14="http://schemas.microsoft.com/office/powerpoint/2010/main" val="2439668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7008B0B-3115-451C-958F-EBB69B8F0F60}"/>
              </a:ext>
            </a:extLst>
          </p:cNvPr>
          <p:cNvSpPr txBox="1">
            <a:spLocks noGrp="1" noChangeArrowheads="1"/>
          </p:cNvSpPr>
          <p:nvPr/>
        </p:nvSpPr>
        <p:spPr bwMode="auto">
          <a:xfrm>
            <a:off x="3821113" y="9398000"/>
            <a:ext cx="29225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E343EF9-8E4C-41A9-AF14-BEEEAE66FA41}" type="slidenum">
              <a:rPr lang="de-DE" altLang="de-DE" b="0"/>
              <a:pPr algn="r" eaLnBrk="1" hangingPunct="1">
                <a:spcBef>
                  <a:spcPct val="0"/>
                </a:spcBef>
              </a:pPr>
              <a:t>17</a:t>
            </a:fld>
            <a:endParaRPr lang="de-DE" altLang="de-DE" b="0"/>
          </a:p>
        </p:txBody>
      </p:sp>
      <p:sp>
        <p:nvSpPr>
          <p:cNvPr id="22531" name="Rectangle 2">
            <a:extLst>
              <a:ext uri="{FF2B5EF4-FFF2-40B4-BE49-F238E27FC236}">
                <a16:creationId xmlns:a16="http://schemas.microsoft.com/office/drawing/2014/main" id="{66B8B838-5D0E-4740-BDB3-8F16CDD9A7B8}"/>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r>
              <a:rPr lang="de-DE" sz="1800" dirty="0">
                <a:effectLst/>
                <a:latin typeface="Times New Roman" panose="02020603050405020304" pitchFamily="18" charset="0"/>
                <a:ea typeface="Times New Roman" panose="02020603050405020304" pitchFamily="18" charset="0"/>
              </a:rPr>
              <a:t>Direkt vor Baos Haus gibt es dadurch nun eine schmale befestigte Straße. Für Bao ist das auch gut. Er kann nun auch in den Regenmonaten zur Schule. Vorher war der Pfad dann zu schlammig und er musste wochenlang zuhause bleiben.</a:t>
            </a:r>
          </a:p>
          <a:p>
            <a:endParaRPr lang="de-DE" sz="1200" kern="1200" dirty="0">
              <a:solidFill>
                <a:schemeClr val="tx1"/>
              </a:solidFill>
              <a:effectLst/>
              <a:latin typeface="Arial" charset="0"/>
              <a:ea typeface="+mn-ea"/>
              <a:cs typeface="+mn-cs"/>
            </a:endParaRPr>
          </a:p>
          <a:p>
            <a:endParaRPr lang="de-DE" dirty="0"/>
          </a:p>
        </p:txBody>
      </p:sp>
    </p:spTree>
    <p:extLst>
      <p:ext uri="{BB962C8B-B14F-4D97-AF65-F5344CB8AC3E}">
        <p14:creationId xmlns:p14="http://schemas.microsoft.com/office/powerpoint/2010/main" val="998781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7008B0B-3115-451C-958F-EBB69B8F0F60}"/>
              </a:ext>
            </a:extLst>
          </p:cNvPr>
          <p:cNvSpPr txBox="1">
            <a:spLocks noGrp="1" noChangeArrowheads="1"/>
          </p:cNvSpPr>
          <p:nvPr/>
        </p:nvSpPr>
        <p:spPr bwMode="auto">
          <a:xfrm>
            <a:off x="3821113" y="9398000"/>
            <a:ext cx="29225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E343EF9-8E4C-41A9-AF14-BEEEAE66FA41}" type="slidenum">
              <a:rPr lang="de-DE" altLang="de-DE" b="0"/>
              <a:pPr algn="r" eaLnBrk="1" hangingPunct="1">
                <a:spcBef>
                  <a:spcPct val="0"/>
                </a:spcBef>
              </a:pPr>
              <a:t>18</a:t>
            </a:fld>
            <a:endParaRPr lang="de-DE" altLang="de-DE" b="0"/>
          </a:p>
        </p:txBody>
      </p:sp>
      <p:sp>
        <p:nvSpPr>
          <p:cNvPr id="22531" name="Rectangle 2">
            <a:extLst>
              <a:ext uri="{FF2B5EF4-FFF2-40B4-BE49-F238E27FC236}">
                <a16:creationId xmlns:a16="http://schemas.microsoft.com/office/drawing/2014/main" id="{66B8B838-5D0E-4740-BDB3-8F16CDD9A7B8}"/>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r>
              <a:rPr lang="de-DE" sz="1800" dirty="0">
                <a:effectLst/>
                <a:latin typeface="Times New Roman" panose="02020603050405020304" pitchFamily="18" charset="0"/>
                <a:ea typeface="Times New Roman" panose="02020603050405020304" pitchFamily="18" charset="0"/>
              </a:rPr>
              <a:t>Baos Eltern verdienen jetzt mehr Geld. In ihrem Haus können sie bald Fenster und Zwischenwände einbauen. Ihr Ziel ist, dass Bao später einmal studieren kann.</a:t>
            </a:r>
          </a:p>
          <a:p>
            <a:endParaRPr lang="de-DE" dirty="0"/>
          </a:p>
        </p:txBody>
      </p:sp>
    </p:spTree>
    <p:extLst>
      <p:ext uri="{BB962C8B-B14F-4D97-AF65-F5344CB8AC3E}">
        <p14:creationId xmlns:p14="http://schemas.microsoft.com/office/powerpoint/2010/main" val="3842956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7008B0B-3115-451C-958F-EBB69B8F0F60}"/>
              </a:ext>
            </a:extLst>
          </p:cNvPr>
          <p:cNvSpPr txBox="1">
            <a:spLocks noGrp="1" noChangeArrowheads="1"/>
          </p:cNvSpPr>
          <p:nvPr/>
        </p:nvSpPr>
        <p:spPr bwMode="auto">
          <a:xfrm>
            <a:off x="3821113" y="9398000"/>
            <a:ext cx="29225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E343EF9-8E4C-41A9-AF14-BEEEAE66FA41}" type="slidenum">
              <a:rPr lang="de-DE" altLang="de-DE" b="0"/>
              <a:pPr algn="r" eaLnBrk="1" hangingPunct="1">
                <a:spcBef>
                  <a:spcPct val="0"/>
                </a:spcBef>
              </a:pPr>
              <a:t>19</a:t>
            </a:fld>
            <a:endParaRPr lang="de-DE" altLang="de-DE" b="0"/>
          </a:p>
        </p:txBody>
      </p:sp>
      <p:sp>
        <p:nvSpPr>
          <p:cNvPr id="22531" name="Rectangle 2">
            <a:extLst>
              <a:ext uri="{FF2B5EF4-FFF2-40B4-BE49-F238E27FC236}">
                <a16:creationId xmlns:a16="http://schemas.microsoft.com/office/drawing/2014/main" id="{66B8B838-5D0E-4740-BDB3-8F16CDD9A7B8}"/>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r>
              <a:rPr lang="de-DE" sz="1800" dirty="0">
                <a:effectLst/>
                <a:latin typeface="Times New Roman" panose="02020603050405020304" pitchFamily="18" charset="0"/>
                <a:ea typeface="Times New Roman" panose="02020603050405020304" pitchFamily="18" charset="0"/>
              </a:rPr>
              <a:t>Das wünscht sich auch Bao. Er will einmal Lehrer für Naturwissenschaften werden. Auf dem Bild, das Bao gemalt hat, sind die Häuser des Dorfes mit einer Straße verbunden. An der befestigten Straße haben alle mitgebaut und sind stolz darauf.</a:t>
            </a:r>
          </a:p>
          <a:p>
            <a:endParaRPr lang="de-DE" sz="1200" kern="1200" dirty="0">
              <a:solidFill>
                <a:schemeClr val="tx1"/>
              </a:solidFill>
              <a:effectLst/>
              <a:latin typeface="Arial" charset="0"/>
              <a:ea typeface="+mn-ea"/>
              <a:cs typeface="+mn-cs"/>
            </a:endParaRPr>
          </a:p>
          <a:p>
            <a:endParaRPr lang="de-DE" sz="1200" kern="1200" dirty="0">
              <a:solidFill>
                <a:schemeClr val="tx1"/>
              </a:solidFill>
              <a:effectLst/>
              <a:latin typeface="Arial" charset="0"/>
              <a:ea typeface="+mn-ea"/>
              <a:cs typeface="+mn-cs"/>
            </a:endParaRPr>
          </a:p>
          <a:p>
            <a:r>
              <a:rPr lang="de-DE" sz="1200" b="1" kern="1200" dirty="0">
                <a:solidFill>
                  <a:schemeClr val="tx1"/>
                </a:solidFill>
                <a:effectLst/>
                <a:latin typeface="Arial" charset="0"/>
                <a:ea typeface="+mn-ea"/>
                <a:cs typeface="+mn-cs"/>
              </a:rPr>
              <a:t>Text </a:t>
            </a:r>
            <a:r>
              <a:rPr lang="de-DE" sz="1200" b="0" kern="1200" dirty="0">
                <a:solidFill>
                  <a:schemeClr val="tx1"/>
                </a:solidFill>
                <a:effectLst/>
                <a:latin typeface="Arial" charset="0"/>
                <a:ea typeface="+mn-ea"/>
                <a:cs typeface="+mn-cs"/>
              </a:rPr>
              <a:t>Veronika Ullmann, </a:t>
            </a:r>
            <a:r>
              <a:rPr lang="de-DE" sz="1200" kern="1200" dirty="0">
                <a:solidFill>
                  <a:schemeClr val="tx1"/>
                </a:solidFill>
                <a:effectLst/>
                <a:latin typeface="Arial" charset="0"/>
                <a:ea typeface="+mn-ea"/>
                <a:cs typeface="+mn-cs"/>
              </a:rPr>
              <a:t>Johannes Küstner</a:t>
            </a:r>
          </a:p>
          <a:p>
            <a:r>
              <a:rPr lang="de-DE" sz="1200" b="1" kern="1200" dirty="0">
                <a:solidFill>
                  <a:schemeClr val="tx1"/>
                </a:solidFill>
                <a:effectLst/>
                <a:latin typeface="Arial" charset="0"/>
                <a:ea typeface="+mn-ea"/>
                <a:cs typeface="+mn-cs"/>
              </a:rPr>
              <a:t>Fotos </a:t>
            </a:r>
            <a:r>
              <a:rPr lang="de-DE" sz="1200" kern="1200" dirty="0">
                <a:solidFill>
                  <a:schemeClr val="tx1"/>
                </a:solidFill>
                <a:effectLst/>
                <a:latin typeface="Arial" charset="0"/>
                <a:ea typeface="+mn-ea"/>
                <a:cs typeface="+mn-cs"/>
              </a:rPr>
              <a:t>Joerg </a:t>
            </a:r>
            <a:r>
              <a:rPr lang="de-DE" sz="1200" kern="1200" dirty="0" err="1">
                <a:solidFill>
                  <a:schemeClr val="tx1"/>
                </a:solidFill>
                <a:effectLst/>
                <a:latin typeface="Arial" charset="0"/>
                <a:ea typeface="+mn-ea"/>
                <a:cs typeface="+mn-cs"/>
              </a:rPr>
              <a:t>Boethling</a:t>
            </a:r>
            <a:endParaRPr lang="de-DE" sz="1200" kern="1200" dirty="0">
              <a:solidFill>
                <a:schemeClr val="tx1"/>
              </a:solidFill>
              <a:effectLst/>
              <a:latin typeface="Arial" charset="0"/>
              <a:ea typeface="+mn-ea"/>
              <a:cs typeface="+mn-cs"/>
            </a:endParaRPr>
          </a:p>
          <a:p>
            <a:endParaRPr lang="de-DE" sz="1200" kern="1200" dirty="0">
              <a:solidFill>
                <a:schemeClr val="tx1"/>
              </a:solidFill>
              <a:effectLst/>
              <a:latin typeface="Arial" charset="0"/>
              <a:ea typeface="+mn-ea"/>
              <a:cs typeface="+mn-cs"/>
            </a:endParaRPr>
          </a:p>
          <a:p>
            <a:endParaRPr lang="de-DE" dirty="0"/>
          </a:p>
        </p:txBody>
      </p:sp>
    </p:spTree>
    <p:extLst>
      <p:ext uri="{BB962C8B-B14F-4D97-AF65-F5344CB8AC3E}">
        <p14:creationId xmlns:p14="http://schemas.microsoft.com/office/powerpoint/2010/main" val="949222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7DFCBC79-1B6E-4123-9D70-D5C21791A3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6E4DC2-1CA3-4F83-A174-4BC2CBACF136}" type="slidenum">
              <a:rPr lang="de-DE" altLang="de-DE" smtClean="0"/>
              <a:pPr>
                <a:spcBef>
                  <a:spcPct val="0"/>
                </a:spcBef>
              </a:pPr>
              <a:t>2</a:t>
            </a:fld>
            <a:endParaRPr lang="de-DE" altLang="de-DE"/>
          </a:p>
        </p:txBody>
      </p:sp>
      <p:sp>
        <p:nvSpPr>
          <p:cNvPr id="12291" name="Rectangle 2">
            <a:extLst>
              <a:ext uri="{FF2B5EF4-FFF2-40B4-BE49-F238E27FC236}">
                <a16:creationId xmlns:a16="http://schemas.microsoft.com/office/drawing/2014/main" id="{385E89A8-33AD-40D7-9142-4EEBADDD512E}"/>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7DFCBC79-1B6E-4123-9D70-D5C21791A3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6E4DC2-1CA3-4F83-A174-4BC2CBACF136}" type="slidenum">
              <a:rPr lang="de-DE" altLang="de-DE" smtClean="0"/>
              <a:pPr>
                <a:spcBef>
                  <a:spcPct val="0"/>
                </a:spcBef>
              </a:pPr>
              <a:t>3</a:t>
            </a:fld>
            <a:endParaRPr lang="de-DE" altLang="de-DE"/>
          </a:p>
        </p:txBody>
      </p:sp>
      <p:sp>
        <p:nvSpPr>
          <p:cNvPr id="12291" name="Rectangle 2">
            <a:extLst>
              <a:ext uri="{FF2B5EF4-FFF2-40B4-BE49-F238E27FC236}">
                <a16:creationId xmlns:a16="http://schemas.microsoft.com/office/drawing/2014/main" id="{385E89A8-33AD-40D7-9142-4EEBADDD512E}"/>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r>
              <a:rPr lang="de-DE" sz="1800" dirty="0">
                <a:effectLst/>
                <a:latin typeface="Times New Roman" panose="02020603050405020304" pitchFamily="18" charset="0"/>
                <a:ea typeface="Times New Roman" panose="02020603050405020304" pitchFamily="18" charset="0"/>
              </a:rPr>
              <a:t>Ja, wir haben unser Brot / unsere Brötchen mit Zimt gebacken. Viel von dem Zimt, den wir hier in Deutschland kaufen können, kommt aus Vietnam. Vietnam liegt in Südostasien. Das Land hat eine bewegte Geschichte, in der viele Dinge passiert sind. Im vergangenen Jahrhundert hat Vietnam einen Krieg erlebt, bei dem es bis zu drei Millionen Tote gab. Noch heute gibt es Gegenden in Vietnam, in denen Menschen dafür viel tun müssen, um genügend zu essen zu haben. In einer Gesellschaft wie der von Vietnam ist das nicht selbstverständlich, auch wenn das Land große Fortschritte gemacht hat. </a:t>
            </a:r>
          </a:p>
        </p:txBody>
      </p:sp>
    </p:spTree>
    <p:extLst>
      <p:ext uri="{BB962C8B-B14F-4D97-AF65-F5344CB8AC3E}">
        <p14:creationId xmlns:p14="http://schemas.microsoft.com/office/powerpoint/2010/main" val="1039765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696C2AC-089D-4C02-88C7-7421C8624C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C569C4-09B3-463A-8969-8F02DECC69E5}" type="slidenum">
              <a:rPr lang="de-DE" altLang="de-DE" smtClean="0"/>
              <a:pPr>
                <a:spcBef>
                  <a:spcPct val="0"/>
                </a:spcBef>
              </a:pPr>
              <a:t>4</a:t>
            </a:fld>
            <a:endParaRPr lang="de-DE" altLang="de-DE"/>
          </a:p>
        </p:txBody>
      </p:sp>
      <p:sp>
        <p:nvSpPr>
          <p:cNvPr id="18435" name="Rectangle 2">
            <a:extLst>
              <a:ext uri="{FF2B5EF4-FFF2-40B4-BE49-F238E27FC236}">
                <a16:creationId xmlns:a16="http://schemas.microsoft.com/office/drawing/2014/main" id="{43CB8FEB-9102-4C1E-9BA3-DA3D4DFA3838}"/>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r>
              <a:rPr lang="de-DE" sz="1800" dirty="0">
                <a:effectLst/>
                <a:latin typeface="Times New Roman" panose="02020603050405020304" pitchFamily="18" charset="0"/>
                <a:ea typeface="Times New Roman" panose="02020603050405020304" pitchFamily="18" charset="0"/>
              </a:rPr>
              <a:t>Auch im Nordwesten Vietnams wird Zimt angebaut. Das ist eine Landschaft mit dichtem Wald und steilen, bewachsenen Hügeln. Straßen gibt es sehr wenige, es sind eher unbefestigte Wege. Und da es in dieser Region oft regnet, ist klar, was dann mit den Wegen über die Hügel geschieht: Sie verwandeln sich zu Schlamm, werden rutschig und die Menschen kommen kaum voran.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DBFA9B67-4A04-4501-8144-1E55875F24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343BB6-BACE-4C9A-8C77-16360DF67F98}" type="slidenum">
              <a:rPr lang="de-DE" altLang="de-DE" smtClean="0"/>
              <a:pPr>
                <a:spcBef>
                  <a:spcPct val="0"/>
                </a:spcBef>
              </a:pPr>
              <a:t>5</a:t>
            </a:fld>
            <a:endParaRPr lang="de-DE" altLang="de-DE"/>
          </a:p>
        </p:txBody>
      </p:sp>
      <p:sp>
        <p:nvSpPr>
          <p:cNvPr id="10243" name="Rectangle 2">
            <a:extLst>
              <a:ext uri="{FF2B5EF4-FFF2-40B4-BE49-F238E27FC236}">
                <a16:creationId xmlns:a16="http://schemas.microsoft.com/office/drawing/2014/main" id="{D9454BE4-E445-442D-AB11-E1C5C0D6AACA}"/>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r>
              <a:rPr lang="de-DE" sz="1800" dirty="0">
                <a:effectLst/>
                <a:latin typeface="Times New Roman" panose="02020603050405020304" pitchFamily="18" charset="0"/>
                <a:ea typeface="Times New Roman" panose="02020603050405020304" pitchFamily="18" charset="0"/>
              </a:rPr>
              <a:t>Brot für die Welt unterstützt eine Organisation, die in dieser Region von Vietnam arbeitet: die Yen Bai Women's Union (YBWU). Mitarbeitende dieser Organisation sind in Kontakt mit den Menschen in der hügeligen, schwer zugänglichen Landschaft. </a:t>
            </a:r>
          </a:p>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CAA63289-5939-401E-9228-377C3BFE1E99}"/>
              </a:ext>
            </a:extLst>
          </p:cNvPr>
          <p:cNvSpPr txBox="1">
            <a:spLocks noGrp="1" noChangeArrowheads="1"/>
          </p:cNvSpPr>
          <p:nvPr/>
        </p:nvSpPr>
        <p:spPr bwMode="auto">
          <a:xfrm>
            <a:off x="3821113" y="9398000"/>
            <a:ext cx="29225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9680F9B-618A-4CBE-935E-FA0257C2E9CC}" type="slidenum">
              <a:rPr lang="de-DE" altLang="de-DE" b="0"/>
              <a:pPr algn="r" eaLnBrk="1" hangingPunct="1">
                <a:spcBef>
                  <a:spcPct val="0"/>
                </a:spcBef>
              </a:pPr>
              <a:t>6</a:t>
            </a:fld>
            <a:endParaRPr lang="de-DE" altLang="de-DE" b="0"/>
          </a:p>
        </p:txBody>
      </p:sp>
      <p:sp>
        <p:nvSpPr>
          <p:cNvPr id="14339" name="Rectangle 2">
            <a:extLst>
              <a:ext uri="{FF2B5EF4-FFF2-40B4-BE49-F238E27FC236}">
                <a16:creationId xmlns:a16="http://schemas.microsoft.com/office/drawing/2014/main" id="{8DB367D0-2FC5-4782-A677-48F296D63D00}"/>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r>
              <a:rPr lang="de-DE" sz="1800" dirty="0">
                <a:effectLst/>
                <a:latin typeface="Times New Roman" panose="02020603050405020304" pitchFamily="18" charset="0"/>
                <a:ea typeface="Times New Roman" panose="02020603050405020304" pitchFamily="18" charset="0"/>
              </a:rPr>
              <a:t>Sie besuchen sie, reden mit ihnen, lassen sich genau zeigen, wie sie leben und wie sie es schaffen, ihre Lebensmittel selbst anzubauen. Sie wissen auch, wovon die Menschen zu wenig haben. Und sie arbeiten mit ihnen zusammen daran, dass ihr Leben besser wird. </a:t>
            </a:r>
          </a:p>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2AC67A0-15A6-4332-81B3-95D5A21A9F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69D306-F210-4195-92E0-A641373E5990}" type="slidenum">
              <a:rPr lang="de-DE" altLang="de-DE" smtClean="0"/>
              <a:pPr>
                <a:spcBef>
                  <a:spcPct val="0"/>
                </a:spcBef>
              </a:pPr>
              <a:t>7</a:t>
            </a:fld>
            <a:endParaRPr lang="de-DE" altLang="de-DE"/>
          </a:p>
        </p:txBody>
      </p:sp>
      <p:sp>
        <p:nvSpPr>
          <p:cNvPr id="30723" name="Rectangle 2">
            <a:extLst>
              <a:ext uri="{FF2B5EF4-FFF2-40B4-BE49-F238E27FC236}">
                <a16:creationId xmlns:a16="http://schemas.microsoft.com/office/drawing/2014/main" id="{ED0521C1-DA55-40DD-A0CC-A7B2D88B34F4}"/>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r>
              <a:rPr lang="de-DE" sz="1800" dirty="0">
                <a:effectLst/>
                <a:latin typeface="Times New Roman" panose="02020603050405020304" pitchFamily="18" charset="0"/>
                <a:ea typeface="Times New Roman" panose="02020603050405020304" pitchFamily="18" charset="0"/>
              </a:rPr>
              <a:t>Und Zimt gehört eindeutig zu dem, womit Menschen in diesen Dörfern ihr Leben verbessern können. Denn Zimt wird auf der ganzen Welt geliebt. So sichern die Zimtbäume, die um ihre Dörfer herum wachsen, den Menschen das Leben. </a:t>
            </a:r>
          </a:p>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DBFA9B67-4A04-4501-8144-1E55875F24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343BB6-BACE-4C9A-8C77-16360DF67F98}" type="slidenum">
              <a:rPr lang="de-DE" altLang="de-DE" smtClean="0"/>
              <a:pPr>
                <a:spcBef>
                  <a:spcPct val="0"/>
                </a:spcBef>
              </a:pPr>
              <a:t>8</a:t>
            </a:fld>
            <a:endParaRPr lang="de-DE" altLang="de-DE"/>
          </a:p>
        </p:txBody>
      </p:sp>
      <p:sp>
        <p:nvSpPr>
          <p:cNvPr id="10243" name="Rectangle 2">
            <a:extLst>
              <a:ext uri="{FF2B5EF4-FFF2-40B4-BE49-F238E27FC236}">
                <a16:creationId xmlns:a16="http://schemas.microsoft.com/office/drawing/2014/main" id="{D9454BE4-E445-442D-AB11-E1C5C0D6AACA}"/>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r>
              <a:rPr lang="de-DE" sz="1800" dirty="0">
                <a:effectLst/>
                <a:latin typeface="Times New Roman" panose="02020603050405020304" pitchFamily="18" charset="0"/>
                <a:ea typeface="Times New Roman" panose="02020603050405020304" pitchFamily="18" charset="0"/>
              </a:rPr>
              <a:t>Der Verdienst aus dem Verkauf der Rinde des Cassia-Baumes macht es möglich, dass sie genügend andere Lebensmittel anbauen und Anderes zukaufen können. Aber nicht nur jede und jeder für sich: Die Dörfer haben zusammengearbeitet und haben aus den schlammigen Wegen eine befestigte Straße gemacht. </a:t>
            </a:r>
          </a:p>
          <a:p>
            <a:endParaRPr lang="de-DE" dirty="0"/>
          </a:p>
        </p:txBody>
      </p:sp>
    </p:spTree>
    <p:extLst>
      <p:ext uri="{BB962C8B-B14F-4D97-AF65-F5344CB8AC3E}">
        <p14:creationId xmlns:p14="http://schemas.microsoft.com/office/powerpoint/2010/main" val="603979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7008B0B-3115-451C-958F-EBB69B8F0F60}"/>
              </a:ext>
            </a:extLst>
          </p:cNvPr>
          <p:cNvSpPr txBox="1">
            <a:spLocks noGrp="1" noChangeArrowheads="1"/>
          </p:cNvSpPr>
          <p:nvPr/>
        </p:nvSpPr>
        <p:spPr bwMode="auto">
          <a:xfrm>
            <a:off x="3821113" y="9398000"/>
            <a:ext cx="29225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E343EF9-8E4C-41A9-AF14-BEEEAE66FA41}" type="slidenum">
              <a:rPr lang="de-DE" altLang="de-DE" b="0"/>
              <a:pPr algn="r" eaLnBrk="1" hangingPunct="1">
                <a:spcBef>
                  <a:spcPct val="0"/>
                </a:spcBef>
              </a:pPr>
              <a:t>9</a:t>
            </a:fld>
            <a:endParaRPr lang="de-DE" altLang="de-DE" b="0"/>
          </a:p>
        </p:txBody>
      </p:sp>
      <p:sp>
        <p:nvSpPr>
          <p:cNvPr id="22531" name="Rectangle 2">
            <a:extLst>
              <a:ext uri="{FF2B5EF4-FFF2-40B4-BE49-F238E27FC236}">
                <a16:creationId xmlns:a16="http://schemas.microsoft.com/office/drawing/2014/main" id="{66B8B838-5D0E-4740-BDB3-8F16CDD9A7B8}"/>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r>
              <a:rPr lang="de-DE" sz="1800" dirty="0">
                <a:effectLst/>
                <a:latin typeface="Times New Roman" panose="02020603050405020304" pitchFamily="18" charset="0"/>
                <a:ea typeface="Times New Roman" panose="02020603050405020304" pitchFamily="18" charset="0"/>
              </a:rPr>
              <a:t>Die bleibt bei Regen fest und die Kinder können auch bei Regen ins nächste Dorf zur Schule kommen. Neulich hat die Straße sogar noch Beleuchtung bekommen. Nun ist sie sicher und fest, diese Straße – und sie verbindet Menschen miteinander. So vieles hat sich in den Dörfern der Region verbessert – und so vieles steht noch an – die Menschen dort sind guten Mutes!</a:t>
            </a:r>
          </a:p>
          <a:p>
            <a:endParaRPr lang="de-DE" sz="1200" kern="1200" dirty="0">
              <a:solidFill>
                <a:schemeClr val="tx1"/>
              </a:solidFill>
              <a:effectLst/>
              <a:latin typeface="Arial" charset="0"/>
              <a:ea typeface="+mn-ea"/>
              <a:cs typeface="+mn-cs"/>
            </a:endParaRPr>
          </a:p>
          <a:p>
            <a:endParaRPr lang="de-DE" sz="1200" kern="1200" dirty="0">
              <a:solidFill>
                <a:schemeClr val="tx1"/>
              </a:solidFill>
              <a:effectLst/>
              <a:latin typeface="Arial" charset="0"/>
              <a:ea typeface="+mn-ea"/>
              <a:cs typeface="+mn-cs"/>
            </a:endParaRPr>
          </a:p>
          <a:p>
            <a:r>
              <a:rPr lang="de-DE" sz="1200" b="1" kern="1200" dirty="0">
                <a:solidFill>
                  <a:schemeClr val="tx1"/>
                </a:solidFill>
                <a:effectLst/>
                <a:latin typeface="Arial" charset="0"/>
                <a:ea typeface="+mn-ea"/>
                <a:cs typeface="+mn-cs"/>
              </a:rPr>
              <a:t>Text </a:t>
            </a:r>
            <a:r>
              <a:rPr lang="de-DE" sz="1200" b="0" kern="1200" dirty="0">
                <a:solidFill>
                  <a:schemeClr val="tx1"/>
                </a:solidFill>
                <a:effectLst/>
                <a:latin typeface="Arial" charset="0"/>
                <a:ea typeface="+mn-ea"/>
                <a:cs typeface="+mn-cs"/>
              </a:rPr>
              <a:t>Veronika Ullmann, </a:t>
            </a:r>
            <a:r>
              <a:rPr lang="de-DE" sz="1200" kern="1200" dirty="0">
                <a:solidFill>
                  <a:schemeClr val="tx1"/>
                </a:solidFill>
                <a:effectLst/>
                <a:latin typeface="Arial" charset="0"/>
                <a:ea typeface="+mn-ea"/>
                <a:cs typeface="+mn-cs"/>
              </a:rPr>
              <a:t>Johannes Küstner</a:t>
            </a:r>
          </a:p>
          <a:p>
            <a:r>
              <a:rPr lang="de-DE" sz="1200" b="1" kern="1200" dirty="0">
                <a:solidFill>
                  <a:schemeClr val="tx1"/>
                </a:solidFill>
                <a:effectLst/>
                <a:latin typeface="Arial" charset="0"/>
                <a:ea typeface="+mn-ea"/>
                <a:cs typeface="+mn-cs"/>
              </a:rPr>
              <a:t>Fotos </a:t>
            </a:r>
            <a:r>
              <a:rPr lang="de-DE" sz="1200" kern="1200" dirty="0">
                <a:solidFill>
                  <a:schemeClr val="tx1"/>
                </a:solidFill>
                <a:effectLst/>
                <a:latin typeface="Arial" charset="0"/>
                <a:ea typeface="+mn-ea"/>
                <a:cs typeface="+mn-cs"/>
              </a:rPr>
              <a:t>Joerg </a:t>
            </a:r>
            <a:r>
              <a:rPr lang="de-DE" sz="1200" kern="1200" dirty="0" err="1">
                <a:solidFill>
                  <a:schemeClr val="tx1"/>
                </a:solidFill>
                <a:effectLst/>
                <a:latin typeface="Arial" charset="0"/>
                <a:ea typeface="+mn-ea"/>
                <a:cs typeface="+mn-cs"/>
              </a:rPr>
              <a:t>Boethling</a:t>
            </a:r>
            <a:endParaRPr lang="de-DE" sz="1200" kern="1200" dirty="0">
              <a:solidFill>
                <a:schemeClr val="tx1"/>
              </a:solidFill>
              <a:effectLst/>
              <a:latin typeface="Arial" charset="0"/>
              <a:ea typeface="+mn-ea"/>
              <a:cs typeface="+mn-cs"/>
            </a:endParaRPr>
          </a:p>
          <a:p>
            <a:endParaRPr lang="de-DE" sz="1200" kern="1200" dirty="0">
              <a:solidFill>
                <a:schemeClr val="tx1"/>
              </a:solidFill>
              <a:effectLst/>
              <a:latin typeface="Arial" charset="0"/>
              <a:ea typeface="+mn-ea"/>
              <a:cs typeface="+mn-cs"/>
            </a:endParaRPr>
          </a:p>
          <a:p>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2" name="Picture 11" descr="BfdW_Marke_RGB_für bildschirm">
            <a:extLst>
              <a:ext uri="{FF2B5EF4-FFF2-40B4-BE49-F238E27FC236}">
                <a16:creationId xmlns:a16="http://schemas.microsoft.com/office/drawing/2014/main" id="{03D52FF8-0B14-422B-9130-3977A5A1116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40650" y="6008688"/>
            <a:ext cx="115252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8219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0AD8CF5B-ABAE-43A0-9F62-3D1DC2C552DE}"/>
              </a:ext>
            </a:extLst>
          </p:cNvPr>
          <p:cNvSpPr/>
          <p:nvPr/>
        </p:nvSpPr>
        <p:spPr>
          <a:xfrm>
            <a:off x="7019925" y="0"/>
            <a:ext cx="2124075" cy="836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800"/>
          </a:p>
        </p:txBody>
      </p:sp>
      <p:sp>
        <p:nvSpPr>
          <p:cNvPr id="1027" name="Rectangle 20">
            <a:extLst>
              <a:ext uri="{FF2B5EF4-FFF2-40B4-BE49-F238E27FC236}">
                <a16:creationId xmlns:a16="http://schemas.microsoft.com/office/drawing/2014/main" id="{E3BD60A5-657C-4F43-A0DF-F84EEBB7AED2}"/>
              </a:ext>
            </a:extLst>
          </p:cNvPr>
          <p:cNvSpPr>
            <a:spLocks noChangeArrowheads="1"/>
          </p:cNvSpPr>
          <p:nvPr/>
        </p:nvSpPr>
        <p:spPr bwMode="auto">
          <a:xfrm>
            <a:off x="1700213" y="2938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defRPr/>
            </a:pPr>
            <a:endParaRPr lang="de-DE" altLang="de-DE" sz="1800"/>
          </a:p>
        </p:txBody>
      </p:sp>
      <p:sp>
        <p:nvSpPr>
          <p:cNvPr id="1028" name="Rectangle 22">
            <a:extLst>
              <a:ext uri="{FF2B5EF4-FFF2-40B4-BE49-F238E27FC236}">
                <a16:creationId xmlns:a16="http://schemas.microsoft.com/office/drawing/2014/main" id="{153917A1-E5CB-49F7-9A48-56E91D59FDB5}"/>
              </a:ext>
            </a:extLst>
          </p:cNvPr>
          <p:cNvSpPr>
            <a:spLocks noChangeArrowheads="1"/>
          </p:cNvSpPr>
          <p:nvPr/>
        </p:nvSpPr>
        <p:spPr bwMode="auto">
          <a:xfrm>
            <a:off x="1700213" y="2957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defRPr/>
            </a:pPr>
            <a:endParaRPr lang="de-DE" altLang="de-DE" sz="1800"/>
          </a:p>
        </p:txBody>
      </p:sp>
      <p:sp>
        <p:nvSpPr>
          <p:cNvPr id="1029" name="Rectangle 24">
            <a:extLst>
              <a:ext uri="{FF2B5EF4-FFF2-40B4-BE49-F238E27FC236}">
                <a16:creationId xmlns:a16="http://schemas.microsoft.com/office/drawing/2014/main" id="{44EE0C67-DDC1-4A38-A28C-7A9BFA933A32}"/>
              </a:ext>
            </a:extLst>
          </p:cNvPr>
          <p:cNvSpPr>
            <a:spLocks noChangeArrowheads="1"/>
          </p:cNvSpPr>
          <p:nvPr/>
        </p:nvSpPr>
        <p:spPr bwMode="auto">
          <a:xfrm>
            <a:off x="1700213" y="2962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defRPr/>
            </a:pPr>
            <a:endParaRPr lang="de-DE" altLang="de-DE" sz="1800"/>
          </a:p>
        </p:txBody>
      </p:sp>
      <p:sp>
        <p:nvSpPr>
          <p:cNvPr id="1030" name="Rectangle 26">
            <a:extLst>
              <a:ext uri="{FF2B5EF4-FFF2-40B4-BE49-F238E27FC236}">
                <a16:creationId xmlns:a16="http://schemas.microsoft.com/office/drawing/2014/main" id="{20528F0D-9C3B-4A00-8640-B93F8CD8A07E}"/>
              </a:ext>
            </a:extLst>
          </p:cNvPr>
          <p:cNvSpPr>
            <a:spLocks noChangeArrowheads="1"/>
          </p:cNvSpPr>
          <p:nvPr/>
        </p:nvSpPr>
        <p:spPr bwMode="auto">
          <a:xfrm>
            <a:off x="1700213" y="2976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defRPr/>
            </a:pPr>
            <a:endParaRPr lang="de-DE" altLang="de-DE" sz="1800"/>
          </a:p>
        </p:txBody>
      </p:sp>
      <p:sp>
        <p:nvSpPr>
          <p:cNvPr id="1031" name="Rectangle 28">
            <a:extLst>
              <a:ext uri="{FF2B5EF4-FFF2-40B4-BE49-F238E27FC236}">
                <a16:creationId xmlns:a16="http://schemas.microsoft.com/office/drawing/2014/main" id="{10683064-09D9-4AD9-BA28-7ED4C33BC2EC}"/>
              </a:ext>
            </a:extLst>
          </p:cNvPr>
          <p:cNvSpPr>
            <a:spLocks noChangeArrowheads="1"/>
          </p:cNvSpPr>
          <p:nvPr/>
        </p:nvSpPr>
        <p:spPr bwMode="auto">
          <a:xfrm>
            <a:off x="1700213"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defRPr/>
            </a:pPr>
            <a:endParaRPr lang="de-DE" altLang="de-DE" sz="1800"/>
          </a:p>
        </p:txBody>
      </p:sp>
      <p:sp>
        <p:nvSpPr>
          <p:cNvPr id="1032" name="Rectangle 35">
            <a:extLst>
              <a:ext uri="{FF2B5EF4-FFF2-40B4-BE49-F238E27FC236}">
                <a16:creationId xmlns:a16="http://schemas.microsoft.com/office/drawing/2014/main" id="{E5E2C703-4092-43F8-ABA0-4407163EF75E}"/>
              </a:ext>
            </a:extLst>
          </p:cNvPr>
          <p:cNvSpPr>
            <a:spLocks noChangeArrowheads="1"/>
          </p:cNvSpPr>
          <p:nvPr/>
        </p:nvSpPr>
        <p:spPr bwMode="auto">
          <a:xfrm>
            <a:off x="2962275" y="2919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defRPr/>
            </a:pPr>
            <a:endParaRPr lang="de-DE" altLang="de-DE" sz="1800"/>
          </a:p>
        </p:txBody>
      </p:sp>
      <p:sp>
        <p:nvSpPr>
          <p:cNvPr id="1033" name="Rechteck 13">
            <a:extLst>
              <a:ext uri="{FF2B5EF4-FFF2-40B4-BE49-F238E27FC236}">
                <a16:creationId xmlns:a16="http://schemas.microsoft.com/office/drawing/2014/main" id="{59517E04-3398-457D-974B-A73C7BAFF8A8}"/>
              </a:ext>
            </a:extLst>
          </p:cNvPr>
          <p:cNvSpPr>
            <a:spLocks noChangeArrowheads="1"/>
          </p:cNvSpPr>
          <p:nvPr userDrawn="1"/>
        </p:nvSpPr>
        <p:spPr bwMode="auto">
          <a:xfrm>
            <a:off x="250825" y="6429375"/>
            <a:ext cx="2286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pPr eaLnBrk="1" hangingPunct="1">
              <a:defRPr/>
            </a:pPr>
            <a:endParaRPr lang="de-DE" altLang="de-DE" sz="400" dirty="0">
              <a:solidFill>
                <a:srgbClr val="000000"/>
              </a:solidFill>
            </a:endParaRPr>
          </a:p>
          <a:p>
            <a:pPr eaLnBrk="1" hangingPunct="1">
              <a:defRPr/>
            </a:pPr>
            <a:r>
              <a:rPr lang="de-DE" altLang="de-DE" sz="800" dirty="0">
                <a:solidFill>
                  <a:srgbClr val="000000"/>
                </a:solidFill>
              </a:rPr>
              <a:t>Seite </a:t>
            </a:r>
            <a:fld id="{8C88BE97-91FA-4FE4-A726-834C6A20CD32}" type="slidenum">
              <a:rPr lang="de-DE" altLang="de-DE" sz="800" smtClean="0">
                <a:solidFill>
                  <a:srgbClr val="000000"/>
                </a:solidFill>
              </a:rPr>
              <a:pPr eaLnBrk="1" hangingPunct="1">
                <a:defRPr/>
              </a:pPr>
              <a:t>‹Nr.›</a:t>
            </a:fld>
            <a:r>
              <a:rPr lang="de-DE" altLang="de-DE" sz="800" dirty="0">
                <a:solidFill>
                  <a:srgbClr val="000000"/>
                </a:solidFill>
              </a:rPr>
              <a:t>/19</a:t>
            </a:r>
          </a:p>
        </p:txBody>
      </p:sp>
      <p:sp>
        <p:nvSpPr>
          <p:cNvPr id="1034" name="Picture 11" descr="BfdW_Marke_RGB_für bildschirm">
            <a:extLst>
              <a:ext uri="{FF2B5EF4-FFF2-40B4-BE49-F238E27FC236}">
                <a16:creationId xmlns:a16="http://schemas.microsoft.com/office/drawing/2014/main" id="{5A615001-3DE5-4661-A3B7-21C021F97226}"/>
              </a:ext>
            </a:extLst>
          </p:cNvPr>
          <p:cNvSpPr>
            <a:spLocks noChangeAspect="1" noChangeArrowheads="1"/>
          </p:cNvSpPr>
          <p:nvPr userDrawn="1"/>
        </p:nvSpPr>
        <p:spPr bwMode="auto">
          <a:xfrm>
            <a:off x="7740650" y="6008688"/>
            <a:ext cx="115252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b="1">
                <a:solidFill>
                  <a:schemeClr val="tx1"/>
                </a:solidFill>
                <a:latin typeface="Georgia" pitchFamily="18" charset="0"/>
              </a:defRPr>
            </a:lvl1pPr>
            <a:lvl2pPr marL="742950" indent="-285750">
              <a:defRPr sz="1500" b="1">
                <a:solidFill>
                  <a:schemeClr val="tx1"/>
                </a:solidFill>
                <a:latin typeface="Georgia" pitchFamily="18" charset="0"/>
              </a:defRPr>
            </a:lvl2pPr>
            <a:lvl3pPr marL="1143000" indent="-228600">
              <a:defRPr sz="1500" b="1">
                <a:solidFill>
                  <a:schemeClr val="tx1"/>
                </a:solidFill>
                <a:latin typeface="Georgia" pitchFamily="18" charset="0"/>
              </a:defRPr>
            </a:lvl3pPr>
            <a:lvl4pPr marL="1600200" indent="-228600">
              <a:defRPr sz="1500" b="1">
                <a:solidFill>
                  <a:schemeClr val="tx1"/>
                </a:solidFill>
                <a:latin typeface="Georgia" pitchFamily="18" charset="0"/>
              </a:defRPr>
            </a:lvl4pPr>
            <a:lvl5pPr marL="2057400" indent="-228600">
              <a:defRPr sz="1500" b="1">
                <a:solidFill>
                  <a:schemeClr val="tx1"/>
                </a:solidFill>
                <a:latin typeface="Georgia" pitchFamily="18" charset="0"/>
              </a:defRPr>
            </a:lvl5pPr>
            <a:lvl6pPr marL="2514600" indent="-228600" eaLnBrk="0" fontAlgn="base" hangingPunct="0">
              <a:spcBef>
                <a:spcPct val="0"/>
              </a:spcBef>
              <a:spcAft>
                <a:spcPct val="0"/>
              </a:spcAft>
              <a:defRPr sz="1500" b="1">
                <a:solidFill>
                  <a:schemeClr val="tx1"/>
                </a:solidFill>
                <a:latin typeface="Georgia" pitchFamily="18" charset="0"/>
              </a:defRPr>
            </a:lvl6pPr>
            <a:lvl7pPr marL="2971800" indent="-228600" eaLnBrk="0" fontAlgn="base" hangingPunct="0">
              <a:spcBef>
                <a:spcPct val="0"/>
              </a:spcBef>
              <a:spcAft>
                <a:spcPct val="0"/>
              </a:spcAft>
              <a:defRPr sz="1500" b="1">
                <a:solidFill>
                  <a:schemeClr val="tx1"/>
                </a:solidFill>
                <a:latin typeface="Georgia" pitchFamily="18" charset="0"/>
              </a:defRPr>
            </a:lvl7pPr>
            <a:lvl8pPr marL="3429000" indent="-228600" eaLnBrk="0" fontAlgn="base" hangingPunct="0">
              <a:spcBef>
                <a:spcPct val="0"/>
              </a:spcBef>
              <a:spcAft>
                <a:spcPct val="0"/>
              </a:spcAft>
              <a:defRPr sz="1500" b="1">
                <a:solidFill>
                  <a:schemeClr val="tx1"/>
                </a:solidFill>
                <a:latin typeface="Georgia" pitchFamily="18" charset="0"/>
              </a:defRPr>
            </a:lvl8pPr>
            <a:lvl9pPr marL="3886200" indent="-228600" eaLnBrk="0" fontAlgn="base" hangingPunct="0">
              <a:spcBef>
                <a:spcPct val="0"/>
              </a:spcBef>
              <a:spcAft>
                <a:spcPct val="0"/>
              </a:spcAft>
              <a:defRPr sz="1500" b="1">
                <a:solidFill>
                  <a:schemeClr val="tx1"/>
                </a:solidFill>
                <a:latin typeface="Georgia" pitchFamily="18" charset="0"/>
              </a:defRPr>
            </a:lvl9pPr>
          </a:lstStyle>
          <a:p>
            <a:pPr>
              <a:defRPr/>
            </a:pPr>
            <a:endParaRPr lang="de-DE" altLang="de-DE"/>
          </a:p>
        </p:txBody>
      </p:sp>
    </p:spTree>
  </p:cSld>
  <p:clrMap bg1="lt1" tx1="dk1" bg2="lt2" tx2="dk2" accent1="accent1" accent2="accent2" accent3="accent3" accent4="accent4" accent5="accent5" accent6="accent6" hlink="hlink" folHlink="folHlink"/>
  <p:sldLayoutIdLst>
    <p:sldLayoutId id="2147483665" r:id="rId1"/>
  </p:sldLayoutIdLst>
  <p:transition spd="med">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D3C111D-A152-939A-F617-58B978E317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233" y="260526"/>
            <a:ext cx="8642350" cy="5564575"/>
          </a:xfrm>
          <a:prstGeom prst="rect">
            <a:avLst/>
          </a:prstGeom>
        </p:spPr>
      </p:pic>
      <p:sp>
        <p:nvSpPr>
          <p:cNvPr id="5122" name="Picture 12" descr="titel_17575_fs_126">
            <a:extLst>
              <a:ext uri="{FF2B5EF4-FFF2-40B4-BE49-F238E27FC236}">
                <a16:creationId xmlns:a16="http://schemas.microsoft.com/office/drawing/2014/main" id="{F3A43F2C-7CDA-4D9A-8812-F855D2511B4C}"/>
              </a:ext>
            </a:extLst>
          </p:cNvPr>
          <p:cNvSpPr>
            <a:spLocks noChangeAspect="1" noChangeArrowheads="1"/>
          </p:cNvSpPr>
          <p:nvPr/>
        </p:nvSpPr>
        <p:spPr bwMode="auto">
          <a:xfrm>
            <a:off x="250825" y="260350"/>
            <a:ext cx="864235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endParaRPr lang="de-DE" altLang="de-DE"/>
          </a:p>
        </p:txBody>
      </p:sp>
      <p:sp>
        <p:nvSpPr>
          <p:cNvPr id="5126" name="Rectangle 36">
            <a:extLst>
              <a:ext uri="{FF2B5EF4-FFF2-40B4-BE49-F238E27FC236}">
                <a16:creationId xmlns:a16="http://schemas.microsoft.com/office/drawing/2014/main" id="{E1650829-22B8-4CCC-B7F6-F123C90BA621}"/>
              </a:ext>
            </a:extLst>
          </p:cNvPr>
          <p:cNvSpPr>
            <a:spLocks noChangeArrowheads="1"/>
          </p:cNvSpPr>
          <p:nvPr/>
        </p:nvSpPr>
        <p:spPr bwMode="auto">
          <a:xfrm>
            <a:off x="2951820" y="4437112"/>
            <a:ext cx="50765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pPr eaLnBrk="1" hangingPunct="1"/>
            <a:r>
              <a:rPr lang="de-DE" altLang="de-DE" sz="3600" dirty="0">
                <a:solidFill>
                  <a:schemeClr val="bg1"/>
                </a:solidFill>
                <a:cs typeface="Tahoma" panose="020B0604030504040204" pitchFamily="34" charset="0"/>
              </a:rPr>
              <a:t>Familiengottesdienst zu Erntedank</a:t>
            </a:r>
          </a:p>
        </p:txBody>
      </p:sp>
    </p:spTree>
    <p:extLst>
      <p:ext uri="{BB962C8B-B14F-4D97-AF65-F5344CB8AC3E}">
        <p14:creationId xmlns:p14="http://schemas.microsoft.com/office/powerpoint/2010/main" val="561943946"/>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hteck 2">
            <a:extLst>
              <a:ext uri="{FF2B5EF4-FFF2-40B4-BE49-F238E27FC236}">
                <a16:creationId xmlns:a16="http://schemas.microsoft.com/office/drawing/2014/main" id="{AD997A89-DF0A-4DE5-BD11-16248A52B0E2}"/>
              </a:ext>
            </a:extLst>
          </p:cNvPr>
          <p:cNvSpPr>
            <a:spLocks noChangeArrowheads="1"/>
          </p:cNvSpPr>
          <p:nvPr/>
        </p:nvSpPr>
        <p:spPr bwMode="auto">
          <a:xfrm>
            <a:off x="4568376" y="2327347"/>
            <a:ext cx="414115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sz="2800" b="0" dirty="0">
                <a:ea typeface="Times New Roman" panose="02020603050405020304" pitchFamily="18" charset="0"/>
                <a:cs typeface="Times New Roman" panose="02020603050405020304" pitchFamily="18" charset="0"/>
              </a:rPr>
              <a:t>Konfis stellen den Jungen Bao aus Vietnam vor…</a:t>
            </a:r>
            <a:endParaRPr lang="de-DE" sz="2800" b="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Grafik 2">
            <a:extLst>
              <a:ext uri="{FF2B5EF4-FFF2-40B4-BE49-F238E27FC236}">
                <a16:creationId xmlns:a16="http://schemas.microsoft.com/office/drawing/2014/main" id="{2D3016BA-A934-48AA-2BCD-98208B9FC9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861" y="872716"/>
            <a:ext cx="3543858" cy="4725144"/>
          </a:xfrm>
          <a:prstGeom prst="rect">
            <a:avLst/>
          </a:prstGeom>
        </p:spPr>
      </p:pic>
    </p:spTree>
    <p:extLst>
      <p:ext uri="{BB962C8B-B14F-4D97-AF65-F5344CB8AC3E}">
        <p14:creationId xmlns:p14="http://schemas.microsoft.com/office/powerpoint/2010/main" val="286145307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hteck 2">
            <a:extLst>
              <a:ext uri="{FF2B5EF4-FFF2-40B4-BE49-F238E27FC236}">
                <a16:creationId xmlns:a16="http://schemas.microsoft.com/office/drawing/2014/main" id="{9A99BB36-6687-455D-A0A2-C8CA582D2EAF}"/>
              </a:ext>
            </a:extLst>
          </p:cNvPr>
          <p:cNvSpPr>
            <a:spLocks noChangeArrowheads="1"/>
          </p:cNvSpPr>
          <p:nvPr/>
        </p:nvSpPr>
        <p:spPr bwMode="auto">
          <a:xfrm>
            <a:off x="250825" y="5805488"/>
            <a:ext cx="74895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dirty="0"/>
              <a:t>Bao ist 11 Jahre alt und lebt in dem Dorf Ta </a:t>
            </a:r>
            <a:r>
              <a:rPr lang="de-DE" b="0" dirty="0" err="1"/>
              <a:t>Lanh</a:t>
            </a:r>
            <a:r>
              <a:rPr lang="de-DE" b="0" dirty="0"/>
              <a:t>.</a:t>
            </a:r>
          </a:p>
        </p:txBody>
      </p:sp>
      <p:pic>
        <p:nvPicPr>
          <p:cNvPr id="3" name="Grafik 2">
            <a:extLst>
              <a:ext uri="{FF2B5EF4-FFF2-40B4-BE49-F238E27FC236}">
                <a16:creationId xmlns:a16="http://schemas.microsoft.com/office/drawing/2014/main" id="{8F87631F-5F40-B1F9-8AF2-C6D696BC9B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520" y="237130"/>
            <a:ext cx="8629470" cy="5547182"/>
          </a:xfrm>
          <a:prstGeom prst="rect">
            <a:avLst/>
          </a:prstGeom>
        </p:spPr>
      </p:pic>
    </p:spTree>
    <p:extLst>
      <p:ext uri="{BB962C8B-B14F-4D97-AF65-F5344CB8AC3E}">
        <p14:creationId xmlns:p14="http://schemas.microsoft.com/office/powerpoint/2010/main" val="206797016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hteck 2">
            <a:extLst>
              <a:ext uri="{FF2B5EF4-FFF2-40B4-BE49-F238E27FC236}">
                <a16:creationId xmlns:a16="http://schemas.microsoft.com/office/drawing/2014/main" id="{9A99BB36-6687-455D-A0A2-C8CA582D2EAF}"/>
              </a:ext>
            </a:extLst>
          </p:cNvPr>
          <p:cNvSpPr>
            <a:spLocks noChangeArrowheads="1"/>
          </p:cNvSpPr>
          <p:nvPr/>
        </p:nvSpPr>
        <p:spPr bwMode="auto">
          <a:xfrm>
            <a:off x="250825" y="5805488"/>
            <a:ext cx="74895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dirty="0"/>
              <a:t>Auf den weiten Wegen zwischen den Dörfern wird Bao mit dem Moped gebracht.</a:t>
            </a:r>
          </a:p>
        </p:txBody>
      </p:sp>
      <p:pic>
        <p:nvPicPr>
          <p:cNvPr id="3" name="Grafik 2">
            <a:extLst>
              <a:ext uri="{FF2B5EF4-FFF2-40B4-BE49-F238E27FC236}">
                <a16:creationId xmlns:a16="http://schemas.microsoft.com/office/drawing/2014/main" id="{7858186D-18E4-A342-DC7A-3314BD6A1B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520" y="218246"/>
            <a:ext cx="8637217" cy="5558250"/>
          </a:xfrm>
          <a:prstGeom prst="rect">
            <a:avLst/>
          </a:prstGeom>
        </p:spPr>
      </p:pic>
    </p:spTree>
    <p:extLst>
      <p:ext uri="{BB962C8B-B14F-4D97-AF65-F5344CB8AC3E}">
        <p14:creationId xmlns:p14="http://schemas.microsoft.com/office/powerpoint/2010/main" val="90931712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hteck 2">
            <a:extLst>
              <a:ext uri="{FF2B5EF4-FFF2-40B4-BE49-F238E27FC236}">
                <a16:creationId xmlns:a16="http://schemas.microsoft.com/office/drawing/2014/main" id="{9A99BB36-6687-455D-A0A2-C8CA582D2EAF}"/>
              </a:ext>
            </a:extLst>
          </p:cNvPr>
          <p:cNvSpPr>
            <a:spLocks noChangeArrowheads="1"/>
          </p:cNvSpPr>
          <p:nvPr/>
        </p:nvSpPr>
        <p:spPr bwMode="auto">
          <a:xfrm>
            <a:off x="250825" y="5805488"/>
            <a:ext cx="74895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dirty="0"/>
              <a:t>Bao geht in die 7. Klasse.</a:t>
            </a:r>
          </a:p>
        </p:txBody>
      </p:sp>
      <p:pic>
        <p:nvPicPr>
          <p:cNvPr id="3" name="Grafik 2">
            <a:extLst>
              <a:ext uri="{FF2B5EF4-FFF2-40B4-BE49-F238E27FC236}">
                <a16:creationId xmlns:a16="http://schemas.microsoft.com/office/drawing/2014/main" id="{F10D321D-1052-4B10-F8EF-D92D47BD1F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520" y="239990"/>
            <a:ext cx="8637217" cy="5558250"/>
          </a:xfrm>
          <a:prstGeom prst="rect">
            <a:avLst/>
          </a:prstGeom>
        </p:spPr>
      </p:pic>
    </p:spTree>
    <p:extLst>
      <p:ext uri="{BB962C8B-B14F-4D97-AF65-F5344CB8AC3E}">
        <p14:creationId xmlns:p14="http://schemas.microsoft.com/office/powerpoint/2010/main" val="77574823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hteck 2">
            <a:extLst>
              <a:ext uri="{FF2B5EF4-FFF2-40B4-BE49-F238E27FC236}">
                <a16:creationId xmlns:a16="http://schemas.microsoft.com/office/drawing/2014/main" id="{9A99BB36-6687-455D-A0A2-C8CA582D2EAF}"/>
              </a:ext>
            </a:extLst>
          </p:cNvPr>
          <p:cNvSpPr>
            <a:spLocks noChangeArrowheads="1"/>
          </p:cNvSpPr>
          <p:nvPr/>
        </p:nvSpPr>
        <p:spPr bwMode="auto">
          <a:xfrm>
            <a:off x="250825" y="5805488"/>
            <a:ext cx="74895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dirty="0"/>
              <a:t>Das sind Baos Eltern.</a:t>
            </a:r>
          </a:p>
        </p:txBody>
      </p:sp>
      <p:pic>
        <p:nvPicPr>
          <p:cNvPr id="3" name="Grafik 2">
            <a:extLst>
              <a:ext uri="{FF2B5EF4-FFF2-40B4-BE49-F238E27FC236}">
                <a16:creationId xmlns:a16="http://schemas.microsoft.com/office/drawing/2014/main" id="{4EA629DC-2F1A-27F3-5077-C6D4299F81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520" y="232742"/>
            <a:ext cx="8646864" cy="5558250"/>
          </a:xfrm>
          <a:prstGeom prst="rect">
            <a:avLst/>
          </a:prstGeom>
        </p:spPr>
      </p:pic>
    </p:spTree>
    <p:extLst>
      <p:ext uri="{BB962C8B-B14F-4D97-AF65-F5344CB8AC3E}">
        <p14:creationId xmlns:p14="http://schemas.microsoft.com/office/powerpoint/2010/main" val="231603061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hteck 2">
            <a:extLst>
              <a:ext uri="{FF2B5EF4-FFF2-40B4-BE49-F238E27FC236}">
                <a16:creationId xmlns:a16="http://schemas.microsoft.com/office/drawing/2014/main" id="{9A99BB36-6687-455D-A0A2-C8CA582D2EAF}"/>
              </a:ext>
            </a:extLst>
          </p:cNvPr>
          <p:cNvSpPr>
            <a:spLocks noChangeArrowheads="1"/>
          </p:cNvSpPr>
          <p:nvPr/>
        </p:nvSpPr>
        <p:spPr bwMode="auto">
          <a:xfrm>
            <a:off x="250825" y="5805488"/>
            <a:ext cx="74895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dirty="0"/>
              <a:t>Inzwischen baut seine Mutter Ton Hoang Thi Zimt an.</a:t>
            </a:r>
          </a:p>
        </p:txBody>
      </p:sp>
      <p:pic>
        <p:nvPicPr>
          <p:cNvPr id="3" name="Grafik 2">
            <a:extLst>
              <a:ext uri="{FF2B5EF4-FFF2-40B4-BE49-F238E27FC236}">
                <a16:creationId xmlns:a16="http://schemas.microsoft.com/office/drawing/2014/main" id="{3FF06849-4AE2-83C4-09DE-388DA54ED1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520" y="232742"/>
            <a:ext cx="8637912" cy="5558250"/>
          </a:xfrm>
          <a:prstGeom prst="rect">
            <a:avLst/>
          </a:prstGeom>
        </p:spPr>
      </p:pic>
    </p:spTree>
    <p:extLst>
      <p:ext uri="{BB962C8B-B14F-4D97-AF65-F5344CB8AC3E}">
        <p14:creationId xmlns:p14="http://schemas.microsoft.com/office/powerpoint/2010/main" val="221162422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hteck 2">
            <a:extLst>
              <a:ext uri="{FF2B5EF4-FFF2-40B4-BE49-F238E27FC236}">
                <a16:creationId xmlns:a16="http://schemas.microsoft.com/office/drawing/2014/main" id="{9A99BB36-6687-455D-A0A2-C8CA582D2EAF}"/>
              </a:ext>
            </a:extLst>
          </p:cNvPr>
          <p:cNvSpPr>
            <a:spLocks noChangeArrowheads="1"/>
          </p:cNvSpPr>
          <p:nvPr/>
        </p:nvSpPr>
        <p:spPr bwMode="auto">
          <a:xfrm>
            <a:off x="250825" y="5805488"/>
            <a:ext cx="74895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dirty="0"/>
              <a:t>Seine Mutter beteiligt sich an dem von Brot für die Welt finanzierten Projekt und hilft bei der Planung im Dorf.</a:t>
            </a:r>
          </a:p>
        </p:txBody>
      </p:sp>
      <p:pic>
        <p:nvPicPr>
          <p:cNvPr id="3" name="Grafik 2">
            <a:extLst>
              <a:ext uri="{FF2B5EF4-FFF2-40B4-BE49-F238E27FC236}">
                <a16:creationId xmlns:a16="http://schemas.microsoft.com/office/drawing/2014/main" id="{34D7FC82-2DB0-D77A-E0EB-64E2DF7D5E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520" y="232742"/>
            <a:ext cx="8637912" cy="5572746"/>
          </a:xfrm>
          <a:prstGeom prst="rect">
            <a:avLst/>
          </a:prstGeom>
        </p:spPr>
      </p:pic>
    </p:spTree>
    <p:extLst>
      <p:ext uri="{BB962C8B-B14F-4D97-AF65-F5344CB8AC3E}">
        <p14:creationId xmlns:p14="http://schemas.microsoft.com/office/powerpoint/2010/main" val="326046177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hteck 2">
            <a:extLst>
              <a:ext uri="{FF2B5EF4-FFF2-40B4-BE49-F238E27FC236}">
                <a16:creationId xmlns:a16="http://schemas.microsoft.com/office/drawing/2014/main" id="{9A99BB36-6687-455D-A0A2-C8CA582D2EAF}"/>
              </a:ext>
            </a:extLst>
          </p:cNvPr>
          <p:cNvSpPr>
            <a:spLocks noChangeArrowheads="1"/>
          </p:cNvSpPr>
          <p:nvPr/>
        </p:nvSpPr>
        <p:spPr bwMode="auto">
          <a:xfrm>
            <a:off x="250825" y="5805488"/>
            <a:ext cx="74895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dirty="0"/>
              <a:t>Vor Baos Haus gibt es nun eine befestigte Straße. </a:t>
            </a:r>
          </a:p>
        </p:txBody>
      </p:sp>
      <p:pic>
        <p:nvPicPr>
          <p:cNvPr id="4" name="Grafik 3">
            <a:extLst>
              <a:ext uri="{FF2B5EF4-FFF2-40B4-BE49-F238E27FC236}">
                <a16:creationId xmlns:a16="http://schemas.microsoft.com/office/drawing/2014/main" id="{3AFBF470-1B5C-2694-C8DC-C093440D28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520" y="232742"/>
            <a:ext cx="8637912" cy="5604121"/>
          </a:xfrm>
          <a:prstGeom prst="rect">
            <a:avLst/>
          </a:prstGeom>
        </p:spPr>
      </p:pic>
    </p:spTree>
    <p:extLst>
      <p:ext uri="{BB962C8B-B14F-4D97-AF65-F5344CB8AC3E}">
        <p14:creationId xmlns:p14="http://schemas.microsoft.com/office/powerpoint/2010/main" val="266396798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hteck 2">
            <a:extLst>
              <a:ext uri="{FF2B5EF4-FFF2-40B4-BE49-F238E27FC236}">
                <a16:creationId xmlns:a16="http://schemas.microsoft.com/office/drawing/2014/main" id="{9A99BB36-6687-455D-A0A2-C8CA582D2EAF}"/>
              </a:ext>
            </a:extLst>
          </p:cNvPr>
          <p:cNvSpPr>
            <a:spLocks noChangeArrowheads="1"/>
          </p:cNvSpPr>
          <p:nvPr/>
        </p:nvSpPr>
        <p:spPr bwMode="auto">
          <a:xfrm>
            <a:off x="250825" y="5805488"/>
            <a:ext cx="74895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dirty="0"/>
              <a:t>Baos Eltern verdienen nun mehr Geld. Bao soll einmal studieren können. </a:t>
            </a:r>
          </a:p>
        </p:txBody>
      </p:sp>
      <p:pic>
        <p:nvPicPr>
          <p:cNvPr id="3" name="Grafik 2">
            <a:extLst>
              <a:ext uri="{FF2B5EF4-FFF2-40B4-BE49-F238E27FC236}">
                <a16:creationId xmlns:a16="http://schemas.microsoft.com/office/drawing/2014/main" id="{1491EF87-4A2C-8052-FA6D-76DBA43B65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2117" y="240402"/>
            <a:ext cx="8640363" cy="5604122"/>
          </a:xfrm>
          <a:prstGeom prst="rect">
            <a:avLst/>
          </a:prstGeom>
        </p:spPr>
      </p:pic>
    </p:spTree>
    <p:extLst>
      <p:ext uri="{BB962C8B-B14F-4D97-AF65-F5344CB8AC3E}">
        <p14:creationId xmlns:p14="http://schemas.microsoft.com/office/powerpoint/2010/main" val="220432314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hteck 2">
            <a:extLst>
              <a:ext uri="{FF2B5EF4-FFF2-40B4-BE49-F238E27FC236}">
                <a16:creationId xmlns:a16="http://schemas.microsoft.com/office/drawing/2014/main" id="{9A99BB36-6687-455D-A0A2-C8CA582D2EAF}"/>
              </a:ext>
            </a:extLst>
          </p:cNvPr>
          <p:cNvSpPr>
            <a:spLocks noChangeArrowheads="1"/>
          </p:cNvSpPr>
          <p:nvPr/>
        </p:nvSpPr>
        <p:spPr bwMode="auto">
          <a:xfrm>
            <a:off x="250825" y="5805488"/>
            <a:ext cx="74895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dirty="0"/>
              <a:t>Bao will einmal Lehrer werden.</a:t>
            </a:r>
          </a:p>
        </p:txBody>
      </p:sp>
      <p:pic>
        <p:nvPicPr>
          <p:cNvPr id="3" name="Grafik 2">
            <a:extLst>
              <a:ext uri="{FF2B5EF4-FFF2-40B4-BE49-F238E27FC236}">
                <a16:creationId xmlns:a16="http://schemas.microsoft.com/office/drawing/2014/main" id="{B22B3D47-7F57-092F-DE4C-5B9E032132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520" y="232743"/>
            <a:ext cx="8631624" cy="5558250"/>
          </a:xfrm>
          <a:prstGeom prst="rect">
            <a:avLst/>
          </a:prstGeom>
        </p:spPr>
      </p:pic>
    </p:spTree>
    <p:extLst>
      <p:ext uri="{BB962C8B-B14F-4D97-AF65-F5344CB8AC3E}">
        <p14:creationId xmlns:p14="http://schemas.microsoft.com/office/powerpoint/2010/main" val="324818861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hteck 2">
            <a:extLst>
              <a:ext uri="{FF2B5EF4-FFF2-40B4-BE49-F238E27FC236}">
                <a16:creationId xmlns:a16="http://schemas.microsoft.com/office/drawing/2014/main" id="{AD997A89-DF0A-4DE5-BD11-16248A52B0E2}"/>
              </a:ext>
            </a:extLst>
          </p:cNvPr>
          <p:cNvSpPr>
            <a:spLocks noChangeArrowheads="1"/>
          </p:cNvSpPr>
          <p:nvPr/>
        </p:nvSpPr>
        <p:spPr bwMode="auto">
          <a:xfrm>
            <a:off x="4568376" y="2327347"/>
            <a:ext cx="41411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sz="2800" b="0" dirty="0">
                <a:ea typeface="Times New Roman" panose="02020603050405020304" pitchFamily="18" charset="0"/>
                <a:cs typeface="Times New Roman" panose="02020603050405020304" pitchFamily="18" charset="0"/>
              </a:rPr>
              <a:t>Konfis stellen das von Brot für die Welt geförderte Projekt in Vietnam vor…</a:t>
            </a:r>
            <a:endParaRPr lang="de-DE" sz="2800" b="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Grafik 2">
            <a:extLst>
              <a:ext uri="{FF2B5EF4-FFF2-40B4-BE49-F238E27FC236}">
                <a16:creationId xmlns:a16="http://schemas.microsoft.com/office/drawing/2014/main" id="{2D3016BA-A934-48AA-2BCD-98208B9FC9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861" y="872716"/>
            <a:ext cx="3543858" cy="4725144"/>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hteck 2">
            <a:extLst>
              <a:ext uri="{FF2B5EF4-FFF2-40B4-BE49-F238E27FC236}">
                <a16:creationId xmlns:a16="http://schemas.microsoft.com/office/drawing/2014/main" id="{AD997A89-DF0A-4DE5-BD11-16248A52B0E2}"/>
              </a:ext>
            </a:extLst>
          </p:cNvPr>
          <p:cNvSpPr>
            <a:spLocks noChangeArrowheads="1"/>
          </p:cNvSpPr>
          <p:nvPr/>
        </p:nvSpPr>
        <p:spPr bwMode="auto">
          <a:xfrm>
            <a:off x="250825" y="5805488"/>
            <a:ext cx="69494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dirty="0">
                <a:ea typeface="Times New Roman" panose="02020603050405020304" pitchFamily="18" charset="0"/>
                <a:cs typeface="Times New Roman" panose="02020603050405020304" pitchFamily="18" charset="0"/>
              </a:rPr>
              <a:t>Viel von unserem Zimt kommt aus Vietnam. Dort ist das Leben in den ländlichen Gebieten oft noch schwer.</a:t>
            </a:r>
            <a:endParaRPr lang="de-DE" b="0" dirty="0">
              <a:effectLst/>
              <a:ea typeface="Times New Roman" panose="02020603050405020304" pitchFamily="18" charset="0"/>
              <a:cs typeface="Times New Roman" panose="02020603050405020304" pitchFamily="18" charset="0"/>
            </a:endParaRPr>
          </a:p>
        </p:txBody>
      </p:sp>
      <p:pic>
        <p:nvPicPr>
          <p:cNvPr id="4" name="Grafik 3">
            <a:extLst>
              <a:ext uri="{FF2B5EF4-FFF2-40B4-BE49-F238E27FC236}">
                <a16:creationId xmlns:a16="http://schemas.microsoft.com/office/drawing/2014/main" id="{855270DA-FB2A-F797-3E58-822EC14AB6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7036" y="288864"/>
            <a:ext cx="8640959" cy="5516624"/>
          </a:xfrm>
          <a:prstGeom prst="rect">
            <a:avLst/>
          </a:prstGeom>
        </p:spPr>
      </p:pic>
    </p:spTree>
    <p:extLst>
      <p:ext uri="{BB962C8B-B14F-4D97-AF65-F5344CB8AC3E}">
        <p14:creationId xmlns:p14="http://schemas.microsoft.com/office/powerpoint/2010/main" val="115477702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hteck 3">
            <a:extLst>
              <a:ext uri="{FF2B5EF4-FFF2-40B4-BE49-F238E27FC236}">
                <a16:creationId xmlns:a16="http://schemas.microsoft.com/office/drawing/2014/main" id="{20363B5B-ED0D-4B3B-A755-E926373C048E}"/>
              </a:ext>
            </a:extLst>
          </p:cNvPr>
          <p:cNvSpPr>
            <a:spLocks noChangeArrowheads="1"/>
          </p:cNvSpPr>
          <p:nvPr/>
        </p:nvSpPr>
        <p:spPr bwMode="auto">
          <a:xfrm>
            <a:off x="250825" y="5805488"/>
            <a:ext cx="741751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spc="-10" dirty="0">
                <a:ea typeface="Times New Roman" panose="02020603050405020304" pitchFamily="18" charset="0"/>
                <a:cs typeface="Times New Roman" panose="02020603050405020304" pitchFamily="18" charset="0"/>
              </a:rPr>
              <a:t>Der Nordwesten ist hügelig und waldig. Die unbefestigten Wege werden bei Regen schlammig und schlecht nutzbar.</a:t>
            </a:r>
            <a:endParaRPr lang="de-DE" b="0" dirty="0"/>
          </a:p>
        </p:txBody>
      </p:sp>
      <p:pic>
        <p:nvPicPr>
          <p:cNvPr id="4" name="Grafik 3">
            <a:extLst>
              <a:ext uri="{FF2B5EF4-FFF2-40B4-BE49-F238E27FC236}">
                <a16:creationId xmlns:a16="http://schemas.microsoft.com/office/drawing/2014/main" id="{087C81DA-14FF-D999-94B5-3AFE582E2A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520" y="260480"/>
            <a:ext cx="8627292" cy="5544616"/>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hteck 2">
            <a:extLst>
              <a:ext uri="{FF2B5EF4-FFF2-40B4-BE49-F238E27FC236}">
                <a16:creationId xmlns:a16="http://schemas.microsoft.com/office/drawing/2014/main" id="{F7027271-0484-4BB4-846E-32BD90D2CC8E}"/>
              </a:ext>
            </a:extLst>
          </p:cNvPr>
          <p:cNvSpPr>
            <a:spLocks noChangeArrowheads="1"/>
          </p:cNvSpPr>
          <p:nvPr/>
        </p:nvSpPr>
        <p:spPr bwMode="auto">
          <a:xfrm>
            <a:off x="250825" y="5805488"/>
            <a:ext cx="74895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pPr>
              <a:spcAft>
                <a:spcPts val="0"/>
              </a:spcAft>
            </a:pPr>
            <a:r>
              <a:rPr lang="de-DE" b="0" dirty="0">
                <a:ea typeface="Times New Roman" panose="02020603050405020304" pitchFamily="18" charset="0"/>
                <a:cs typeface="Times New Roman" panose="02020603050405020304" pitchFamily="18" charset="0"/>
              </a:rPr>
              <a:t>Brot für die Welt arbeitet hier mit der Yen Bai Women´s Union (YBWU) zusammen.</a:t>
            </a:r>
            <a:endParaRPr lang="de-DE" b="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Grafik 5">
            <a:extLst>
              <a:ext uri="{FF2B5EF4-FFF2-40B4-BE49-F238E27FC236}">
                <a16:creationId xmlns:a16="http://schemas.microsoft.com/office/drawing/2014/main" id="{7A278B35-34E9-60C7-BBCF-67E3B1F3CC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4882" y="254468"/>
            <a:ext cx="8614235" cy="5551020"/>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hteck 2">
            <a:extLst>
              <a:ext uri="{FF2B5EF4-FFF2-40B4-BE49-F238E27FC236}">
                <a16:creationId xmlns:a16="http://schemas.microsoft.com/office/drawing/2014/main" id="{242B2A5A-2D11-4DF4-B462-FE070F39A0F2}"/>
              </a:ext>
            </a:extLst>
          </p:cNvPr>
          <p:cNvSpPr>
            <a:spLocks noChangeArrowheads="1"/>
          </p:cNvSpPr>
          <p:nvPr/>
        </p:nvSpPr>
        <p:spPr bwMode="auto">
          <a:xfrm>
            <a:off x="250824" y="5805488"/>
            <a:ext cx="7237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dirty="0">
                <a:effectLst/>
                <a:latin typeface="Georgia" panose="02040502050405020303" pitchFamily="18" charset="0"/>
                <a:ea typeface="Times New Roman" panose="02020603050405020304" pitchFamily="18" charset="0"/>
                <a:cs typeface="Times New Roman" panose="02020603050405020304" pitchFamily="18" charset="0"/>
              </a:rPr>
              <a:t>Die Partnerorganisation von Brot für die Welt erreicht auch die Menschen in den kleinen Dörfern um Gebirge.</a:t>
            </a:r>
            <a:endParaRPr lang="de-DE" b="0" dirty="0"/>
          </a:p>
        </p:txBody>
      </p:sp>
      <p:pic>
        <p:nvPicPr>
          <p:cNvPr id="4" name="Grafik 3">
            <a:extLst>
              <a:ext uri="{FF2B5EF4-FFF2-40B4-BE49-F238E27FC236}">
                <a16:creationId xmlns:a16="http://schemas.microsoft.com/office/drawing/2014/main" id="{93A00C92-3460-EDA8-8143-5B99687803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263" y="224644"/>
            <a:ext cx="8637217" cy="5544616"/>
          </a:xfrm>
          <a:prstGeom prst="rect">
            <a:avLst/>
          </a:prstGeom>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505D837E-3D73-403E-8640-2388515244E6}"/>
              </a:ext>
            </a:extLst>
          </p:cNvPr>
          <p:cNvSpPr>
            <a:spLocks noChangeArrowheads="1"/>
          </p:cNvSpPr>
          <p:nvPr/>
        </p:nvSpPr>
        <p:spPr bwMode="auto">
          <a:xfrm>
            <a:off x="250825" y="5805488"/>
            <a:ext cx="74895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dirty="0">
                <a:ea typeface="Times New Roman" panose="02020603050405020304" pitchFamily="18" charset="0"/>
                <a:cs typeface="Times New Roman" panose="02020603050405020304" pitchFamily="18" charset="0"/>
              </a:rPr>
              <a:t>Mit dem Anbau von Zimt können die Menschen hier ihr Leben verbessern.</a:t>
            </a:r>
          </a:p>
        </p:txBody>
      </p:sp>
      <p:pic>
        <p:nvPicPr>
          <p:cNvPr id="4" name="Grafik 3">
            <a:extLst>
              <a:ext uri="{FF2B5EF4-FFF2-40B4-BE49-F238E27FC236}">
                <a16:creationId xmlns:a16="http://schemas.microsoft.com/office/drawing/2014/main" id="{54DDA253-9D2C-716F-2A72-D346DC625E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520" y="260872"/>
            <a:ext cx="8637218" cy="5544616"/>
          </a:xfrm>
          <a:prstGeom prst="rect">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hteck 2">
            <a:extLst>
              <a:ext uri="{FF2B5EF4-FFF2-40B4-BE49-F238E27FC236}">
                <a16:creationId xmlns:a16="http://schemas.microsoft.com/office/drawing/2014/main" id="{F7027271-0484-4BB4-846E-32BD90D2CC8E}"/>
              </a:ext>
            </a:extLst>
          </p:cNvPr>
          <p:cNvSpPr>
            <a:spLocks noChangeArrowheads="1"/>
          </p:cNvSpPr>
          <p:nvPr/>
        </p:nvSpPr>
        <p:spPr bwMode="auto">
          <a:xfrm>
            <a:off x="250825" y="5805488"/>
            <a:ext cx="74895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pPr>
              <a:spcAft>
                <a:spcPts val="0"/>
              </a:spcAft>
            </a:pPr>
            <a:r>
              <a:rPr lang="de-DE" b="0" dirty="0">
                <a:ea typeface="Times New Roman" panose="02020603050405020304" pitchFamily="18" charset="0"/>
                <a:cs typeface="Times New Roman" panose="02020603050405020304" pitchFamily="18" charset="0"/>
              </a:rPr>
              <a:t>Gemeinsam haben die Menschen aus schlammigen Wegen eine befestigte Straße gemacht. </a:t>
            </a:r>
            <a:endParaRPr lang="de-DE" b="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Grafik 3">
            <a:extLst>
              <a:ext uri="{FF2B5EF4-FFF2-40B4-BE49-F238E27FC236}">
                <a16:creationId xmlns:a16="http://schemas.microsoft.com/office/drawing/2014/main" id="{5D203135-E98E-DACC-FEE7-D2238E4BC5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520" y="253175"/>
            <a:ext cx="8639555" cy="5544527"/>
          </a:xfrm>
          <a:prstGeom prst="rect">
            <a:avLst/>
          </a:prstGeom>
        </p:spPr>
      </p:pic>
    </p:spTree>
    <p:extLst>
      <p:ext uri="{BB962C8B-B14F-4D97-AF65-F5344CB8AC3E}">
        <p14:creationId xmlns:p14="http://schemas.microsoft.com/office/powerpoint/2010/main" val="29229658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hteck 2">
            <a:extLst>
              <a:ext uri="{FF2B5EF4-FFF2-40B4-BE49-F238E27FC236}">
                <a16:creationId xmlns:a16="http://schemas.microsoft.com/office/drawing/2014/main" id="{9A99BB36-6687-455D-A0A2-C8CA582D2EAF}"/>
              </a:ext>
            </a:extLst>
          </p:cNvPr>
          <p:cNvSpPr>
            <a:spLocks noChangeArrowheads="1"/>
          </p:cNvSpPr>
          <p:nvPr/>
        </p:nvSpPr>
        <p:spPr bwMode="auto">
          <a:xfrm>
            <a:off x="250825" y="5805488"/>
            <a:ext cx="74895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dirty="0"/>
              <a:t>Die Straße hat nun sogar noch Beleuchtung bekommen.</a:t>
            </a:r>
          </a:p>
        </p:txBody>
      </p:sp>
      <p:pic>
        <p:nvPicPr>
          <p:cNvPr id="4" name="Grafik 3">
            <a:extLst>
              <a:ext uri="{FF2B5EF4-FFF2-40B4-BE49-F238E27FC236}">
                <a16:creationId xmlns:a16="http://schemas.microsoft.com/office/drawing/2014/main" id="{75830AFC-5DC7-1427-DA47-4DDD12612D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520" y="232742"/>
            <a:ext cx="8637217" cy="5558250"/>
          </a:xfrm>
          <a:prstGeom prst="rect">
            <a:avLst/>
          </a:prstGeom>
        </p:spPr>
      </p:pic>
    </p:spTree>
  </p:cSld>
  <p:clrMapOvr>
    <a:masterClrMapping/>
  </p:clrMapOvr>
  <p:transition spd="med">
    <p:fade/>
  </p:transition>
</p:sld>
</file>

<file path=ppt/theme/theme1.xml><?xml version="1.0" encoding="utf-8"?>
<a:theme xmlns:a="http://schemas.openxmlformats.org/drawingml/2006/main" name="1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1060</Words>
  <Application>Microsoft Office PowerPoint</Application>
  <PresentationFormat>Bildschirmpräsentation (4:3)</PresentationFormat>
  <Paragraphs>68</Paragraphs>
  <Slides>19</Slides>
  <Notes>19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Arial</vt:lpstr>
      <vt:lpstr>Georgia</vt:lpstr>
      <vt:lpstr>Tahoma</vt:lpstr>
      <vt:lpstr>Times New Roman</vt:lpstr>
      <vt:lpstr>1_Standarddesign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PPP - Unterricht für Flüchtlingskinder</dc:title>
  <dc:creator>BfdW</dc:creator>
  <cp:lastModifiedBy>Küstner, Johannes</cp:lastModifiedBy>
  <cp:revision>1210</cp:revision>
  <dcterms:created xsi:type="dcterms:W3CDTF">2005-03-02T11:53:12Z</dcterms:created>
  <dcterms:modified xsi:type="dcterms:W3CDTF">2024-07-26T10:43:55Z</dcterms:modified>
</cp:coreProperties>
</file>