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9"/>
  </p:notesMasterIdLst>
  <p:handoutMasterIdLst>
    <p:handoutMasterId r:id="rId10"/>
  </p:handoutMasterIdLst>
  <p:sldIdLst>
    <p:sldId id="400" r:id="rId2"/>
    <p:sldId id="415" r:id="rId3"/>
    <p:sldId id="385" r:id="rId4"/>
    <p:sldId id="391" r:id="rId5"/>
    <p:sldId id="392" r:id="rId6"/>
    <p:sldId id="416" r:id="rId7"/>
    <p:sldId id="418" r:id="rId8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799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FA365"/>
    <a:srgbClr val="FAB482"/>
    <a:srgbClr val="FBB482"/>
    <a:srgbClr val="E65D00"/>
    <a:srgbClr val="539D49"/>
    <a:srgbClr val="705500"/>
    <a:srgbClr val="FFDF79"/>
    <a:srgbClr val="A2790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9827" autoAdjust="0"/>
  </p:normalViewPr>
  <p:slideViewPr>
    <p:cSldViewPr showGuides="1">
      <p:cViewPr varScale="1">
        <p:scale>
          <a:sx n="87" d="100"/>
          <a:sy n="87" d="100"/>
        </p:scale>
        <p:origin x="1230" y="96"/>
      </p:cViewPr>
      <p:guideLst>
        <p:guide orient="horz" pos="164"/>
        <p:guide orient="horz" pos="4110"/>
        <p:guide orient="horz" pos="1956"/>
        <p:guide orient="horz" pos="3770"/>
        <p:guide orient="horz" pos="1865"/>
        <p:guide orient="horz" pos="3657"/>
        <p:guide orient="horz" pos="799"/>
        <p:guide pos="158"/>
        <p:guide pos="2835"/>
        <p:guide pos="5602"/>
        <p:guide pos="2925"/>
        <p:guide pos="1542"/>
        <p:guide pos="1451"/>
        <p:guide pos="4218"/>
        <p:guide pos="4309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535730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FA28E605-55A7-49B3-84BD-2DBC66359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CE26E0-9711-40FA-8197-23929F1DE16F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CF1FB75-CF14-4D37-A663-4ED9D4C49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3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Grp="1"/>
          </p:cNvSpPr>
          <p:nvPr>
            <p:ph type="sldNum" sz="quarter" idx="8"/>
          </p:nvPr>
        </p:nvSpPr>
        <p:spPr>
          <a:xfrm>
            <a:off x="674280" y="4699080"/>
            <a:ext cx="5394600" cy="4451400"/>
          </a:xfrm>
        </p:spPr>
        <p:txBody>
          <a:bodyPr wrap="square" lIns="90000" tIns="45000" rIns="90000" bIns="45000" anchor="t"/>
          <a:lstStyle/>
          <a:p>
            <a:pPr lvl="0" algn="l"/>
            <a:fld id="{FFA06BAE-3CED-48EA-97BE-FFDED236D4EE}" type="slidenum">
              <a:t>7</a:t>
            </a:fld>
            <a:endParaRPr lang="de-DE" sz="1200" b="1">
              <a:solidFill>
                <a:srgbClr val="000000"/>
              </a:solidFill>
              <a:latin typeface="Arial" pitchFamily="34"/>
              <a:ea typeface="+mn-ea" pitchFamily="2"/>
              <a:cs typeface="+mn-cs" pitchFamily="2"/>
            </a:endParaRPr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EEAC4A1-7C9C-4C4F-A404-BF13F31A4810}" type="slidenum">
              <a:t>7</a:t>
            </a:fld>
            <a:endParaRPr lang="de-DE"/>
          </a:p>
        </p:txBody>
      </p:sp>
      <p:sp>
        <p:nvSpPr>
          <p:cNvPr id="3" name="Folienbildplatzhalter 2"/>
          <p:cNvSpPr>
            <a:spLocks noGrp="1" noRot="1" noChangeAspect="1" noResize="1"/>
          </p:cNvSpPr>
          <p:nvPr>
            <p:ph type="sldImg"/>
          </p:nvPr>
        </p:nvSpPr>
        <p:spPr>
          <a:xfrm>
            <a:off x="898525" y="750888"/>
            <a:ext cx="4946650" cy="37099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178718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6A39AF-BFCA-4FFA-AFB3-1F24FD8AFC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3848"/>
            <a:ext cx="8642349" cy="5541640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6456" y="1772816"/>
            <a:ext cx="3306719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Wissen hilft, den Wald zu schützen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64" y="731837"/>
            <a:ext cx="306034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Äthiopien</a:t>
            </a:r>
          </a:p>
        </p:txBody>
      </p:sp>
    </p:spTree>
    <p:extLst>
      <p:ext uri="{BB962C8B-B14F-4D97-AF65-F5344CB8AC3E}">
        <p14:creationId xmlns:p14="http://schemas.microsoft.com/office/powerpoint/2010/main" val="378243409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C8D15DB-4CED-41A4-BAFE-3FB73B0C1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2" y="1268413"/>
            <a:ext cx="8649063" cy="4413297"/>
          </a:xfrm>
          <a:prstGeom prst="rect">
            <a:avLst/>
          </a:prstGeom>
        </p:spPr>
      </p:pic>
      <p:sp>
        <p:nvSpPr>
          <p:cNvPr id="7170" name="Rectangle 36">
            <a:extLst>
              <a:ext uri="{FF2B5EF4-FFF2-40B4-BE49-F238E27FC236}">
                <a16:creationId xmlns:a16="http://schemas.microsoft.com/office/drawing/2014/main" id="{7CD3E717-62F9-4B48-984E-AFFDEBF99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7675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cs typeface="Tahoma" panose="020B0604030504040204" pitchFamily="34" charset="0"/>
              </a:rPr>
              <a:t>Äthiopien</a:t>
            </a:r>
          </a:p>
        </p:txBody>
      </p:sp>
      <p:sp>
        <p:nvSpPr>
          <p:cNvPr id="3076" name="Rechteck 11">
            <a:extLst>
              <a:ext uri="{FF2B5EF4-FFF2-40B4-BE49-F238E27FC236}">
                <a16:creationId xmlns:a16="http://schemas.microsoft.com/office/drawing/2014/main" id="{681E4430-5399-4803-BE9E-317FECA73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249" y="3120254"/>
            <a:ext cx="9685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dirty="0"/>
              <a:t>Äthiopien</a:t>
            </a:r>
            <a:endParaRPr lang="de-DE" altLang="de-DE" sz="1200" dirty="0">
              <a:latin typeface="Tahoma" panose="020B060403050404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FA5CA31-1351-4833-94CE-997893ECB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268413"/>
            <a:ext cx="8650800" cy="4386428"/>
          </a:xfrm>
          <a:prstGeom prst="rect">
            <a:avLst/>
          </a:prstGeom>
        </p:spPr>
      </p:pic>
      <p:sp>
        <p:nvSpPr>
          <p:cNvPr id="14" name="Rectangle 36">
            <a:extLst>
              <a:ext uri="{FF2B5EF4-FFF2-40B4-BE49-F238E27FC236}">
                <a16:creationId xmlns:a16="http://schemas.microsoft.com/office/drawing/2014/main" id="{968171E0-AAA3-4E81-88E4-256F29F42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77338"/>
            <a:ext cx="8642350" cy="529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	Äthiopien	Deutschland</a:t>
            </a:r>
          </a:p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800" dirty="0"/>
              <a:t>Fläche in km²</a:t>
            </a:r>
            <a:r>
              <a:rPr lang="de-DE" altLang="de-DE" sz="1800" b="0" dirty="0"/>
              <a:t>	1.104.300	357.022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800" dirty="0"/>
              <a:t>Bevölkerungsdichte in </a:t>
            </a:r>
            <a:r>
              <a:rPr lang="de-DE" altLang="de-DE" sz="1800" dirty="0" err="1"/>
              <a:t>Ew</a:t>
            </a:r>
            <a:r>
              <a:rPr lang="de-DE" altLang="de-DE" sz="1800" dirty="0"/>
              <a:t>/km²	</a:t>
            </a:r>
            <a:r>
              <a:rPr lang="de-DE" altLang="de-DE" sz="1800" b="0" dirty="0"/>
              <a:t>98,1	225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800" dirty="0"/>
              <a:t>Bruttoinlandsprodukt/Kopf</a:t>
            </a:r>
            <a:r>
              <a:rPr lang="de-DE" altLang="de-DE" sz="1800" b="0" dirty="0"/>
              <a:t>	2.200$	50.800$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800" b="0" dirty="0"/>
              <a:t>	</a:t>
            </a:r>
            <a:endParaRPr lang="de-DE" altLang="de-DE" sz="1800" b="0" dirty="0" smtClean="0"/>
          </a:p>
          <a:p>
            <a:pPr eaLnBrk="1" hangingPunct="1">
              <a:lnSpc>
                <a:spcPct val="120000"/>
              </a:lnSpc>
            </a:pPr>
            <a:endParaRPr lang="de-DE" altLang="de-DE" sz="1800" b="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800" dirty="0" smtClean="0"/>
              <a:t>Waldfläche </a:t>
            </a:r>
            <a:r>
              <a:rPr lang="de-DE" altLang="de-DE" sz="1800" dirty="0"/>
              <a:t>in % des Landes	</a:t>
            </a:r>
            <a:r>
              <a:rPr lang="de-DE" altLang="de-DE" sz="1800" b="0" dirty="0"/>
              <a:t>4	32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800" dirty="0" smtClean="0"/>
              <a:t>Größter See</a:t>
            </a:r>
            <a:r>
              <a:rPr lang="de-DE" altLang="de-DE" sz="1800" b="0" dirty="0" smtClean="0"/>
              <a:t>	</a:t>
            </a:r>
            <a:r>
              <a:rPr lang="de-DE" altLang="de-DE" sz="1800" b="0" dirty="0" err="1" smtClean="0"/>
              <a:t>Tanasee</a:t>
            </a:r>
            <a:r>
              <a:rPr lang="de-DE" altLang="de-DE" sz="1800" b="0" dirty="0" smtClean="0"/>
              <a:t>	</a:t>
            </a:r>
            <a:r>
              <a:rPr lang="de-DE" altLang="de-DE" sz="1800" b="0" dirty="0" err="1" smtClean="0"/>
              <a:t>Obersee</a:t>
            </a:r>
            <a:endParaRPr lang="de-DE" altLang="de-DE" sz="1800" b="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800" b="0" dirty="0"/>
              <a:t>Fläche in km²</a:t>
            </a:r>
            <a:r>
              <a:rPr lang="de-DE" altLang="de-DE" sz="1800" b="0" dirty="0" smtClean="0"/>
              <a:t>	 3000	473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800" b="0" dirty="0" smtClean="0"/>
              <a:t>Mittlere Tiefe in m	8	90	</a:t>
            </a:r>
            <a:endParaRPr lang="de-DE" altLang="de-DE" sz="1800" b="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800" dirty="0" smtClean="0"/>
              <a:t>CO2 </a:t>
            </a:r>
            <a:r>
              <a:rPr lang="de-DE" altLang="de-DE" sz="1800" dirty="0"/>
              <a:t>Ausstoß pro Kopf/Jahr	</a:t>
            </a:r>
            <a:r>
              <a:rPr lang="de-DE" altLang="de-DE" sz="1800" b="0" dirty="0"/>
              <a:t>0,17	7,9t</a:t>
            </a:r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800" dirty="0">
                <a:solidFill>
                  <a:srgbClr val="FF6600"/>
                </a:solidFill>
              </a:rPr>
              <a:t>Was erfährst du aus den Zahlen über Äthiopien?</a:t>
            </a:r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Quelle: CIA World </a:t>
            </a:r>
            <a:r>
              <a:rPr lang="de-DE" altLang="de-DE" sz="800" b="0" dirty="0" err="1"/>
              <a:t>Factbook</a:t>
            </a:r>
            <a:r>
              <a:rPr lang="de-DE" altLang="de-DE" sz="800" b="0" dirty="0"/>
              <a:t> (2019)</a:t>
            </a:r>
            <a:r>
              <a:rPr lang="de-DE" altLang="de-DE" sz="800" dirty="0"/>
              <a:t> 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DD6E7052-BF45-4F6C-B15B-08C9F93E8755}"/>
              </a:ext>
            </a:extLst>
          </p:cNvPr>
          <p:cNvSpPr/>
          <p:nvPr/>
        </p:nvSpPr>
        <p:spPr>
          <a:xfrm>
            <a:off x="5124450" y="3074194"/>
            <a:ext cx="354993" cy="302419"/>
          </a:xfrm>
          <a:custGeom>
            <a:avLst/>
            <a:gdLst>
              <a:gd name="connsiteX0" fmla="*/ 85725 w 354993"/>
              <a:gd name="connsiteY0" fmla="*/ 2381 h 302419"/>
              <a:gd name="connsiteX1" fmla="*/ 85725 w 354993"/>
              <a:gd name="connsiteY1" fmla="*/ 2381 h 302419"/>
              <a:gd name="connsiteX2" fmla="*/ 80962 w 354993"/>
              <a:gd name="connsiteY2" fmla="*/ 23813 h 302419"/>
              <a:gd name="connsiteX3" fmla="*/ 71437 w 354993"/>
              <a:gd name="connsiteY3" fmla="*/ 38100 h 302419"/>
              <a:gd name="connsiteX4" fmla="*/ 69056 w 354993"/>
              <a:gd name="connsiteY4" fmla="*/ 45244 h 302419"/>
              <a:gd name="connsiteX5" fmla="*/ 59531 w 354993"/>
              <a:gd name="connsiteY5" fmla="*/ 59531 h 302419"/>
              <a:gd name="connsiteX6" fmla="*/ 54769 w 354993"/>
              <a:gd name="connsiteY6" fmla="*/ 73819 h 302419"/>
              <a:gd name="connsiteX7" fmla="*/ 52387 w 354993"/>
              <a:gd name="connsiteY7" fmla="*/ 80963 h 302419"/>
              <a:gd name="connsiteX8" fmla="*/ 47625 w 354993"/>
              <a:gd name="connsiteY8" fmla="*/ 88106 h 302419"/>
              <a:gd name="connsiteX9" fmla="*/ 35719 w 354993"/>
              <a:gd name="connsiteY9" fmla="*/ 104775 h 302419"/>
              <a:gd name="connsiteX10" fmla="*/ 30956 w 354993"/>
              <a:gd name="connsiteY10" fmla="*/ 111919 h 302419"/>
              <a:gd name="connsiteX11" fmla="*/ 23812 w 354993"/>
              <a:gd name="connsiteY11" fmla="*/ 138113 h 302419"/>
              <a:gd name="connsiteX12" fmla="*/ 21431 w 354993"/>
              <a:gd name="connsiteY12" fmla="*/ 159544 h 302419"/>
              <a:gd name="connsiteX13" fmla="*/ 16669 w 354993"/>
              <a:gd name="connsiteY13" fmla="*/ 173831 h 302419"/>
              <a:gd name="connsiteX14" fmla="*/ 0 w 354993"/>
              <a:gd name="connsiteY14" fmla="*/ 178594 h 302419"/>
              <a:gd name="connsiteX15" fmla="*/ 11906 w 354993"/>
              <a:gd name="connsiteY15" fmla="*/ 200025 h 302419"/>
              <a:gd name="connsiteX16" fmla="*/ 26194 w 354993"/>
              <a:gd name="connsiteY16" fmla="*/ 211931 h 302419"/>
              <a:gd name="connsiteX17" fmla="*/ 30956 w 354993"/>
              <a:gd name="connsiteY17" fmla="*/ 219075 h 302419"/>
              <a:gd name="connsiteX18" fmla="*/ 33337 w 354993"/>
              <a:gd name="connsiteY18" fmla="*/ 226219 h 302419"/>
              <a:gd name="connsiteX19" fmla="*/ 40481 w 354993"/>
              <a:gd name="connsiteY19" fmla="*/ 230981 h 302419"/>
              <a:gd name="connsiteX20" fmla="*/ 50006 w 354993"/>
              <a:gd name="connsiteY20" fmla="*/ 245269 h 302419"/>
              <a:gd name="connsiteX21" fmla="*/ 52387 w 354993"/>
              <a:gd name="connsiteY21" fmla="*/ 264319 h 302419"/>
              <a:gd name="connsiteX22" fmla="*/ 54769 w 354993"/>
              <a:gd name="connsiteY22" fmla="*/ 271463 h 302419"/>
              <a:gd name="connsiteX23" fmla="*/ 69056 w 354993"/>
              <a:gd name="connsiteY23" fmla="*/ 276225 h 302419"/>
              <a:gd name="connsiteX24" fmla="*/ 76200 w 354993"/>
              <a:gd name="connsiteY24" fmla="*/ 280988 h 302419"/>
              <a:gd name="connsiteX25" fmla="*/ 104775 w 354993"/>
              <a:gd name="connsiteY25" fmla="*/ 285750 h 302419"/>
              <a:gd name="connsiteX26" fmla="*/ 116681 w 354993"/>
              <a:gd name="connsiteY26" fmla="*/ 295275 h 302419"/>
              <a:gd name="connsiteX27" fmla="*/ 133350 w 354993"/>
              <a:gd name="connsiteY27" fmla="*/ 302419 h 302419"/>
              <a:gd name="connsiteX28" fmla="*/ 154781 w 354993"/>
              <a:gd name="connsiteY28" fmla="*/ 300038 h 302419"/>
              <a:gd name="connsiteX29" fmla="*/ 161925 w 354993"/>
              <a:gd name="connsiteY29" fmla="*/ 295275 h 302419"/>
              <a:gd name="connsiteX30" fmla="*/ 169069 w 354993"/>
              <a:gd name="connsiteY30" fmla="*/ 292894 h 302419"/>
              <a:gd name="connsiteX31" fmla="*/ 173831 w 354993"/>
              <a:gd name="connsiteY31" fmla="*/ 285750 h 302419"/>
              <a:gd name="connsiteX32" fmla="*/ 214312 w 354993"/>
              <a:gd name="connsiteY32" fmla="*/ 290513 h 302419"/>
              <a:gd name="connsiteX33" fmla="*/ 235744 w 354993"/>
              <a:gd name="connsiteY33" fmla="*/ 283369 h 302419"/>
              <a:gd name="connsiteX34" fmla="*/ 250031 w 354993"/>
              <a:gd name="connsiteY34" fmla="*/ 273844 h 302419"/>
              <a:gd name="connsiteX35" fmla="*/ 257175 w 354993"/>
              <a:gd name="connsiteY35" fmla="*/ 269081 h 302419"/>
              <a:gd name="connsiteX36" fmla="*/ 278606 w 354993"/>
              <a:gd name="connsiteY36" fmla="*/ 261938 h 302419"/>
              <a:gd name="connsiteX37" fmla="*/ 285750 w 354993"/>
              <a:gd name="connsiteY37" fmla="*/ 259556 h 302419"/>
              <a:gd name="connsiteX38" fmla="*/ 302419 w 354993"/>
              <a:gd name="connsiteY38" fmla="*/ 254794 h 302419"/>
              <a:gd name="connsiteX39" fmla="*/ 311944 w 354993"/>
              <a:gd name="connsiteY39" fmla="*/ 240506 h 302419"/>
              <a:gd name="connsiteX40" fmla="*/ 326231 w 354993"/>
              <a:gd name="connsiteY40" fmla="*/ 226219 h 302419"/>
              <a:gd name="connsiteX41" fmla="*/ 338137 w 354993"/>
              <a:gd name="connsiteY41" fmla="*/ 211931 h 302419"/>
              <a:gd name="connsiteX42" fmla="*/ 342900 w 354993"/>
              <a:gd name="connsiteY42" fmla="*/ 204788 h 302419"/>
              <a:gd name="connsiteX43" fmla="*/ 350044 w 354993"/>
              <a:gd name="connsiteY43" fmla="*/ 202406 h 302419"/>
              <a:gd name="connsiteX44" fmla="*/ 354806 w 354993"/>
              <a:gd name="connsiteY44" fmla="*/ 195263 h 302419"/>
              <a:gd name="connsiteX45" fmla="*/ 352425 w 354993"/>
              <a:gd name="connsiteY45" fmla="*/ 178594 h 302419"/>
              <a:gd name="connsiteX46" fmla="*/ 345281 w 354993"/>
              <a:gd name="connsiteY46" fmla="*/ 173831 h 302419"/>
              <a:gd name="connsiteX47" fmla="*/ 326231 w 354993"/>
              <a:gd name="connsiteY47" fmla="*/ 169069 h 302419"/>
              <a:gd name="connsiteX48" fmla="*/ 319087 w 354993"/>
              <a:gd name="connsiteY48" fmla="*/ 166688 h 302419"/>
              <a:gd name="connsiteX49" fmla="*/ 304800 w 354993"/>
              <a:gd name="connsiteY49" fmla="*/ 159544 h 302419"/>
              <a:gd name="connsiteX50" fmla="*/ 290512 w 354993"/>
              <a:gd name="connsiteY50" fmla="*/ 152400 h 302419"/>
              <a:gd name="connsiteX51" fmla="*/ 269081 w 354993"/>
              <a:gd name="connsiteY51" fmla="*/ 150019 h 302419"/>
              <a:gd name="connsiteX52" fmla="*/ 245269 w 354993"/>
              <a:gd name="connsiteY52" fmla="*/ 142875 h 302419"/>
              <a:gd name="connsiteX53" fmla="*/ 238125 w 354993"/>
              <a:gd name="connsiteY53" fmla="*/ 140494 h 302419"/>
              <a:gd name="connsiteX54" fmla="*/ 233362 w 354993"/>
              <a:gd name="connsiteY54" fmla="*/ 123825 h 302419"/>
              <a:gd name="connsiteX55" fmla="*/ 223837 w 354993"/>
              <a:gd name="connsiteY55" fmla="*/ 109538 h 302419"/>
              <a:gd name="connsiteX56" fmla="*/ 219075 w 354993"/>
              <a:gd name="connsiteY56" fmla="*/ 90488 h 302419"/>
              <a:gd name="connsiteX57" fmla="*/ 204787 w 354993"/>
              <a:gd name="connsiteY57" fmla="*/ 88106 h 302419"/>
              <a:gd name="connsiteX58" fmla="*/ 200025 w 354993"/>
              <a:gd name="connsiteY58" fmla="*/ 80963 h 302419"/>
              <a:gd name="connsiteX59" fmla="*/ 202406 w 354993"/>
              <a:gd name="connsiteY59" fmla="*/ 35719 h 302419"/>
              <a:gd name="connsiteX60" fmla="*/ 197644 w 354993"/>
              <a:gd name="connsiteY60" fmla="*/ 28575 h 302419"/>
              <a:gd name="connsiteX61" fmla="*/ 183356 w 354993"/>
              <a:gd name="connsiteY61" fmla="*/ 23813 h 302419"/>
              <a:gd name="connsiteX62" fmla="*/ 176212 w 354993"/>
              <a:gd name="connsiteY62" fmla="*/ 19050 h 302419"/>
              <a:gd name="connsiteX63" fmla="*/ 159544 w 354993"/>
              <a:gd name="connsiteY63" fmla="*/ 14288 h 302419"/>
              <a:gd name="connsiteX64" fmla="*/ 154781 w 354993"/>
              <a:gd name="connsiteY64" fmla="*/ 7144 h 302419"/>
              <a:gd name="connsiteX65" fmla="*/ 140494 w 354993"/>
              <a:gd name="connsiteY65" fmla="*/ 0 h 302419"/>
              <a:gd name="connsiteX66" fmla="*/ 100012 w 354993"/>
              <a:gd name="connsiteY66" fmla="*/ 2381 h 302419"/>
              <a:gd name="connsiteX67" fmla="*/ 85725 w 354993"/>
              <a:gd name="connsiteY67" fmla="*/ 2381 h 30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54993" h="302419">
                <a:moveTo>
                  <a:pt x="85725" y="2381"/>
                </a:moveTo>
                <a:lnTo>
                  <a:pt x="85725" y="2381"/>
                </a:lnTo>
                <a:cubicBezTo>
                  <a:pt x="84137" y="9525"/>
                  <a:pt x="83680" y="17018"/>
                  <a:pt x="80962" y="23813"/>
                </a:cubicBezTo>
                <a:cubicBezTo>
                  <a:pt x="78836" y="29127"/>
                  <a:pt x="71437" y="38100"/>
                  <a:pt x="71437" y="38100"/>
                </a:cubicBezTo>
                <a:cubicBezTo>
                  <a:pt x="70643" y="40481"/>
                  <a:pt x="70275" y="43050"/>
                  <a:pt x="69056" y="45244"/>
                </a:cubicBezTo>
                <a:cubicBezTo>
                  <a:pt x="66276" y="50247"/>
                  <a:pt x="59531" y="59531"/>
                  <a:pt x="59531" y="59531"/>
                </a:cubicBezTo>
                <a:lnTo>
                  <a:pt x="54769" y="73819"/>
                </a:lnTo>
                <a:cubicBezTo>
                  <a:pt x="53975" y="76200"/>
                  <a:pt x="53779" y="78874"/>
                  <a:pt x="52387" y="80963"/>
                </a:cubicBezTo>
                <a:lnTo>
                  <a:pt x="47625" y="88106"/>
                </a:lnTo>
                <a:cubicBezTo>
                  <a:pt x="42068" y="104775"/>
                  <a:pt x="47625" y="100806"/>
                  <a:pt x="35719" y="104775"/>
                </a:cubicBezTo>
                <a:cubicBezTo>
                  <a:pt x="34131" y="107156"/>
                  <a:pt x="32118" y="109304"/>
                  <a:pt x="30956" y="111919"/>
                </a:cubicBezTo>
                <a:cubicBezTo>
                  <a:pt x="27627" y="119408"/>
                  <a:pt x="24991" y="129861"/>
                  <a:pt x="23812" y="138113"/>
                </a:cubicBezTo>
                <a:cubicBezTo>
                  <a:pt x="22795" y="145228"/>
                  <a:pt x="22840" y="152496"/>
                  <a:pt x="21431" y="159544"/>
                </a:cubicBezTo>
                <a:cubicBezTo>
                  <a:pt x="20447" y="164466"/>
                  <a:pt x="21431" y="172243"/>
                  <a:pt x="16669" y="173831"/>
                </a:cubicBezTo>
                <a:cubicBezTo>
                  <a:pt x="6420" y="177248"/>
                  <a:pt x="11960" y="175604"/>
                  <a:pt x="0" y="178594"/>
                </a:cubicBezTo>
                <a:cubicBezTo>
                  <a:pt x="2481" y="186039"/>
                  <a:pt x="4887" y="195345"/>
                  <a:pt x="11906" y="200025"/>
                </a:cubicBezTo>
                <a:cubicBezTo>
                  <a:pt x="18928" y="204706"/>
                  <a:pt x="20467" y="205058"/>
                  <a:pt x="26194" y="211931"/>
                </a:cubicBezTo>
                <a:cubicBezTo>
                  <a:pt x="28026" y="214130"/>
                  <a:pt x="29676" y="216515"/>
                  <a:pt x="30956" y="219075"/>
                </a:cubicBezTo>
                <a:cubicBezTo>
                  <a:pt x="32078" y="221320"/>
                  <a:pt x="31769" y="224259"/>
                  <a:pt x="33337" y="226219"/>
                </a:cubicBezTo>
                <a:cubicBezTo>
                  <a:pt x="35125" y="228454"/>
                  <a:pt x="38100" y="229394"/>
                  <a:pt x="40481" y="230981"/>
                </a:cubicBezTo>
                <a:cubicBezTo>
                  <a:pt x="43656" y="235744"/>
                  <a:pt x="49296" y="239589"/>
                  <a:pt x="50006" y="245269"/>
                </a:cubicBezTo>
                <a:cubicBezTo>
                  <a:pt x="50800" y="251619"/>
                  <a:pt x="51242" y="258023"/>
                  <a:pt x="52387" y="264319"/>
                </a:cubicBezTo>
                <a:cubicBezTo>
                  <a:pt x="52836" y="266789"/>
                  <a:pt x="52726" y="270004"/>
                  <a:pt x="54769" y="271463"/>
                </a:cubicBezTo>
                <a:cubicBezTo>
                  <a:pt x="58854" y="274381"/>
                  <a:pt x="69056" y="276225"/>
                  <a:pt x="69056" y="276225"/>
                </a:cubicBezTo>
                <a:cubicBezTo>
                  <a:pt x="71437" y="277813"/>
                  <a:pt x="73640" y="279708"/>
                  <a:pt x="76200" y="280988"/>
                </a:cubicBezTo>
                <a:cubicBezTo>
                  <a:pt x="84177" y="284977"/>
                  <a:pt x="97989" y="284996"/>
                  <a:pt x="104775" y="285750"/>
                </a:cubicBezTo>
                <a:cubicBezTo>
                  <a:pt x="118683" y="290385"/>
                  <a:pt x="105911" y="284504"/>
                  <a:pt x="116681" y="295275"/>
                </a:cubicBezTo>
                <a:cubicBezTo>
                  <a:pt x="122163" y="300757"/>
                  <a:pt x="126063" y="300597"/>
                  <a:pt x="133350" y="302419"/>
                </a:cubicBezTo>
                <a:cubicBezTo>
                  <a:pt x="140494" y="301625"/>
                  <a:pt x="147808" y="301781"/>
                  <a:pt x="154781" y="300038"/>
                </a:cubicBezTo>
                <a:cubicBezTo>
                  <a:pt x="157558" y="299344"/>
                  <a:pt x="159365" y="296555"/>
                  <a:pt x="161925" y="295275"/>
                </a:cubicBezTo>
                <a:cubicBezTo>
                  <a:pt x="164170" y="294152"/>
                  <a:pt x="166688" y="293688"/>
                  <a:pt x="169069" y="292894"/>
                </a:cubicBezTo>
                <a:cubicBezTo>
                  <a:pt x="170656" y="290513"/>
                  <a:pt x="170991" y="286105"/>
                  <a:pt x="173831" y="285750"/>
                </a:cubicBezTo>
                <a:cubicBezTo>
                  <a:pt x="194317" y="283189"/>
                  <a:pt x="200060" y="285760"/>
                  <a:pt x="214312" y="290513"/>
                </a:cubicBezTo>
                <a:cubicBezTo>
                  <a:pt x="221456" y="288132"/>
                  <a:pt x="229478" y="287546"/>
                  <a:pt x="235744" y="283369"/>
                </a:cubicBezTo>
                <a:lnTo>
                  <a:pt x="250031" y="273844"/>
                </a:lnTo>
                <a:cubicBezTo>
                  <a:pt x="252412" y="272256"/>
                  <a:pt x="254460" y="269986"/>
                  <a:pt x="257175" y="269081"/>
                </a:cubicBezTo>
                <a:lnTo>
                  <a:pt x="278606" y="261938"/>
                </a:lnTo>
                <a:cubicBezTo>
                  <a:pt x="280987" y="261144"/>
                  <a:pt x="283315" y="260165"/>
                  <a:pt x="285750" y="259556"/>
                </a:cubicBezTo>
                <a:cubicBezTo>
                  <a:pt x="297710" y="256566"/>
                  <a:pt x="292170" y="258210"/>
                  <a:pt x="302419" y="254794"/>
                </a:cubicBezTo>
                <a:cubicBezTo>
                  <a:pt x="305594" y="250031"/>
                  <a:pt x="307897" y="244553"/>
                  <a:pt x="311944" y="240506"/>
                </a:cubicBezTo>
                <a:cubicBezTo>
                  <a:pt x="316706" y="235744"/>
                  <a:pt x="322495" y="231823"/>
                  <a:pt x="326231" y="226219"/>
                </a:cubicBezTo>
                <a:cubicBezTo>
                  <a:pt x="338053" y="208487"/>
                  <a:pt x="322862" y="230260"/>
                  <a:pt x="338137" y="211931"/>
                </a:cubicBezTo>
                <a:cubicBezTo>
                  <a:pt x="339969" y="209733"/>
                  <a:pt x="340665" y="206576"/>
                  <a:pt x="342900" y="204788"/>
                </a:cubicBezTo>
                <a:cubicBezTo>
                  <a:pt x="344860" y="203220"/>
                  <a:pt x="347663" y="203200"/>
                  <a:pt x="350044" y="202406"/>
                </a:cubicBezTo>
                <a:cubicBezTo>
                  <a:pt x="351631" y="200025"/>
                  <a:pt x="354521" y="198110"/>
                  <a:pt x="354806" y="195263"/>
                </a:cubicBezTo>
                <a:cubicBezTo>
                  <a:pt x="355364" y="189678"/>
                  <a:pt x="354704" y="183723"/>
                  <a:pt x="352425" y="178594"/>
                </a:cubicBezTo>
                <a:cubicBezTo>
                  <a:pt x="351263" y="175979"/>
                  <a:pt x="347841" y="175111"/>
                  <a:pt x="345281" y="173831"/>
                </a:cubicBezTo>
                <a:cubicBezTo>
                  <a:pt x="339839" y="171110"/>
                  <a:pt x="331662" y="170427"/>
                  <a:pt x="326231" y="169069"/>
                </a:cubicBezTo>
                <a:cubicBezTo>
                  <a:pt x="323796" y="168460"/>
                  <a:pt x="321468" y="167482"/>
                  <a:pt x="319087" y="166688"/>
                </a:cubicBezTo>
                <a:cubicBezTo>
                  <a:pt x="298622" y="153042"/>
                  <a:pt x="324512" y="169400"/>
                  <a:pt x="304800" y="159544"/>
                </a:cubicBezTo>
                <a:cubicBezTo>
                  <a:pt x="296570" y="155429"/>
                  <a:pt x="299492" y="153897"/>
                  <a:pt x="290512" y="152400"/>
                </a:cubicBezTo>
                <a:cubicBezTo>
                  <a:pt x="283422" y="151218"/>
                  <a:pt x="276225" y="150813"/>
                  <a:pt x="269081" y="150019"/>
                </a:cubicBezTo>
                <a:cubicBezTo>
                  <a:pt x="254682" y="146420"/>
                  <a:pt x="262667" y="148675"/>
                  <a:pt x="245269" y="142875"/>
                </a:cubicBezTo>
                <a:lnTo>
                  <a:pt x="238125" y="140494"/>
                </a:lnTo>
                <a:cubicBezTo>
                  <a:pt x="237563" y="138247"/>
                  <a:pt x="234917" y="126623"/>
                  <a:pt x="233362" y="123825"/>
                </a:cubicBezTo>
                <a:cubicBezTo>
                  <a:pt x="230582" y="118822"/>
                  <a:pt x="223837" y="109538"/>
                  <a:pt x="223837" y="109538"/>
                </a:cubicBezTo>
                <a:cubicBezTo>
                  <a:pt x="222250" y="103188"/>
                  <a:pt x="223423" y="95380"/>
                  <a:pt x="219075" y="90488"/>
                </a:cubicBezTo>
                <a:cubicBezTo>
                  <a:pt x="215867" y="86879"/>
                  <a:pt x="209106" y="90265"/>
                  <a:pt x="204787" y="88106"/>
                </a:cubicBezTo>
                <a:cubicBezTo>
                  <a:pt x="202228" y="86826"/>
                  <a:pt x="201612" y="83344"/>
                  <a:pt x="200025" y="80963"/>
                </a:cubicBezTo>
                <a:cubicBezTo>
                  <a:pt x="206825" y="60560"/>
                  <a:pt x="207717" y="64045"/>
                  <a:pt x="202406" y="35719"/>
                </a:cubicBezTo>
                <a:cubicBezTo>
                  <a:pt x="201879" y="32906"/>
                  <a:pt x="200071" y="30092"/>
                  <a:pt x="197644" y="28575"/>
                </a:cubicBezTo>
                <a:cubicBezTo>
                  <a:pt x="193387" y="25914"/>
                  <a:pt x="183356" y="23813"/>
                  <a:pt x="183356" y="23813"/>
                </a:cubicBezTo>
                <a:cubicBezTo>
                  <a:pt x="180975" y="22225"/>
                  <a:pt x="178772" y="20330"/>
                  <a:pt x="176212" y="19050"/>
                </a:cubicBezTo>
                <a:cubicBezTo>
                  <a:pt x="172796" y="17342"/>
                  <a:pt x="162596" y="15051"/>
                  <a:pt x="159544" y="14288"/>
                </a:cubicBezTo>
                <a:cubicBezTo>
                  <a:pt x="157956" y="11907"/>
                  <a:pt x="156805" y="9168"/>
                  <a:pt x="154781" y="7144"/>
                </a:cubicBezTo>
                <a:cubicBezTo>
                  <a:pt x="150164" y="2527"/>
                  <a:pt x="146305" y="1937"/>
                  <a:pt x="140494" y="0"/>
                </a:cubicBezTo>
                <a:cubicBezTo>
                  <a:pt x="127000" y="794"/>
                  <a:pt x="113416" y="633"/>
                  <a:pt x="100012" y="2381"/>
                </a:cubicBezTo>
                <a:cubicBezTo>
                  <a:pt x="95034" y="3030"/>
                  <a:pt x="88106" y="2381"/>
                  <a:pt x="85725" y="2381"/>
                </a:cubicBezTo>
                <a:close/>
              </a:path>
            </a:pathLst>
          </a:custGeom>
          <a:solidFill>
            <a:srgbClr val="FA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83" name="Line 11">
            <a:extLst>
              <a:ext uri="{FF2B5EF4-FFF2-40B4-BE49-F238E27FC236}">
                <a16:creationId xmlns:a16="http://schemas.microsoft.com/office/drawing/2014/main" id="{F06521B2-2FCD-4C5F-9207-DC38B75B85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01853" y="3258754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Grafik 3">
            <a:extLst>
              <a:ext uri="{FF2B5EF4-FFF2-40B4-BE49-F238E27FC236}">
                <a16:creationId xmlns:a16="http://schemas.microsoft.com/office/drawing/2014/main" id="{6013A331-3A1F-4F68-8389-3732BDFED732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3105150"/>
            <a:ext cx="4279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5364" name="Grafik 4">
            <a:extLst>
              <a:ext uri="{FF2B5EF4-FFF2-40B4-BE49-F238E27FC236}">
                <a16:creationId xmlns:a16="http://schemas.microsoft.com/office/drawing/2014/main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67322B2-F372-4373-AF25-600F18309A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433750" cy="28448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1B24BC7-AB4F-42F3-9543-9347EB5C2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8" y="3212976"/>
            <a:ext cx="4433750" cy="282611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503DCD2-0A1F-4BFB-B974-52971FF07A35}"/>
              </a:ext>
            </a:extLst>
          </p:cNvPr>
          <p:cNvSpPr txBox="1"/>
          <p:nvPr/>
        </p:nvSpPr>
        <p:spPr>
          <a:xfrm flipH="1">
            <a:off x="5049766" y="465566"/>
            <a:ext cx="40164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Naturraum Äthiopien</a:t>
            </a:r>
          </a:p>
          <a:p>
            <a:endParaRPr lang="de-DE" sz="1800" dirty="0"/>
          </a:p>
          <a:p>
            <a:r>
              <a:rPr lang="de-DE" sz="1800" b="0" dirty="0"/>
              <a:t>Äthiopien ist </a:t>
            </a:r>
            <a:r>
              <a:rPr lang="de-DE" sz="1800" b="0" dirty="0" smtClean="0"/>
              <a:t>ein sehr hoch gelegenes Land, die Hälfte des Landes liegt über 1200m und hat drei Klimazonen. </a:t>
            </a:r>
            <a:r>
              <a:rPr lang="de-DE" sz="1800" b="0" dirty="0"/>
              <a:t>Der </a:t>
            </a:r>
            <a:r>
              <a:rPr lang="de-DE" sz="1800" b="0" dirty="0" err="1"/>
              <a:t>Tanasee</a:t>
            </a:r>
            <a:r>
              <a:rPr lang="de-DE" sz="1800" b="0" dirty="0"/>
              <a:t> ist eines der wichtigsten Naturräume von </a:t>
            </a:r>
            <a:r>
              <a:rPr lang="de-DE" sz="1800" b="0" dirty="0" smtClean="0"/>
              <a:t>Äthiopien. </a:t>
            </a:r>
            <a:r>
              <a:rPr lang="de-DE" sz="1800" b="0" dirty="0"/>
              <a:t>Bedroht wird dieser durch Überfischung und </a:t>
            </a:r>
            <a:r>
              <a:rPr lang="de-DE" sz="1800" b="0" dirty="0" smtClean="0"/>
              <a:t>Verlandung. Das </a:t>
            </a:r>
            <a:r>
              <a:rPr lang="de-DE" sz="1800" b="0" dirty="0"/>
              <a:t>Land ist geprägt von </a:t>
            </a:r>
            <a:r>
              <a:rPr lang="de-DE" sz="1800" dirty="0"/>
              <a:t>Extremwetterereignissen</a:t>
            </a:r>
            <a:r>
              <a:rPr lang="de-DE" sz="1800" b="0" dirty="0"/>
              <a:t>. Niederschläge bleiben </a:t>
            </a:r>
            <a:r>
              <a:rPr lang="de-DE" sz="1800" dirty="0"/>
              <a:t>lange aus </a:t>
            </a:r>
            <a:r>
              <a:rPr lang="de-DE" sz="1800" b="0" dirty="0"/>
              <a:t>oder fallen </a:t>
            </a:r>
            <a:r>
              <a:rPr lang="de-DE" sz="1800" dirty="0"/>
              <a:t>stark konzentriert</a:t>
            </a:r>
            <a:r>
              <a:rPr lang="de-DE" sz="1800" b="0" dirty="0"/>
              <a:t>.</a:t>
            </a:r>
          </a:p>
          <a:p>
            <a:endParaRPr lang="de-DE" sz="1800" b="0" dirty="0"/>
          </a:p>
          <a:p>
            <a:r>
              <a:rPr lang="de-DE" sz="1800" dirty="0" smtClean="0">
                <a:solidFill>
                  <a:srgbClr val="FF6600"/>
                </a:solidFill>
              </a:rPr>
              <a:t>Welche Folgen der Klimakrise vermutet ihr in Äthiopien?</a:t>
            </a:r>
            <a:endParaRPr lang="de-DE" sz="1800" dirty="0">
              <a:solidFill>
                <a:srgbClr val="FF6600"/>
              </a:solidFill>
            </a:endParaRPr>
          </a:p>
          <a:p>
            <a:r>
              <a:rPr lang="de-DE" sz="1800" dirty="0"/>
              <a:t>- </a:t>
            </a:r>
          </a:p>
          <a:p>
            <a:r>
              <a:rPr lang="de-DE" sz="1800" dirty="0"/>
              <a:t>- </a:t>
            </a:r>
          </a:p>
          <a:p>
            <a:r>
              <a:rPr lang="de-DE" sz="1800" dirty="0"/>
              <a:t>- </a:t>
            </a:r>
          </a:p>
          <a:p>
            <a:r>
              <a:rPr lang="de-DE" sz="1800" dirty="0"/>
              <a:t>- 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CFED4F7-4B72-4028-A430-E1B611D37B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56735"/>
            <a:ext cx="4249650" cy="270033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FA4A899-2892-4C7D-958D-0C39643D9870}"/>
              </a:ext>
            </a:extLst>
          </p:cNvPr>
          <p:cNvSpPr txBox="1"/>
          <p:nvPr/>
        </p:nvSpPr>
        <p:spPr>
          <a:xfrm flipH="1">
            <a:off x="4643526" y="256735"/>
            <a:ext cx="4392970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Wirtschaft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/>
              <a:t>Wirtschaftswachstum jährlich ca. </a:t>
            </a:r>
            <a:r>
              <a:rPr lang="de-DE" sz="1800" b="0" dirty="0" smtClean="0"/>
              <a:t>8,4%</a:t>
            </a:r>
            <a:endParaRPr lang="de-DE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/>
              <a:t>Index der menschlichen Entwicklung Platz 173  (von 189)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/>
              <a:t>31 % leben </a:t>
            </a:r>
            <a:r>
              <a:rPr lang="de-DE" sz="1800" b="0" dirty="0" smtClean="0"/>
              <a:t>unter der Armutsgrenze</a:t>
            </a:r>
            <a:endParaRPr lang="de-DE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b="0" dirty="0"/>
          </a:p>
          <a:p>
            <a:r>
              <a:rPr lang="de-DE" sz="1800" b="0" dirty="0"/>
              <a:t>Landwirtschaft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/>
              <a:t>Ca. 70 % aller Beschäftigten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/>
              <a:t>36 % Anteil am Bruttoinlandsprodukt (BIP)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b="0" dirty="0"/>
          </a:p>
          <a:p>
            <a:r>
              <a:rPr lang="de-DE" sz="1800" b="0" dirty="0"/>
              <a:t>Viehwirtschaft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/>
              <a:t>Größte Anzahl an Vieh in Afrika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/>
          </a:p>
          <a:p>
            <a:r>
              <a:rPr lang="de-DE" sz="1800" dirty="0">
                <a:solidFill>
                  <a:srgbClr val="FF6600"/>
                </a:solidFill>
              </a:rPr>
              <a:t>Wie wirkt sich der Klimawandel auf diese Wirtschaftssektoren aus?</a:t>
            </a:r>
          </a:p>
          <a:p>
            <a:r>
              <a:rPr lang="de-DE" sz="1800" dirty="0" smtClean="0">
                <a:solidFill>
                  <a:srgbClr val="FF6600"/>
                </a:solidFill>
              </a:rPr>
              <a:t>-</a:t>
            </a:r>
          </a:p>
          <a:p>
            <a:r>
              <a:rPr lang="de-DE" sz="1800" dirty="0" smtClean="0">
                <a:solidFill>
                  <a:srgbClr val="FF6600"/>
                </a:solidFill>
              </a:rPr>
              <a:t>-</a:t>
            </a:r>
          </a:p>
          <a:p>
            <a:r>
              <a:rPr lang="de-DE" sz="1800" dirty="0" smtClean="0">
                <a:solidFill>
                  <a:srgbClr val="FF6600"/>
                </a:solidFill>
              </a:rPr>
              <a:t>-</a:t>
            </a:r>
          </a:p>
          <a:p>
            <a:r>
              <a:rPr lang="de-DE" sz="1800" dirty="0" smtClean="0">
                <a:solidFill>
                  <a:srgbClr val="FF6600"/>
                </a:solidFill>
              </a:rPr>
              <a:t>-</a:t>
            </a:r>
            <a:endParaRPr lang="de-DE" b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2034EBF-58E9-411F-AF1A-AF5DBC99E7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800" y="3363346"/>
            <a:ext cx="4242159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Große Teile des äthiopischen Waldbestandes wurden in den letzten Jahrzehnten gerodet. Bodenerosion und Wüstenbildung schreiten immer weiter voran.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9F8415F-9DF6-43E5-9632-A92A84034D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0350"/>
            <a:ext cx="4249737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CD01484-7317-43C8-9EE2-759742253C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3099295"/>
            <a:ext cx="4249738" cy="27003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D1075E6-EED1-4306-B075-59A9C94FE5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:a16="http://schemas.microsoft.com/office/drawing/2014/main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175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Orthodoxe Kirche setzt sich für den Erhalt der Wälder rings um Kirchen und Klöster ein und schult Familien in deren Umgebung in nachhaltiger Landwirtschaft.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E64D552-874A-4954-8FBB-444C186BD5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913" y="3105150"/>
            <a:ext cx="4249650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CFED4F7-4B72-4028-A430-E1B611D37B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56735"/>
            <a:ext cx="4249650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A50642D-2B69-4E70-B80D-BCF974B52A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/>
          <p:nvPr/>
        </p:nvSpPr>
        <p:spPr>
          <a:xfrm>
            <a:off x="251520" y="447840"/>
            <a:ext cx="8748478" cy="148972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Georgia" pitchFamily="18"/>
                <a:ea typeface="Microsoft YaHei" pitchFamily="2"/>
                <a:cs typeface="Tahoma" pitchFamily="34"/>
              </a:rPr>
              <a:t>Besuche die </a:t>
            </a:r>
            <a:r>
              <a:rPr lang="de-DE" sz="32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Georgia" pitchFamily="18"/>
                <a:ea typeface="Microsoft YaHei" pitchFamily="2"/>
                <a:cs typeface="Tahoma" pitchFamily="34"/>
              </a:rPr>
              <a:t>Äthiopisch-Orthodoxe Kirche </a:t>
            </a:r>
            <a:r>
              <a:rPr lang="de-DE" sz="3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Georgia" pitchFamily="18"/>
                <a:ea typeface="Microsoft YaHei" pitchFamily="2"/>
                <a:cs typeface="Tahoma" pitchFamily="34"/>
              </a:rPr>
              <a:t>und erfahre</a:t>
            </a:r>
            <a:r>
              <a:rPr lang="de-DE" sz="32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Georgia" pitchFamily="18"/>
                <a:ea typeface="Microsoft YaHei" pitchFamily="2"/>
                <a:cs typeface="Tahoma" pitchFamily="34"/>
              </a:rPr>
              <a:t>, wie </a:t>
            </a:r>
            <a:r>
              <a:rPr lang="de-DE" sz="3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Georgia" pitchFamily="18"/>
                <a:ea typeface="Microsoft YaHei" pitchFamily="2"/>
                <a:cs typeface="Tahoma" pitchFamily="34"/>
              </a:rPr>
              <a:t>die Menschen diese </a:t>
            </a:r>
            <a:r>
              <a:rPr lang="de-DE" sz="32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Georgia" pitchFamily="18"/>
                <a:ea typeface="Microsoft YaHei" pitchFamily="2"/>
                <a:cs typeface="Tahoma" pitchFamily="34"/>
              </a:rPr>
              <a:t>Herausforderungen </a:t>
            </a:r>
            <a:r>
              <a:rPr lang="de-DE" sz="3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Georgia" pitchFamily="18"/>
                <a:ea typeface="Microsoft YaHei" pitchFamily="2"/>
                <a:cs typeface="Tahoma" pitchFamily="34"/>
              </a:rPr>
              <a:t>meistern.</a:t>
            </a:r>
          </a:p>
        </p:txBody>
      </p:sp>
      <p:sp>
        <p:nvSpPr>
          <p:cNvPr id="4" name="Rechteck 2"/>
          <p:cNvSpPr/>
          <p:nvPr/>
        </p:nvSpPr>
        <p:spPr>
          <a:xfrm>
            <a:off x="3315599" y="2639880"/>
            <a:ext cx="5684400" cy="29319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Georgia" pitchFamily="18"/>
                <a:ea typeface="Microsoft YaHei" pitchFamily="2"/>
                <a:cs typeface="Lucida Sans" pitchFamily="2"/>
              </a:rPr>
              <a:t>Scanne dazu mit deinem Smartphone oder Tablet den QR-Code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1500" b="0" i="0" u="none" strike="noStrike" kern="1200" spc="0" dirty="0">
              <a:ln>
                <a:noFill/>
              </a:ln>
              <a:solidFill>
                <a:srgbClr val="000000"/>
              </a:solidFill>
              <a:latin typeface="Georgia" pitchFamily="18"/>
              <a:ea typeface="Microsoft YaHei" pitchFamily="2"/>
              <a:cs typeface="Lucida San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Georgia" pitchFamily="18"/>
                <a:ea typeface="Microsoft YaHei" pitchFamily="2"/>
                <a:cs typeface="Lucida Sans" pitchFamily="2"/>
              </a:rPr>
              <a:t>Zum Spielen musst du die kostenfreie App Actionbound installieren.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1800" b="1" i="0" u="none" strike="noStrike" kern="1200" spc="0" dirty="0">
              <a:ln>
                <a:noFill/>
              </a:ln>
              <a:solidFill>
                <a:srgbClr val="FF950E"/>
              </a:solidFill>
              <a:latin typeface="Georgia" pitchFamily="18"/>
              <a:ea typeface="Microsoft YaHei" pitchFamily="2"/>
              <a:cs typeface="Lucida San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800" b="1" i="0" u="none" strike="noStrike" kern="1200" spc="0" dirty="0">
                <a:ln>
                  <a:noFill/>
                </a:ln>
                <a:solidFill>
                  <a:srgbClr val="FF6600"/>
                </a:solidFill>
                <a:latin typeface="Georgia" pitchFamily="18"/>
                <a:ea typeface="Microsoft YaHei" pitchFamily="2"/>
                <a:cs typeface="Lucida Sans" pitchFamily="2"/>
              </a:rPr>
              <a:t>Um einen Wettbewerb ausschließlich innerhalb der Gruppe zu ermöglichen, muss eine Actionbound-Challenge angelegt werden: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1800" b="1" i="0" u="none" strike="noStrike" kern="1200" spc="0" dirty="0">
              <a:ln>
                <a:noFill/>
              </a:ln>
              <a:solidFill>
                <a:srgbClr val="FF6600"/>
              </a:solidFill>
              <a:latin typeface="Georgia" pitchFamily="18"/>
              <a:ea typeface="Microsoft YaHei" pitchFamily="2"/>
              <a:cs typeface="Lucida Sans" pitchFamily="2"/>
            </a:endParaRPr>
          </a:p>
          <a:p>
            <a:pPr lvl="0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de-DE" sz="1800" dirty="0">
                <a:solidFill>
                  <a:srgbClr val="FF6600"/>
                </a:solidFill>
                <a:latin typeface="Georgia" pitchFamily="18"/>
                <a:ea typeface="Microsoft YaHei" pitchFamily="2"/>
                <a:cs typeface="Lucida Sans" pitchFamily="2"/>
              </a:rPr>
              <a:t>https://actionbound.com/bound/aethiopien</a:t>
            </a:r>
            <a:endParaRPr lang="de-DE" sz="1800" b="1" i="0" u="none" strike="noStrike" kern="1200" spc="0" dirty="0">
              <a:ln>
                <a:noFill/>
              </a:ln>
              <a:solidFill>
                <a:srgbClr val="FF950E"/>
              </a:solidFill>
              <a:latin typeface="Georgia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2384884"/>
            <a:ext cx="3168473" cy="316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150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328</Words>
  <Application>Microsoft Office PowerPoint</Application>
  <PresentationFormat>Bildschirmpräsentation (4:3)</PresentationFormat>
  <Paragraphs>70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Microsoft YaHei</vt:lpstr>
      <vt:lpstr>Arial</vt:lpstr>
      <vt:lpstr>Georgia</vt:lpstr>
      <vt:lpstr>Lucida Sans</vt:lpstr>
      <vt:lpstr>Tahoma</vt:lpstr>
      <vt:lpstr>Times New Roman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Wissen hilft, den Wald zu schützen</dc:title>
  <dc:creator>BfdW</dc:creator>
  <cp:lastModifiedBy>kornelia.freier</cp:lastModifiedBy>
  <cp:revision>1161</cp:revision>
  <dcterms:created xsi:type="dcterms:W3CDTF">2005-03-02T11:53:12Z</dcterms:created>
  <dcterms:modified xsi:type="dcterms:W3CDTF">2021-11-03T09:27:48Z</dcterms:modified>
</cp:coreProperties>
</file>