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1"/>
  </p:notesMasterIdLst>
  <p:handoutMasterIdLst>
    <p:handoutMasterId r:id="rId22"/>
  </p:handoutMasterIdLst>
  <p:sldIdLst>
    <p:sldId id="256" r:id="rId6"/>
    <p:sldId id="408" r:id="rId7"/>
    <p:sldId id="421" r:id="rId8"/>
    <p:sldId id="341" r:id="rId9"/>
    <p:sldId id="411" r:id="rId10"/>
    <p:sldId id="422" r:id="rId11"/>
    <p:sldId id="409" r:id="rId12"/>
    <p:sldId id="414" r:id="rId13"/>
    <p:sldId id="415" r:id="rId14"/>
    <p:sldId id="412" r:id="rId15"/>
    <p:sldId id="416" r:id="rId16"/>
    <p:sldId id="417" r:id="rId17"/>
    <p:sldId id="418" r:id="rId18"/>
    <p:sldId id="419" r:id="rId19"/>
    <p:sldId id="413" r:id="rId2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1026">
          <p15:clr>
            <a:srgbClr val="A4A3A4"/>
          </p15:clr>
        </p15:guide>
        <p15:guide id="3" orient="horz" pos="4156">
          <p15:clr>
            <a:srgbClr val="A4A3A4"/>
          </p15:clr>
        </p15:guide>
        <p15:guide id="4" pos="158">
          <p15:clr>
            <a:srgbClr val="A4A3A4"/>
          </p15:clr>
        </p15:guide>
        <p15:guide id="5" pos="5602">
          <p15:clr>
            <a:srgbClr val="A4A3A4"/>
          </p15:clr>
        </p15:guide>
        <p15:guide id="6" pos="385">
          <p15:clr>
            <a:srgbClr val="A4A3A4"/>
          </p15:clr>
        </p15:guide>
        <p15:guide id="7" orient="horz" pos="3566">
          <p15:clr>
            <a:srgbClr val="A4A3A4"/>
          </p15:clr>
        </p15:guide>
        <p15:guide id="8" orient="horz" pos="482">
          <p15:clr>
            <a:srgbClr val="A4A3A4"/>
          </p15:clr>
        </p15:guide>
        <p15:guide id="9" orient="horz" pos="125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sten.lichtblau" initials="tli" lastIdx="5" clrIdx="0"/>
  <p:cmAuthor id="2" name="Fredrich, Lennard" initials="LF" lastIdx="13" clrIdx="1">
    <p:extLst>
      <p:ext uri="{19B8F6BF-5375-455C-9EA6-DF929625EA0E}">
        <p15:presenceInfo xmlns:p15="http://schemas.microsoft.com/office/powerpoint/2012/main" userId="S::lennard.fredrich@ewde.de::a1a0aa6c-2dde-4fac-ade6-b0f46ebab6f1" providerId="AD"/>
      </p:ext>
    </p:extLst>
  </p:cmAuthor>
  <p:cmAuthor id="3" name="Schwesig, Charlotte" initials="CS" lastIdx="2" clrIdx="2">
    <p:extLst>
      <p:ext uri="{19B8F6BF-5375-455C-9EA6-DF929625EA0E}">
        <p15:presenceInfo xmlns:p15="http://schemas.microsoft.com/office/powerpoint/2012/main" userId="S::charlotte.schwesig@EWDE.DE::b8389012-2bcc-47be-abef-ddd2fd8b07fc" providerId="AD"/>
      </p:ext>
    </p:extLst>
  </p:cmAuthor>
  <p:cmAuthor id="4" name="Hahn, Verena" initials="VH" lastIdx="3" clrIdx="3">
    <p:extLst>
      <p:ext uri="{19B8F6BF-5375-455C-9EA6-DF929625EA0E}">
        <p15:presenceInfo xmlns:p15="http://schemas.microsoft.com/office/powerpoint/2012/main" userId="S::verena.hahn@ewde.de::7989e682-4a8d-4fd6-848f-e37795d221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14D"/>
    <a:srgbClr val="559681"/>
    <a:srgbClr val="80607A"/>
    <a:srgbClr val="8A6549"/>
    <a:srgbClr val="B59046"/>
    <a:srgbClr val="598797"/>
    <a:srgbClr val="989800"/>
    <a:srgbClr val="A63C38"/>
    <a:srgbClr val="EA690B"/>
    <a:srgbClr val="699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1867" autoAdjust="0"/>
  </p:normalViewPr>
  <p:slideViewPr>
    <p:cSldViewPr snapToGrid="0">
      <p:cViewPr varScale="1">
        <p:scale>
          <a:sx n="114" d="100"/>
          <a:sy n="114" d="100"/>
        </p:scale>
        <p:origin x="1627" y="82"/>
      </p:cViewPr>
      <p:guideLst>
        <p:guide orient="horz" pos="164"/>
        <p:guide orient="horz" pos="1026"/>
        <p:guide orient="horz" pos="4156"/>
        <p:guide pos="158"/>
        <p:guide pos="5602"/>
        <p:guide pos="385"/>
        <p:guide orient="horz" pos="3566"/>
        <p:guide orient="horz" pos="482"/>
        <p:guide orient="horz" pos="1253"/>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7" d="100"/>
          <a:sy n="127" d="100"/>
        </p:scale>
        <p:origin x="338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4.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72FE959-CA3E-F54C-BE50-B9956D030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de-DE"/>
          </a:p>
        </p:txBody>
      </p:sp>
      <p:sp>
        <p:nvSpPr>
          <p:cNvPr id="3" name="Datumsplatzhalter 2">
            <a:extLst>
              <a:ext uri="{FF2B5EF4-FFF2-40B4-BE49-F238E27FC236}">
                <a16:creationId xmlns:a16="http://schemas.microsoft.com/office/drawing/2014/main" id="{3EB3BFF7-948C-0048-A98A-E3FA7807E7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defRPr>
            </a:lvl1pPr>
          </a:lstStyle>
          <a:p>
            <a:pPr>
              <a:defRPr/>
            </a:pPr>
            <a:fld id="{B9C78499-AF4B-43DF-8E8A-9D1074403EF5}" type="datetimeFigureOut">
              <a:rPr lang="de-DE"/>
              <a:pPr>
                <a:defRPr/>
              </a:pPr>
              <a:t>23.07.2025</a:t>
            </a:fld>
            <a:endParaRPr lang="de-DE"/>
          </a:p>
        </p:txBody>
      </p:sp>
      <p:sp>
        <p:nvSpPr>
          <p:cNvPr id="4" name="Fußzeilenplatzhalter 3">
            <a:extLst>
              <a:ext uri="{FF2B5EF4-FFF2-40B4-BE49-F238E27FC236}">
                <a16:creationId xmlns:a16="http://schemas.microsoft.com/office/drawing/2014/main" id="{D0DB29D4-EE76-3447-B471-8113E27755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de-DE"/>
          </a:p>
        </p:txBody>
      </p:sp>
      <p:sp>
        <p:nvSpPr>
          <p:cNvPr id="5" name="Foliennummernplatzhalter 4">
            <a:extLst>
              <a:ext uri="{FF2B5EF4-FFF2-40B4-BE49-F238E27FC236}">
                <a16:creationId xmlns:a16="http://schemas.microsoft.com/office/drawing/2014/main" id="{B10BFF68-E433-0848-999C-C1A32C6653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defRPr>
            </a:lvl1pPr>
          </a:lstStyle>
          <a:p>
            <a:pPr>
              <a:defRPr/>
            </a:pPr>
            <a:fld id="{47B85CF2-BB9F-492C-A2F0-3C437802A352}"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7F872A4-EE1A-C742-82CB-8ED7BB7145C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3075" name="Rectangle 3">
            <a:extLst>
              <a:ext uri="{FF2B5EF4-FFF2-40B4-BE49-F238E27FC236}">
                <a16:creationId xmlns:a16="http://schemas.microsoft.com/office/drawing/2014/main" id="{5FF72D09-DBD4-9241-8212-8F3EB717E8A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3076" name="Rectangle 4">
            <a:extLst>
              <a:ext uri="{FF2B5EF4-FFF2-40B4-BE49-F238E27FC236}">
                <a16:creationId xmlns:a16="http://schemas.microsoft.com/office/drawing/2014/main" id="{CD8FD44C-77D8-CA4C-B067-0FDEC85EE07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DD70496A-1A0B-944C-AEC4-7E987962BFF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3078" name="Rectangle 6">
            <a:extLst>
              <a:ext uri="{FF2B5EF4-FFF2-40B4-BE49-F238E27FC236}">
                <a16:creationId xmlns:a16="http://schemas.microsoft.com/office/drawing/2014/main" id="{48557E52-3E6E-064E-8751-2A9774B8401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3079" name="Rectangle 7">
            <a:extLst>
              <a:ext uri="{FF2B5EF4-FFF2-40B4-BE49-F238E27FC236}">
                <a16:creationId xmlns:a16="http://schemas.microsoft.com/office/drawing/2014/main" id="{EBF64C5D-01BB-8D44-BD39-852D9DAC25D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F11860A-41A8-4E08-9206-B6A5E4EFE4BC}"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6EB674-2F19-544F-8B43-7177607D04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D848DD-FEB4-434D-820D-147A5D9C51A3}"/>
              </a:ext>
            </a:extLst>
          </p:cNvPr>
          <p:cNvSpPr>
            <a:spLocks noGrp="1"/>
          </p:cNvSpPr>
          <p:nvPr>
            <p:ph type="body" idx="1"/>
          </p:nvPr>
        </p:nvSpPr>
        <p:spPr/>
        <p:txBody>
          <a:bodyPr/>
          <a:lstStyle/>
          <a:p>
            <a:pPr eaLnBrk="1" hangingPunct="1">
              <a:defRPr/>
            </a:pPr>
            <a:endParaRPr lang="de-DE"/>
          </a:p>
        </p:txBody>
      </p:sp>
      <p:sp>
        <p:nvSpPr>
          <p:cNvPr id="4" name="Foliennummernplatzhalter 3">
            <a:extLst>
              <a:ext uri="{FF2B5EF4-FFF2-40B4-BE49-F238E27FC236}">
                <a16:creationId xmlns:a16="http://schemas.microsoft.com/office/drawing/2014/main" id="{E2D90D53-2008-3049-AEA1-AB9D46D6FEB8}"/>
              </a:ext>
            </a:extLst>
          </p:cNvPr>
          <p:cNvSpPr>
            <a:spLocks noGrp="1"/>
          </p:cNvSpPr>
          <p:nvPr>
            <p:ph type="sldNum" sz="quarter" idx="5"/>
          </p:nvPr>
        </p:nvSpPr>
        <p:spPr/>
        <p:txBody>
          <a:bodyPr/>
          <a:lstStyle/>
          <a:p>
            <a:pPr>
              <a:defRPr/>
            </a:pPr>
            <a:fld id="{31F70A13-3B8D-4A3E-BD43-123D5AEB3E17}" type="slidenum">
              <a:rPr lang="de-DE" altLang="de-DE"/>
              <a:pPr>
                <a:defRPr/>
              </a:pPr>
              <a:t>1</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Im </a:t>
            </a:r>
            <a:r>
              <a:rPr lang="de-DE" sz="1200" dirty="0" err="1">
                <a:latin typeface="Georgia" panose="02040502050405020303" pitchFamily="18" charset="0"/>
              </a:rPr>
              <a:t>Jadar</a:t>
            </a:r>
            <a:r>
              <a:rPr lang="de-DE" sz="1200" dirty="0">
                <a:latin typeface="Georgia" panose="02040502050405020303" pitchFamily="18" charset="0"/>
              </a:rPr>
              <a:t>-Tal ist ebenfalls eine große Lithiummine geplant</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Der internationale Bergbau-Konzern „Rio Tinto“ möchte ebenfalls 2028 mit dem Abbau beginnen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Für das Projekt wurden bereits 50 Haushalte umgesiedelt, zwei, auf dem Gebiet der geplanten Mine lebenden Anwohner weigern sich jedoch ihr Land zu verkaufen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Das Projekt ist mittlerweile zum Politikum geworden: zehntausende demonstrieren, da sie es als einen Ausverkauf serbischer Landwirte an ein internationales Unternehmen und zugunsten der EU-Klimapolitik wahrnehmen</a:t>
            </a:r>
          </a:p>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10</a:t>
            </a:fld>
            <a:endParaRPr lang="de-DE" altLang="de-DE"/>
          </a:p>
        </p:txBody>
      </p:sp>
    </p:spTree>
    <p:extLst>
      <p:ext uri="{BB962C8B-B14F-4D97-AF65-F5344CB8AC3E}">
        <p14:creationId xmlns:p14="http://schemas.microsoft.com/office/powerpoint/2010/main" val="4601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Daher ist auch in Europa ist eine Ausweitung des Lithiumabbaus geplant.</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Am Beispiel der Elektromobilität lässt sich ein Interessenskonflikt gut erkennen, der bei der Bekämpfung des Klimawandels oft auftaucht: lokaler Umweltschutz und globaler Klimaschutz können sich widersprechen. </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In diesem Planspiel geht es darum, diesen Interessenskonflikt besser nachvollziehen zu können.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Das Planspiel thematisiert zwei real existierende Projekte, die mithilfe eines fiktiven Szenarios in Zusammenhang gebracht werden.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Eines der Abbauprojekte wird in Sachsen geplant, das andere im Westen Serbiens</a:t>
            </a:r>
          </a:p>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11</a:t>
            </a:fld>
            <a:endParaRPr lang="de-DE" altLang="de-DE"/>
          </a:p>
        </p:txBody>
      </p:sp>
    </p:spTree>
    <p:extLst>
      <p:ext uri="{BB962C8B-B14F-4D97-AF65-F5344CB8AC3E}">
        <p14:creationId xmlns:p14="http://schemas.microsoft.com/office/powerpoint/2010/main" val="240601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Daher ist auch in Europa ist eine Ausweitung des Lithiumabbaus geplant.</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Am Beispiel der Elektromobilität lässt sich ein Interessenskonflikt gut erkennen, der bei der Bekämpfung des Klimawandels oft auftaucht: lokaler Umweltschutz und globaler Klimaschutz können sich widersprechen. </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In diesem Planspiel geht es darum, diesen Interessenskonflikt besser nachvollziehen zu können.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Das Planspiel thematisiert zwei real existierende Projekte, die mithilfe eines fiktiven Szenarios in Zusammenhang gebracht werden.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Eines der Abbauprojekte wird in Sachsen geplant, das andere im Westen Serbiens</a:t>
            </a:r>
          </a:p>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12</a:t>
            </a:fld>
            <a:endParaRPr lang="de-DE" altLang="de-DE"/>
          </a:p>
        </p:txBody>
      </p:sp>
    </p:spTree>
    <p:extLst>
      <p:ext uri="{BB962C8B-B14F-4D97-AF65-F5344CB8AC3E}">
        <p14:creationId xmlns:p14="http://schemas.microsoft.com/office/powerpoint/2010/main" val="211105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Sorgen sind begründet, da die serbische Regierung schon in anderen Fällen Bergbauprojekte von der Regierung ohne Baugenehmigung oder ohne offizielle Genehmigung der Umweltverträglichkeitsprüfung zugelassen hat</a:t>
            </a:r>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13</a:t>
            </a:fld>
            <a:endParaRPr lang="de-DE" altLang="de-DE"/>
          </a:p>
        </p:txBody>
      </p:sp>
    </p:spTree>
    <p:extLst>
      <p:ext uri="{BB962C8B-B14F-4D97-AF65-F5344CB8AC3E}">
        <p14:creationId xmlns:p14="http://schemas.microsoft.com/office/powerpoint/2010/main" val="281674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indent="0" eaLnBrk="1" hangingPunct="1">
              <a:lnSpc>
                <a:spcPts val="2000"/>
              </a:lnSpc>
              <a:buClr>
                <a:srgbClr val="EA690B"/>
              </a:buClr>
              <a:buFont typeface="Arial" panose="020B0604020202020204" pitchFamily="34" charset="0"/>
              <a:buNone/>
              <a:defRPr/>
            </a:pPr>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14</a:t>
            </a:fld>
            <a:endParaRPr lang="de-DE" altLang="de-DE"/>
          </a:p>
        </p:txBody>
      </p:sp>
    </p:spTree>
    <p:extLst>
      <p:ext uri="{BB962C8B-B14F-4D97-AF65-F5344CB8AC3E}">
        <p14:creationId xmlns:p14="http://schemas.microsoft.com/office/powerpoint/2010/main" val="3663270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1" indent="-285750" eaLnBrk="1" hangingPunct="1">
              <a:lnSpc>
                <a:spcPts val="2000"/>
              </a:lnSpc>
              <a:buClr>
                <a:srgbClr val="EA690B"/>
              </a:buClr>
              <a:buFont typeface="Arial" panose="020B0604020202020204" pitchFamily="34" charset="0"/>
              <a:buChar char="•"/>
              <a:defRPr/>
            </a:pPr>
            <a:r>
              <a:rPr lang="de-DE" dirty="0">
                <a:latin typeface="+mj-lt"/>
              </a:rPr>
              <a:t>Ihr diskutiert aus der Perspektive verschiedener Akteur*innen die beiden miteinander verbundenen Landkonflikte. </a:t>
            </a:r>
          </a:p>
          <a:p>
            <a:pPr marL="285750" lvl="1" indent="-285750" eaLnBrk="1" hangingPunct="1">
              <a:lnSpc>
                <a:spcPts val="2000"/>
              </a:lnSpc>
              <a:buClr>
                <a:srgbClr val="EA690B"/>
              </a:buClr>
              <a:buFont typeface="Arial" panose="020B0604020202020204" pitchFamily="34" charset="0"/>
              <a:buChar char="•"/>
              <a:defRPr/>
            </a:pPr>
            <a:r>
              <a:rPr lang="de-DE" dirty="0">
                <a:latin typeface="+mj-lt"/>
              </a:rPr>
              <a:t>Eure Position begründet ihr – aus Eurer Gruppenrolle heraus – mit fundierten Argumenten. </a:t>
            </a:r>
          </a:p>
          <a:p>
            <a:pPr marL="285750" lvl="1" indent="-285750" eaLnBrk="1" hangingPunct="1">
              <a:lnSpc>
                <a:spcPts val="2000"/>
              </a:lnSpc>
              <a:buClr>
                <a:srgbClr val="EA690B"/>
              </a:buClr>
              <a:buFont typeface="Arial" panose="020B0604020202020204" pitchFamily="34" charset="0"/>
              <a:buChar char="•"/>
              <a:defRPr/>
            </a:pPr>
            <a:r>
              <a:rPr lang="de-DE" dirty="0">
                <a:latin typeface="+mj-lt"/>
              </a:rPr>
              <a:t>Zunächst habt ihr fünf Minuten Zeit um euch in das Szenario einzulesen und die verschiedenen Gruppen kurz kennenzulernen. </a:t>
            </a:r>
          </a:p>
          <a:p>
            <a:pPr marL="285750" lvl="1" indent="-285750" eaLnBrk="1" hangingPunct="1">
              <a:lnSpc>
                <a:spcPts val="2000"/>
              </a:lnSpc>
              <a:buClr>
                <a:srgbClr val="EA690B"/>
              </a:buClr>
              <a:buFont typeface="Arial" panose="020B0604020202020204" pitchFamily="34" charset="0"/>
              <a:buChar char="•"/>
              <a:defRPr/>
            </a:pPr>
            <a:r>
              <a:rPr lang="de-DE" dirty="0">
                <a:latin typeface="+mj-lt"/>
              </a:rPr>
              <a:t>Teilt danach die Klasse in die unterschiedlichen Gruppen auf und arbeitet euch arbeitet euch für 15 Minuten inhaltlich in eure Rolle ein. Macht euch Notizen für die Diskussion und besprecht wie ihr vorgehen wollt. </a:t>
            </a:r>
          </a:p>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15</a:t>
            </a:fld>
            <a:endParaRPr lang="de-DE" altLang="de-DE"/>
          </a:p>
        </p:txBody>
      </p:sp>
    </p:spTree>
    <p:extLst>
      <p:ext uri="{BB962C8B-B14F-4D97-AF65-F5344CB8AC3E}">
        <p14:creationId xmlns:p14="http://schemas.microsoft.com/office/powerpoint/2010/main" val="333118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Für die Bekämpfung des Klimawandel brauchen wir grüne Energie und Mobilität.</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Doch auch diese brauchen Land und Rohstoffe. Ein gutes Beispiel sind Elektroautos.</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Global fahren immer mehr Menschen Auto. Der Verbrenner ist hinsichtlich des Klimawandels keine haltbare Technologie mehr.</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In Elektroautos sind allerdings Batterien verbaut für deren Herstellung große Mengen an Lithium benötigt werden.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Der Lithiumabbau wiederum greift stark in die Natur ein. Ganze Landschaften werden umgegraben, um an das Metall zu gelangen.</a:t>
            </a:r>
          </a:p>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2</a:t>
            </a:fld>
            <a:endParaRPr lang="de-DE" altLang="de-DE"/>
          </a:p>
        </p:txBody>
      </p:sp>
    </p:spTree>
    <p:extLst>
      <p:ext uri="{BB962C8B-B14F-4D97-AF65-F5344CB8AC3E}">
        <p14:creationId xmlns:p14="http://schemas.microsoft.com/office/powerpoint/2010/main" val="346111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3</a:t>
            </a:fld>
            <a:endParaRPr lang="de-DE" altLang="de-DE"/>
          </a:p>
        </p:txBody>
      </p:sp>
    </p:spTree>
    <p:extLst>
      <p:ext uri="{BB962C8B-B14F-4D97-AF65-F5344CB8AC3E}">
        <p14:creationId xmlns:p14="http://schemas.microsoft.com/office/powerpoint/2010/main" val="260549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6EB674-2F19-544F-8B43-7177607D04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D848DD-FEB4-434D-820D-147A5D9C51A3}"/>
              </a:ext>
            </a:extLst>
          </p:cNvPr>
          <p:cNvSpPr>
            <a:spLocks noGrp="1"/>
          </p:cNvSpPr>
          <p:nvPr>
            <p:ph type="body" idx="1"/>
          </p:nvPr>
        </p:nvSpPr>
        <p:spPr/>
        <p:txBody>
          <a:bodyPr/>
          <a:lstStyle/>
          <a:p>
            <a:pPr eaLnBrk="1" hangingPunct="1">
              <a:defRPr/>
            </a:pPr>
            <a:endParaRPr lang="de-DE" dirty="0"/>
          </a:p>
        </p:txBody>
      </p:sp>
      <p:sp>
        <p:nvSpPr>
          <p:cNvPr id="4" name="Foliennummernplatzhalter 3">
            <a:extLst>
              <a:ext uri="{FF2B5EF4-FFF2-40B4-BE49-F238E27FC236}">
                <a16:creationId xmlns:a16="http://schemas.microsoft.com/office/drawing/2014/main" id="{E2D90D53-2008-3049-AEA1-AB9D46D6FEB8}"/>
              </a:ext>
            </a:extLst>
          </p:cNvPr>
          <p:cNvSpPr>
            <a:spLocks noGrp="1"/>
          </p:cNvSpPr>
          <p:nvPr>
            <p:ph type="sldNum" sz="quarter" idx="5"/>
          </p:nvPr>
        </p:nvSpPr>
        <p:spPr/>
        <p:txBody>
          <a:bodyPr/>
          <a:lstStyle/>
          <a:p>
            <a:pPr>
              <a:defRPr/>
            </a:pPr>
            <a:fld id="{5D173DE6-EAB7-4C52-9817-3AF27F8421C6}" type="slidenum">
              <a:rPr lang="de-DE" altLang="de-DE"/>
              <a:pPr>
                <a:defRPr/>
              </a:pPr>
              <a:t>4</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6EB674-2F19-544F-8B43-7177607D04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D848DD-FEB4-434D-820D-147A5D9C51A3}"/>
              </a:ext>
            </a:extLst>
          </p:cNvPr>
          <p:cNvSpPr>
            <a:spLocks noGrp="1"/>
          </p:cNvSpPr>
          <p:nvPr>
            <p:ph type="body" idx="1"/>
          </p:nvPr>
        </p:nvSpPr>
        <p:spPr/>
        <p:txBody>
          <a:bodyPr/>
          <a:lstStyle/>
          <a:p>
            <a:pPr eaLnBrk="1" hangingPunct="1">
              <a:defRPr/>
            </a:pPr>
            <a:endParaRPr lang="de-DE" dirty="0"/>
          </a:p>
        </p:txBody>
      </p:sp>
      <p:sp>
        <p:nvSpPr>
          <p:cNvPr id="4" name="Foliennummernplatzhalter 3">
            <a:extLst>
              <a:ext uri="{FF2B5EF4-FFF2-40B4-BE49-F238E27FC236}">
                <a16:creationId xmlns:a16="http://schemas.microsoft.com/office/drawing/2014/main" id="{E2D90D53-2008-3049-AEA1-AB9D46D6FEB8}"/>
              </a:ext>
            </a:extLst>
          </p:cNvPr>
          <p:cNvSpPr>
            <a:spLocks noGrp="1"/>
          </p:cNvSpPr>
          <p:nvPr>
            <p:ph type="sldNum" sz="quarter" idx="5"/>
          </p:nvPr>
        </p:nvSpPr>
        <p:spPr/>
        <p:txBody>
          <a:bodyPr/>
          <a:lstStyle/>
          <a:p>
            <a:pPr>
              <a:defRPr/>
            </a:pPr>
            <a:fld id="{5D173DE6-EAB7-4C52-9817-3AF27F8421C6}" type="slidenum">
              <a:rPr lang="de-DE" altLang="de-DE"/>
              <a:pPr>
                <a:defRPr/>
              </a:pPr>
              <a:t>5</a:t>
            </a:fld>
            <a:endParaRPr lang="de-DE" altLang="de-DE"/>
          </a:p>
        </p:txBody>
      </p:sp>
    </p:spTree>
    <p:extLst>
      <p:ext uri="{BB962C8B-B14F-4D97-AF65-F5344CB8AC3E}">
        <p14:creationId xmlns:p14="http://schemas.microsoft.com/office/powerpoint/2010/main" val="1030547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Daher ist auch in Europa ist eine Ausweitung des Lithiumabbaus geplant.</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Am Beispiel der Elektromobilität lässt sich ein Interessenskonflikt gut erkennen, der bei der Bekämpfung des Klimawandels oft auftaucht: lokaler Umweltschutz und globaler Klimaschutz können sich widersprechen. </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In diesem Planspiel geht es darum, diesen Interessenskonflikt besser nachvollziehen zu können.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Das Planspiel thematisiert zwei real existierende Projekte, die mithilfe eines fiktiven Szenarios in Zusammenhang gebracht werden.</a:t>
            </a:r>
          </a:p>
          <a:p>
            <a:pPr marL="285750" lvl="1" indent="-285750" eaLnBrk="1" hangingPunct="1">
              <a:lnSpc>
                <a:spcPts val="2000"/>
              </a:lnSpc>
              <a:buClr>
                <a:srgbClr val="EA690B"/>
              </a:buClr>
              <a:buFont typeface="Arial" panose="020B0604020202020204" pitchFamily="34" charset="0"/>
              <a:buChar char="•"/>
              <a:defRPr/>
            </a:pPr>
            <a:r>
              <a:rPr lang="de-DE" sz="1200" dirty="0">
                <a:latin typeface="Georgia" panose="02040502050405020303" pitchFamily="18" charset="0"/>
              </a:rPr>
              <a:t>Eines der Abbauprojekte wird in Sachsen geplant, das andere im Westen Serbiens</a:t>
            </a:r>
          </a:p>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6</a:t>
            </a:fld>
            <a:endParaRPr lang="de-DE" altLang="de-DE"/>
          </a:p>
        </p:txBody>
      </p:sp>
    </p:spTree>
    <p:extLst>
      <p:ext uri="{BB962C8B-B14F-4D97-AF65-F5344CB8AC3E}">
        <p14:creationId xmlns:p14="http://schemas.microsoft.com/office/powerpoint/2010/main" val="344773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7</a:t>
            </a:fld>
            <a:endParaRPr lang="de-DE" altLang="de-DE"/>
          </a:p>
        </p:txBody>
      </p:sp>
    </p:spTree>
    <p:extLst>
      <p:ext uri="{BB962C8B-B14F-4D97-AF65-F5344CB8AC3E}">
        <p14:creationId xmlns:p14="http://schemas.microsoft.com/office/powerpoint/2010/main" val="428674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8</a:t>
            </a:fld>
            <a:endParaRPr lang="de-DE" altLang="de-DE"/>
          </a:p>
        </p:txBody>
      </p:sp>
    </p:spTree>
    <p:extLst>
      <p:ext uri="{BB962C8B-B14F-4D97-AF65-F5344CB8AC3E}">
        <p14:creationId xmlns:p14="http://schemas.microsoft.com/office/powerpoint/2010/main" val="113755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F11860A-41A8-4E08-9206-B6A5E4EFE4BC}" type="slidenum">
              <a:rPr lang="de-DE" altLang="de-DE" smtClean="0"/>
              <a:pPr>
                <a:defRPr/>
              </a:pPr>
              <a:t>9</a:t>
            </a:fld>
            <a:endParaRPr lang="de-DE" altLang="de-DE"/>
          </a:p>
        </p:txBody>
      </p:sp>
    </p:spTree>
    <p:extLst>
      <p:ext uri="{BB962C8B-B14F-4D97-AF65-F5344CB8AC3E}">
        <p14:creationId xmlns:p14="http://schemas.microsoft.com/office/powerpoint/2010/main" val="218590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143000" y="3602038"/>
            <a:ext cx="6858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Bildplatzhalter 6">
            <a:extLst>
              <a:ext uri="{FF2B5EF4-FFF2-40B4-BE49-F238E27FC236}">
                <a16:creationId xmlns:a16="http://schemas.microsoft.com/office/drawing/2014/main" id="{54599D84-E6A6-374E-B785-BD101D5EB140}"/>
              </a:ext>
            </a:extLst>
          </p:cNvPr>
          <p:cNvSpPr>
            <a:spLocks noGrp="1"/>
          </p:cNvSpPr>
          <p:nvPr>
            <p:ph type="pic" sz="quarter" idx="10"/>
          </p:nvPr>
        </p:nvSpPr>
        <p:spPr>
          <a:xfrm>
            <a:off x="684213" y="2060575"/>
            <a:ext cx="3527425" cy="1728788"/>
          </a:xfrm>
          <a:prstGeom prst="rect">
            <a:avLst/>
          </a:prstGeom>
        </p:spPr>
        <p:txBody>
          <a:bodyPr/>
          <a:lstStyle/>
          <a:p>
            <a:pPr lvl="0"/>
            <a:endParaRPr lang="de-DE" noProof="0"/>
          </a:p>
        </p:txBody>
      </p:sp>
    </p:spTree>
    <p:extLst>
      <p:ext uri="{BB962C8B-B14F-4D97-AF65-F5344CB8AC3E}">
        <p14:creationId xmlns:p14="http://schemas.microsoft.com/office/powerpoint/2010/main" val="1573822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1628776"/>
            <a:ext cx="1999377" cy="3168649"/>
          </a:xfrm>
          <a:prstGeom prst="rect">
            <a:avLst/>
          </a:prstGeom>
          <a:solidFill>
            <a:schemeClr val="bg1">
              <a:lumMod val="85000"/>
            </a:schemeClr>
          </a:solidFill>
        </p:spPr>
        <p:txBody>
          <a:bodyPr/>
          <a:lstStyle/>
          <a:p>
            <a:pPr lvl="0"/>
            <a:endParaRPr lang="de-DE" noProof="0"/>
          </a:p>
        </p:txBody>
      </p:sp>
      <p:sp>
        <p:nvSpPr>
          <p:cNvPr id="9" name="Bildplatzhalter 3">
            <a:extLst>
              <a:ext uri="{FF2B5EF4-FFF2-40B4-BE49-F238E27FC236}">
                <a16:creationId xmlns:a16="http://schemas.microsoft.com/office/drawing/2014/main" id="{B7CD1127-F4EE-F44C-A480-9D36CDF0C905}"/>
              </a:ext>
            </a:extLst>
          </p:cNvPr>
          <p:cNvSpPr>
            <a:spLocks noGrp="1"/>
          </p:cNvSpPr>
          <p:nvPr>
            <p:ph type="pic" sz="quarter" idx="11"/>
          </p:nvPr>
        </p:nvSpPr>
        <p:spPr>
          <a:xfrm>
            <a:off x="2464673" y="1628776"/>
            <a:ext cx="1999377" cy="3168649"/>
          </a:xfrm>
          <a:prstGeom prst="rect">
            <a:avLst/>
          </a:prstGeom>
          <a:solidFill>
            <a:schemeClr val="bg1">
              <a:lumMod val="85000"/>
            </a:schemeClr>
          </a:solidFill>
        </p:spPr>
        <p:txBody>
          <a:bodyPr/>
          <a:lstStyle/>
          <a:p>
            <a:pPr lvl="0"/>
            <a:endParaRPr lang="de-DE" noProof="0"/>
          </a:p>
        </p:txBody>
      </p:sp>
      <p:sp>
        <p:nvSpPr>
          <p:cNvPr id="10" name="Bildplatzhalter 3">
            <a:extLst>
              <a:ext uri="{FF2B5EF4-FFF2-40B4-BE49-F238E27FC236}">
                <a16:creationId xmlns:a16="http://schemas.microsoft.com/office/drawing/2014/main" id="{5005B89A-962E-7F48-9C54-5452CF4CBDD5}"/>
              </a:ext>
            </a:extLst>
          </p:cNvPr>
          <p:cNvSpPr>
            <a:spLocks noGrp="1"/>
          </p:cNvSpPr>
          <p:nvPr>
            <p:ph type="pic" sz="quarter" idx="12"/>
          </p:nvPr>
        </p:nvSpPr>
        <p:spPr>
          <a:xfrm>
            <a:off x="4679950" y="1628775"/>
            <a:ext cx="1999377" cy="3168649"/>
          </a:xfrm>
          <a:prstGeom prst="rect">
            <a:avLst/>
          </a:prstGeom>
          <a:solidFill>
            <a:schemeClr val="bg1">
              <a:lumMod val="85000"/>
            </a:schemeClr>
          </a:solidFill>
        </p:spPr>
        <p:txBody>
          <a:bodyPr/>
          <a:lstStyle/>
          <a:p>
            <a:pPr lvl="0"/>
            <a:endParaRPr lang="de-DE" noProof="0"/>
          </a:p>
        </p:txBody>
      </p:sp>
      <p:sp>
        <p:nvSpPr>
          <p:cNvPr id="11" name="Bildplatzhalter 3">
            <a:extLst>
              <a:ext uri="{FF2B5EF4-FFF2-40B4-BE49-F238E27FC236}">
                <a16:creationId xmlns:a16="http://schemas.microsoft.com/office/drawing/2014/main" id="{DA806B18-6874-1B45-9698-FB932A20E0A2}"/>
              </a:ext>
            </a:extLst>
          </p:cNvPr>
          <p:cNvSpPr>
            <a:spLocks noGrp="1"/>
          </p:cNvSpPr>
          <p:nvPr>
            <p:ph type="pic" sz="quarter" idx="13"/>
          </p:nvPr>
        </p:nvSpPr>
        <p:spPr>
          <a:xfrm>
            <a:off x="6877050" y="1628775"/>
            <a:ext cx="1999377" cy="3168649"/>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9997884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260351"/>
            <a:ext cx="4194889" cy="3168649"/>
          </a:xfrm>
          <a:prstGeom prst="rect">
            <a:avLst/>
          </a:prstGeom>
          <a:solidFill>
            <a:schemeClr val="bg1">
              <a:lumMod val="85000"/>
            </a:schemeClr>
          </a:solidFill>
        </p:spPr>
        <p:txBody>
          <a:bodyPr/>
          <a:lstStyle/>
          <a:p>
            <a:pPr lvl="0"/>
            <a:endParaRPr lang="de-DE" noProof="0"/>
          </a:p>
        </p:txBody>
      </p:sp>
      <p:sp>
        <p:nvSpPr>
          <p:cNvPr id="10" name="Bildplatzhalter 3">
            <a:extLst>
              <a:ext uri="{FF2B5EF4-FFF2-40B4-BE49-F238E27FC236}">
                <a16:creationId xmlns:a16="http://schemas.microsoft.com/office/drawing/2014/main" id="{5005B89A-962E-7F48-9C54-5452CF4CBDD5}"/>
              </a:ext>
            </a:extLst>
          </p:cNvPr>
          <p:cNvSpPr>
            <a:spLocks noGrp="1"/>
          </p:cNvSpPr>
          <p:nvPr>
            <p:ph type="pic" sz="quarter" idx="12"/>
          </p:nvPr>
        </p:nvSpPr>
        <p:spPr>
          <a:xfrm>
            <a:off x="6877050" y="260351"/>
            <a:ext cx="1999377" cy="3168649"/>
          </a:xfrm>
          <a:prstGeom prst="rect">
            <a:avLst/>
          </a:prstGeom>
          <a:solidFill>
            <a:schemeClr val="bg1">
              <a:lumMod val="85000"/>
            </a:schemeClr>
          </a:solidFill>
        </p:spPr>
        <p:txBody>
          <a:bodyPr/>
          <a:lstStyle/>
          <a:p>
            <a:pPr lvl="0"/>
            <a:endParaRPr lang="de-DE" noProof="0"/>
          </a:p>
        </p:txBody>
      </p:sp>
      <p:sp>
        <p:nvSpPr>
          <p:cNvPr id="6" name="Bildplatzhalter 3">
            <a:extLst>
              <a:ext uri="{FF2B5EF4-FFF2-40B4-BE49-F238E27FC236}">
                <a16:creationId xmlns:a16="http://schemas.microsoft.com/office/drawing/2014/main" id="{C35E6395-1BBC-9644-A04E-56D968F0B814}"/>
              </a:ext>
            </a:extLst>
          </p:cNvPr>
          <p:cNvSpPr>
            <a:spLocks noGrp="1"/>
          </p:cNvSpPr>
          <p:nvPr>
            <p:ph type="pic" sz="quarter" idx="13"/>
          </p:nvPr>
        </p:nvSpPr>
        <p:spPr>
          <a:xfrm>
            <a:off x="4679950" y="260351"/>
            <a:ext cx="1999377" cy="3168649"/>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651642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1700212"/>
            <a:ext cx="4194889" cy="1873249"/>
          </a:xfrm>
          <a:prstGeom prst="rect">
            <a:avLst/>
          </a:prstGeom>
          <a:solidFill>
            <a:schemeClr val="bg1">
              <a:lumMod val="85000"/>
            </a:schemeClr>
          </a:solidFill>
        </p:spPr>
        <p:txBody>
          <a:bodyPr/>
          <a:lstStyle/>
          <a:p>
            <a:pPr lvl="0"/>
            <a:endParaRPr lang="de-DE" noProof="0"/>
          </a:p>
        </p:txBody>
      </p:sp>
      <p:sp>
        <p:nvSpPr>
          <p:cNvPr id="6" name="Bildplatzhalter 3">
            <a:extLst>
              <a:ext uri="{FF2B5EF4-FFF2-40B4-BE49-F238E27FC236}">
                <a16:creationId xmlns:a16="http://schemas.microsoft.com/office/drawing/2014/main" id="{C35E6395-1BBC-9644-A04E-56D968F0B814}"/>
              </a:ext>
            </a:extLst>
          </p:cNvPr>
          <p:cNvSpPr>
            <a:spLocks noGrp="1"/>
          </p:cNvSpPr>
          <p:nvPr>
            <p:ph type="pic" sz="quarter" idx="13"/>
          </p:nvPr>
        </p:nvSpPr>
        <p:spPr>
          <a:xfrm>
            <a:off x="4679950" y="1700213"/>
            <a:ext cx="4213225" cy="3977352"/>
          </a:xfrm>
          <a:prstGeom prst="rect">
            <a:avLst/>
          </a:prstGeom>
          <a:solidFill>
            <a:schemeClr val="bg1">
              <a:lumMod val="85000"/>
            </a:schemeClr>
          </a:solidFill>
        </p:spPr>
        <p:txBody>
          <a:bodyPr/>
          <a:lstStyle/>
          <a:p>
            <a:pPr lvl="0"/>
            <a:endParaRPr lang="de-DE" noProof="0"/>
          </a:p>
        </p:txBody>
      </p:sp>
      <p:sp>
        <p:nvSpPr>
          <p:cNvPr id="5" name="Bildplatzhalter 3">
            <a:extLst>
              <a:ext uri="{FF2B5EF4-FFF2-40B4-BE49-F238E27FC236}">
                <a16:creationId xmlns:a16="http://schemas.microsoft.com/office/drawing/2014/main" id="{A5ADA977-50F0-ED45-B446-09B2CBBCB7D7}"/>
              </a:ext>
            </a:extLst>
          </p:cNvPr>
          <p:cNvSpPr>
            <a:spLocks noGrp="1"/>
          </p:cNvSpPr>
          <p:nvPr>
            <p:ph type="pic" sz="quarter" idx="14"/>
          </p:nvPr>
        </p:nvSpPr>
        <p:spPr>
          <a:xfrm>
            <a:off x="269161" y="3785557"/>
            <a:ext cx="4194889" cy="1873249"/>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30064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120A698-8964-D248-B167-94B58B4ABE56}"/>
              </a:ext>
            </a:extLst>
          </p:cNvPr>
          <p:cNvSpPr>
            <a:spLocks noGrp="1"/>
          </p:cNvSpPr>
          <p:nvPr>
            <p:ph type="pic" sz="quarter" idx="10"/>
          </p:nvPr>
        </p:nvSpPr>
        <p:spPr>
          <a:xfrm>
            <a:off x="269161" y="260350"/>
            <a:ext cx="1999377" cy="2482850"/>
          </a:xfrm>
          <a:prstGeom prst="rect">
            <a:avLst/>
          </a:prstGeom>
          <a:solidFill>
            <a:schemeClr val="bg1">
              <a:lumMod val="85000"/>
            </a:schemeClr>
          </a:solidFill>
        </p:spPr>
        <p:txBody>
          <a:bodyPr/>
          <a:lstStyle/>
          <a:p>
            <a:pPr lvl="0"/>
            <a:endParaRPr lang="de-DE" noProof="0"/>
          </a:p>
        </p:txBody>
      </p:sp>
      <p:sp>
        <p:nvSpPr>
          <p:cNvPr id="5" name="Bildplatzhalter 3">
            <a:extLst>
              <a:ext uri="{FF2B5EF4-FFF2-40B4-BE49-F238E27FC236}">
                <a16:creationId xmlns:a16="http://schemas.microsoft.com/office/drawing/2014/main" id="{A5ADA977-50F0-ED45-B446-09B2CBBCB7D7}"/>
              </a:ext>
            </a:extLst>
          </p:cNvPr>
          <p:cNvSpPr>
            <a:spLocks noGrp="1"/>
          </p:cNvSpPr>
          <p:nvPr>
            <p:ph type="pic" sz="quarter" idx="14"/>
          </p:nvPr>
        </p:nvSpPr>
        <p:spPr>
          <a:xfrm>
            <a:off x="269161" y="2910349"/>
            <a:ext cx="4194889" cy="2748458"/>
          </a:xfrm>
          <a:prstGeom prst="rect">
            <a:avLst/>
          </a:prstGeom>
          <a:solidFill>
            <a:schemeClr val="bg1">
              <a:lumMod val="85000"/>
            </a:schemeClr>
          </a:solidFill>
        </p:spPr>
        <p:txBody>
          <a:bodyPr/>
          <a:lstStyle/>
          <a:p>
            <a:pPr lvl="0"/>
            <a:endParaRPr lang="de-DE" noProof="0"/>
          </a:p>
        </p:txBody>
      </p:sp>
      <p:sp>
        <p:nvSpPr>
          <p:cNvPr id="7" name="Bildplatzhalter 3">
            <a:extLst>
              <a:ext uri="{FF2B5EF4-FFF2-40B4-BE49-F238E27FC236}">
                <a16:creationId xmlns:a16="http://schemas.microsoft.com/office/drawing/2014/main" id="{524D2DDC-3911-AD4F-B3D6-07CBBADD9667}"/>
              </a:ext>
            </a:extLst>
          </p:cNvPr>
          <p:cNvSpPr>
            <a:spLocks noGrp="1"/>
          </p:cNvSpPr>
          <p:nvPr>
            <p:ph type="pic" sz="quarter" idx="15"/>
          </p:nvPr>
        </p:nvSpPr>
        <p:spPr>
          <a:xfrm>
            <a:off x="2464104" y="260350"/>
            <a:ext cx="4231971" cy="2482850"/>
          </a:xfrm>
          <a:prstGeom prst="rect">
            <a:avLst/>
          </a:prstGeom>
          <a:solidFill>
            <a:schemeClr val="bg1">
              <a:lumMod val="85000"/>
            </a:schemeClr>
          </a:solidFill>
        </p:spPr>
        <p:txBody>
          <a:bodyPr/>
          <a:lstStyle/>
          <a:p>
            <a:pPr lvl="0"/>
            <a:endParaRPr lang="de-DE" noProof="0"/>
          </a:p>
        </p:txBody>
      </p:sp>
      <p:sp>
        <p:nvSpPr>
          <p:cNvPr id="8" name="Bildplatzhalter 3">
            <a:extLst>
              <a:ext uri="{FF2B5EF4-FFF2-40B4-BE49-F238E27FC236}">
                <a16:creationId xmlns:a16="http://schemas.microsoft.com/office/drawing/2014/main" id="{E2425FFD-257A-954F-AF26-808F31A9BFEB}"/>
              </a:ext>
            </a:extLst>
          </p:cNvPr>
          <p:cNvSpPr>
            <a:spLocks noGrp="1"/>
          </p:cNvSpPr>
          <p:nvPr>
            <p:ph type="pic" sz="quarter" idx="16"/>
          </p:nvPr>
        </p:nvSpPr>
        <p:spPr>
          <a:xfrm>
            <a:off x="6876256" y="260350"/>
            <a:ext cx="1999377" cy="2482850"/>
          </a:xfrm>
          <a:prstGeom prst="rect">
            <a:avLst/>
          </a:prstGeom>
          <a:solidFill>
            <a:schemeClr val="bg1">
              <a:lumMod val="85000"/>
            </a:schemeClr>
          </a:solidFill>
        </p:spPr>
        <p:txBody>
          <a:bodyPr/>
          <a:lstStyle/>
          <a:p>
            <a:pPr lvl="0"/>
            <a:endParaRPr lang="de-DE" noProof="0"/>
          </a:p>
        </p:txBody>
      </p:sp>
      <p:sp>
        <p:nvSpPr>
          <p:cNvPr id="9" name="Bildplatzhalter 3">
            <a:extLst>
              <a:ext uri="{FF2B5EF4-FFF2-40B4-BE49-F238E27FC236}">
                <a16:creationId xmlns:a16="http://schemas.microsoft.com/office/drawing/2014/main" id="{ECD17590-8189-5546-906B-023A527E7D7F}"/>
              </a:ext>
            </a:extLst>
          </p:cNvPr>
          <p:cNvSpPr>
            <a:spLocks noGrp="1"/>
          </p:cNvSpPr>
          <p:nvPr>
            <p:ph type="pic" sz="quarter" idx="17"/>
          </p:nvPr>
        </p:nvSpPr>
        <p:spPr>
          <a:xfrm>
            <a:off x="4693168" y="2910349"/>
            <a:ext cx="4194889" cy="2748458"/>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095231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Tree>
    <p:extLst>
      <p:ext uri="{BB962C8B-B14F-4D97-AF65-F5344CB8AC3E}">
        <p14:creationId xmlns:p14="http://schemas.microsoft.com/office/powerpoint/2010/main" val="24001509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8291069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Platzhalter für vertikalen Text 2"/>
          <p:cNvSpPr>
            <a:spLocks noGrp="1"/>
          </p:cNvSpPr>
          <p:nvPr>
            <p:ph type="body" orient="vert" idx="1"/>
          </p:nvPr>
        </p:nvSpPr>
        <p:spPr>
          <a:xfrm>
            <a:off x="628650" y="1825625"/>
            <a:ext cx="7886700" cy="4351338"/>
          </a:xfrm>
          <a:prstGeom prst="rect">
            <a:avLst/>
          </a:prstGeo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77079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a:prstGeom prst="rect">
            <a:avLst/>
          </a:prstGeom>
        </p:spPr>
        <p:txBody>
          <a:bodyPr vert="eaVert"/>
          <a:lstStyle/>
          <a:p>
            <a:r>
              <a:rPr lang="de-DE"/>
              <a:t>Mastertitelformat bearbeiten</a:t>
            </a:r>
          </a:p>
        </p:txBody>
      </p:sp>
      <p:sp>
        <p:nvSpPr>
          <p:cNvPr id="3" name="Platzhalter für vertikalen Text 2"/>
          <p:cNvSpPr>
            <a:spLocks noGrp="1"/>
          </p:cNvSpPr>
          <p:nvPr>
            <p:ph type="body" orient="vert" idx="1"/>
          </p:nvPr>
        </p:nvSpPr>
        <p:spPr>
          <a:xfrm>
            <a:off x="628650" y="365125"/>
            <a:ext cx="57626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27021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0D3017C-38EA-8B49-B2FE-5F6B6B93DD0D}"/>
              </a:ext>
            </a:extLst>
          </p:cNvPr>
          <p:cNvSpPr>
            <a:spLocks noGrp="1"/>
          </p:cNvSpPr>
          <p:nvPr>
            <p:ph type="pic" sz="quarter" idx="10"/>
          </p:nvPr>
        </p:nvSpPr>
        <p:spPr>
          <a:xfrm>
            <a:off x="250825" y="1268413"/>
            <a:ext cx="2089150" cy="4392612"/>
          </a:xfrm>
          <a:prstGeom prst="rect">
            <a:avLst/>
          </a:prstGeom>
          <a:ln>
            <a:solidFill>
              <a:schemeClr val="bg1">
                <a:lumMod val="85000"/>
              </a:schemeClr>
            </a:solidFill>
          </a:ln>
        </p:spPr>
        <p:txBody>
          <a:bodyPr/>
          <a:lstStyle/>
          <a:p>
            <a:pPr lvl="0"/>
            <a:endParaRPr lang="de-DE" noProof="0"/>
          </a:p>
        </p:txBody>
      </p:sp>
    </p:spTree>
    <p:extLst>
      <p:ext uri="{BB962C8B-B14F-4D97-AF65-F5344CB8AC3E}">
        <p14:creationId xmlns:p14="http://schemas.microsoft.com/office/powerpoint/2010/main" val="14483169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143000" y="3602038"/>
            <a:ext cx="6858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13" name="Titel 12"/>
          <p:cNvSpPr>
            <a:spLocks noGrp="1"/>
          </p:cNvSpPr>
          <p:nvPr>
            <p:ph type="title"/>
          </p:nvPr>
        </p:nvSpPr>
        <p:spPr>
          <a:xfrm>
            <a:off x="628650" y="365125"/>
            <a:ext cx="7886700" cy="1325563"/>
          </a:xfrm>
          <a:prstGeom prst="rect">
            <a:avLst/>
          </a:prstGeom>
        </p:spPr>
        <p:txBody>
          <a:bodyPr/>
          <a:lstStyle>
            <a:lvl1pPr algn="l">
              <a:defRPr sz="4000" b="1" baseline="0"/>
            </a:lvl1pPr>
          </a:lstStyle>
          <a:p>
            <a:r>
              <a:rPr lang="de-DE" dirty="0"/>
              <a:t>Mastertitelformat bearbeiten</a:t>
            </a:r>
          </a:p>
        </p:txBody>
      </p:sp>
      <p:sp>
        <p:nvSpPr>
          <p:cNvPr id="7" name="Bildplatzhalter 6">
            <a:extLst>
              <a:ext uri="{FF2B5EF4-FFF2-40B4-BE49-F238E27FC236}">
                <a16:creationId xmlns:a16="http://schemas.microsoft.com/office/drawing/2014/main" id="{54599D84-E6A6-374E-B785-BD101D5EB140}"/>
              </a:ext>
            </a:extLst>
          </p:cNvPr>
          <p:cNvSpPr>
            <a:spLocks noGrp="1"/>
          </p:cNvSpPr>
          <p:nvPr>
            <p:ph type="pic" sz="quarter" idx="10"/>
          </p:nvPr>
        </p:nvSpPr>
        <p:spPr>
          <a:xfrm>
            <a:off x="684213" y="2060575"/>
            <a:ext cx="3527425" cy="1728788"/>
          </a:xfrm>
          <a:prstGeom prst="rect">
            <a:avLst/>
          </a:prstGeom>
        </p:spPr>
        <p:txBody>
          <a:bodyPr/>
          <a:lstStyle/>
          <a:p>
            <a:pPr lvl="0"/>
            <a:endParaRPr lang="de-DE" noProof="0"/>
          </a:p>
        </p:txBody>
      </p:sp>
    </p:spTree>
    <p:extLst>
      <p:ext uri="{BB962C8B-B14F-4D97-AF65-F5344CB8AC3E}">
        <p14:creationId xmlns:p14="http://schemas.microsoft.com/office/powerpoint/2010/main" val="3555050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03B0B-E0E4-6144-8926-B26643D36A05}"/>
              </a:ext>
            </a:extLst>
          </p:cNvPr>
          <p:cNvSpPr>
            <a:spLocks noGrp="1"/>
          </p:cNvSpPr>
          <p:nvPr>
            <p:ph type="title"/>
          </p:nvPr>
        </p:nvSpPr>
        <p:spPr>
          <a:xfrm>
            <a:off x="628650" y="365125"/>
            <a:ext cx="7886700" cy="1325563"/>
          </a:xfrm>
          <a:prstGeom prst="rect">
            <a:avLst/>
          </a:prstGeom>
        </p:spPr>
        <p:txBody>
          <a:bodyPr/>
          <a:lstStyle>
            <a:lvl1pPr algn="l">
              <a:defRPr sz="4000" b="1"/>
            </a:lvl1pPr>
          </a:lstStyle>
          <a:p>
            <a:r>
              <a:rPr lang="de-DE" dirty="0"/>
              <a:t>Mastertitelformat bearbeiten</a:t>
            </a:r>
          </a:p>
        </p:txBody>
      </p:sp>
    </p:spTree>
    <p:extLst>
      <p:ext uri="{BB962C8B-B14F-4D97-AF65-F5344CB8AC3E}">
        <p14:creationId xmlns:p14="http://schemas.microsoft.com/office/powerpoint/2010/main" val="4889830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dirty="0"/>
              <a:t>Mastertitelformat bearbeiten</a:t>
            </a:r>
          </a:p>
        </p:txBody>
      </p:sp>
      <p:sp>
        <p:nvSpPr>
          <p:cNvPr id="3" name="Inhaltsplatzhalter 2"/>
          <p:cNvSpPr>
            <a:spLocks noGrp="1"/>
          </p:cNvSpPr>
          <p:nvPr>
            <p:ph idx="1"/>
          </p:nvPr>
        </p:nvSpPr>
        <p:spPr>
          <a:xfrm>
            <a:off x="628650" y="1825625"/>
            <a:ext cx="7886700" cy="3835400"/>
          </a:xfrm>
          <a:prstGeom prst="rect">
            <a:avLst/>
          </a:prstGeom>
        </p:spPr>
        <p:txBody>
          <a:bodyPr/>
          <a:lstStyle>
            <a:lvl1pPr marL="262350" indent="-370350">
              <a:spcBef>
                <a:spcPts val="300"/>
              </a:spcBef>
              <a:buClr>
                <a:schemeClr val="tx2"/>
              </a:buClr>
              <a:buFont typeface="Arial" panose="020B0604020202020204" pitchFamily="34" charset="0"/>
              <a:buChar char="•"/>
              <a:defRPr/>
            </a:lvl1pPr>
            <a:lvl2pPr marL="827550" indent="-298350">
              <a:spcBef>
                <a:spcPts val="300"/>
              </a:spcBef>
              <a:buClr>
                <a:schemeClr val="tx2"/>
              </a:buClr>
              <a:buFont typeface="Arial" panose="020B0604020202020204" pitchFamily="34" charset="0"/>
              <a:buChar char="•"/>
              <a:defRPr/>
            </a:lvl2pPr>
            <a:lvl3pPr marL="1227600" indent="-349200">
              <a:spcBef>
                <a:spcPts val="300"/>
              </a:spcBef>
              <a:buClr>
                <a:schemeClr val="tx2"/>
              </a:buClr>
              <a:buFont typeface="Arial" panose="020B0604020202020204" pitchFamily="34" charset="0"/>
              <a:buChar char="•"/>
              <a:defRPr/>
            </a:lvl3pPr>
            <a:lvl4pPr marL="1468800" indent="-313200">
              <a:spcBef>
                <a:spcPts val="300"/>
              </a:spcBef>
              <a:buClr>
                <a:schemeClr val="tx2"/>
              </a:buClr>
              <a:buFont typeface="Arial" panose="020B0604020202020204" pitchFamily="34" charset="0"/>
              <a:buChar char="•"/>
              <a:defRPr/>
            </a:lvl4pPr>
            <a:lvl5pPr marL="1782000" indent="-349200">
              <a:spcBef>
                <a:spcPts val="300"/>
              </a:spcBef>
              <a:buClr>
                <a:schemeClr val="tx2"/>
              </a:buClr>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70281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5254609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p:cNvSpPr>
            <a:spLocks noGrp="1"/>
          </p:cNvSpPr>
          <p:nvPr>
            <p:ph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9899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30238" y="2505075"/>
            <a:ext cx="386873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29150" y="2505075"/>
            <a:ext cx="38877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55943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1184996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C54F3D00-42EE-4648-A0DF-989733922212}"/>
              </a:ext>
            </a:extLst>
          </p:cNvPr>
          <p:cNvSpPr>
            <a:spLocks noGrp="1"/>
          </p:cNvSpPr>
          <p:nvPr>
            <p:ph type="pic" sz="quarter" idx="10"/>
          </p:nvPr>
        </p:nvSpPr>
        <p:spPr>
          <a:xfrm>
            <a:off x="250824" y="260350"/>
            <a:ext cx="8642351" cy="5400675"/>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2291586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9F03B40-B1F6-8243-A404-A514F006D238}"/>
              </a:ext>
            </a:extLst>
          </p:cNvPr>
          <p:cNvSpPr>
            <a:spLocks noGrp="1"/>
          </p:cNvSpPr>
          <p:nvPr>
            <p:ph type="pic" sz="quarter" idx="10"/>
          </p:nvPr>
        </p:nvSpPr>
        <p:spPr>
          <a:xfrm>
            <a:off x="250825" y="1700213"/>
            <a:ext cx="4213225" cy="3960812"/>
          </a:xfrm>
          <a:prstGeom prst="rect">
            <a:avLst/>
          </a:prstGeom>
          <a:solidFill>
            <a:schemeClr val="bg1">
              <a:lumMod val="85000"/>
            </a:schemeClr>
          </a:solidFill>
        </p:spPr>
        <p:txBody>
          <a:bodyPr/>
          <a:lstStyle/>
          <a:p>
            <a:pPr lvl="0"/>
            <a:endParaRPr lang="de-DE" noProof="0"/>
          </a:p>
        </p:txBody>
      </p:sp>
      <p:sp>
        <p:nvSpPr>
          <p:cNvPr id="6" name="Bildplatzhalter 5">
            <a:extLst>
              <a:ext uri="{FF2B5EF4-FFF2-40B4-BE49-F238E27FC236}">
                <a16:creationId xmlns:a16="http://schemas.microsoft.com/office/drawing/2014/main" id="{0528F19D-715A-0443-B018-A8A1354B7569}"/>
              </a:ext>
            </a:extLst>
          </p:cNvPr>
          <p:cNvSpPr>
            <a:spLocks noGrp="1"/>
          </p:cNvSpPr>
          <p:nvPr>
            <p:ph type="pic" sz="quarter" idx="11"/>
          </p:nvPr>
        </p:nvSpPr>
        <p:spPr>
          <a:xfrm>
            <a:off x="4679950" y="1700213"/>
            <a:ext cx="4213225" cy="3960812"/>
          </a:xfrm>
          <a:prstGeom prst="rect">
            <a:avLst/>
          </a:prstGeom>
          <a:solidFill>
            <a:schemeClr val="bg1">
              <a:lumMod val="85000"/>
            </a:schemeClr>
          </a:solidFill>
        </p:spPr>
        <p:txBody>
          <a:bodyPr/>
          <a:lstStyle/>
          <a:p>
            <a:pPr lvl="0"/>
            <a:endParaRPr lang="de-DE" noProof="0"/>
          </a:p>
        </p:txBody>
      </p:sp>
    </p:spTree>
    <p:extLst>
      <p:ext uri="{BB962C8B-B14F-4D97-AF65-F5344CB8AC3E}">
        <p14:creationId xmlns:p14="http://schemas.microsoft.com/office/powerpoint/2010/main" val="3361168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Text Box 13">
            <a:extLst>
              <a:ext uri="{FF2B5EF4-FFF2-40B4-BE49-F238E27FC236}">
                <a16:creationId xmlns:a16="http://schemas.microsoft.com/office/drawing/2014/main" id="{E552694E-9572-9E48-925C-4845444F6F32}"/>
              </a:ext>
            </a:extLst>
          </p:cNvPr>
          <p:cNvSpPr txBox="1">
            <a:spLocks noChangeArrowheads="1"/>
          </p:cNvSpPr>
          <p:nvPr userDrawn="1"/>
        </p:nvSpPr>
        <p:spPr bwMode="auto">
          <a:xfrm>
            <a:off x="179388" y="5932488"/>
            <a:ext cx="2376487"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ts val="1000"/>
              </a:lnSpc>
              <a:spcAft>
                <a:spcPct val="50000"/>
              </a:spcAft>
              <a:defRPr/>
            </a:pPr>
            <a:fld id="{E8268DA7-F209-4567-93FF-5CF27E2874F0}" type="datetime4">
              <a:rPr lang="de-DE" altLang="de-DE" sz="900" smtClean="0">
                <a:latin typeface="Georgia" charset="0"/>
              </a:rPr>
              <a:t>23. Juli 2025</a:t>
            </a:fld>
            <a:r>
              <a:rPr lang="de-DE" altLang="de-DE" sz="900" dirty="0">
                <a:latin typeface="Georgia" charset="0"/>
              </a:rPr>
              <a:t> </a:t>
            </a:r>
          </a:p>
          <a:p>
            <a:pPr eaLnBrk="1" hangingPunct="1">
              <a:lnSpc>
                <a:spcPts val="1000"/>
              </a:lnSpc>
              <a:defRPr/>
            </a:pPr>
            <a:r>
              <a:rPr lang="de-DE" altLang="de-DE" sz="900" b="1" dirty="0">
                <a:solidFill>
                  <a:schemeClr val="tx2"/>
                </a:solidFill>
                <a:latin typeface="Georgia" charset="0"/>
              </a:rPr>
              <a:t>Global lernen – Landnahme</a:t>
            </a:r>
          </a:p>
          <a:p>
            <a:pPr eaLnBrk="1" hangingPunct="1">
              <a:lnSpc>
                <a:spcPts val="1000"/>
              </a:lnSpc>
              <a:spcAft>
                <a:spcPct val="50000"/>
              </a:spcAft>
              <a:defRPr/>
            </a:pPr>
            <a:r>
              <a:rPr lang="de-DE" altLang="de-DE" sz="900" b="1" dirty="0">
                <a:latin typeface="Georgia" charset="0"/>
              </a:rPr>
              <a:t>Planspieldiskussion</a:t>
            </a:r>
          </a:p>
          <a:p>
            <a:pPr eaLnBrk="1" hangingPunct="1">
              <a:lnSpc>
                <a:spcPts val="1000"/>
              </a:lnSpc>
              <a:defRPr/>
            </a:pPr>
            <a:r>
              <a:rPr lang="de-DE" altLang="de-DE" sz="900" dirty="0">
                <a:latin typeface="Georgia" charset="0"/>
              </a:rPr>
              <a:t>Seite </a:t>
            </a:r>
            <a:fld id="{E8172E87-0DA9-4052-8F98-2CBE0548ECA0}" type="slidenum">
              <a:rPr lang="de-DE" altLang="de-DE" sz="900" smtClean="0">
                <a:latin typeface="Georgia" charset="0"/>
              </a:rPr>
              <a:pPr eaLnBrk="1" hangingPunct="1">
                <a:lnSpc>
                  <a:spcPts val="1000"/>
                </a:lnSpc>
                <a:defRPr/>
              </a:pPr>
              <a:t>‹Nr.›</a:t>
            </a:fld>
            <a:r>
              <a:rPr lang="de-DE" altLang="de-DE" sz="900" dirty="0">
                <a:latin typeface="Georgia" charset="0"/>
              </a:rPr>
              <a:t>/15</a:t>
            </a:r>
          </a:p>
        </p:txBody>
      </p:sp>
      <p:pic>
        <p:nvPicPr>
          <p:cNvPr id="1027" name="Bild 20"/>
          <p:cNvPicPr>
            <a:picLocks noChangeAspect="1"/>
          </p:cNvPicPr>
          <p:nvPr userDrawn="1"/>
        </p:nvPicPr>
        <p:blipFill>
          <a:blip r:embed="rId21" cstate="print">
            <a:extLst>
              <a:ext uri="{28A0092B-C50C-407E-A947-70E740481C1C}">
                <a14:useLocalDpi xmlns:a14="http://schemas.microsoft.com/office/drawing/2010/main"/>
              </a:ext>
            </a:extLst>
          </a:blip>
          <a:srcRect/>
          <a:stretch>
            <a:fillRect/>
          </a:stretch>
        </p:blipFill>
        <p:spPr bwMode="auto">
          <a:xfrm>
            <a:off x="7734300" y="6003925"/>
            <a:ext cx="1165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eorgia" panose="02040502050405020303" pitchFamily="18" charset="0"/>
        </a:defRPr>
      </a:lvl2pPr>
      <a:lvl3pPr algn="ctr" rtl="0" eaLnBrk="0" fontAlgn="base" hangingPunct="0">
        <a:spcBef>
          <a:spcPct val="0"/>
        </a:spcBef>
        <a:spcAft>
          <a:spcPct val="0"/>
        </a:spcAft>
        <a:defRPr sz="4400">
          <a:solidFill>
            <a:schemeClr val="tx2"/>
          </a:solidFill>
          <a:latin typeface="Georgia" panose="02040502050405020303" pitchFamily="18" charset="0"/>
        </a:defRPr>
      </a:lvl3pPr>
      <a:lvl4pPr algn="ctr" rtl="0" eaLnBrk="0" fontAlgn="base" hangingPunct="0">
        <a:spcBef>
          <a:spcPct val="0"/>
        </a:spcBef>
        <a:spcAft>
          <a:spcPct val="0"/>
        </a:spcAft>
        <a:defRPr sz="4400">
          <a:solidFill>
            <a:schemeClr val="tx2"/>
          </a:solidFill>
          <a:latin typeface="Georgia" panose="02040502050405020303" pitchFamily="18" charset="0"/>
        </a:defRPr>
      </a:lvl4pPr>
      <a:lvl5pPr algn="ctr" rtl="0" eaLnBrk="0" fontAlgn="base" hangingPunct="0">
        <a:spcBef>
          <a:spcPct val="0"/>
        </a:spcBef>
        <a:spcAft>
          <a:spcPct val="0"/>
        </a:spcAft>
        <a:defRPr sz="4400">
          <a:solidFill>
            <a:schemeClr val="tx2"/>
          </a:solidFill>
          <a:latin typeface="Georgia" panose="02040502050405020303"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8"/>
          <p:cNvSpPr>
            <a:spLocks noChangeArrowheads="1"/>
          </p:cNvSpPr>
          <p:nvPr/>
        </p:nvSpPr>
        <p:spPr bwMode="auto">
          <a:xfrm>
            <a:off x="250825" y="260350"/>
            <a:ext cx="8642350" cy="54006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2"/>
              </a:solidFill>
            </a:endParaRPr>
          </a:p>
        </p:txBody>
      </p:sp>
      <p:sp>
        <p:nvSpPr>
          <p:cNvPr id="2054" name="Text Box 6">
            <a:extLst>
              <a:ext uri="{FF2B5EF4-FFF2-40B4-BE49-F238E27FC236}">
                <a16:creationId xmlns:a16="http://schemas.microsoft.com/office/drawing/2014/main" id="{E47EBD69-89F6-E642-9E65-E9C806A1E19F}"/>
              </a:ext>
            </a:extLst>
          </p:cNvPr>
          <p:cNvSpPr txBox="1">
            <a:spLocks noChangeArrowheads="1"/>
          </p:cNvSpPr>
          <p:nvPr/>
        </p:nvSpPr>
        <p:spPr bwMode="auto">
          <a:xfrm>
            <a:off x="611188" y="1181100"/>
            <a:ext cx="777716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4500"/>
              </a:lnSpc>
              <a:defRPr/>
            </a:pPr>
            <a:r>
              <a:rPr lang="de-DE" altLang="de-DE" sz="4000" b="1" dirty="0">
                <a:solidFill>
                  <a:schemeClr val="bg1"/>
                </a:solidFill>
                <a:latin typeface="Georgia" charset="0"/>
              </a:rPr>
              <a:t>Global lernen – Landnahme</a:t>
            </a:r>
          </a:p>
          <a:p>
            <a:pPr eaLnBrk="1" hangingPunct="1">
              <a:lnSpc>
                <a:spcPts val="4500"/>
              </a:lnSpc>
              <a:defRPr/>
            </a:pPr>
            <a:r>
              <a:rPr lang="de-DE" altLang="de-DE" sz="4000" b="1" dirty="0">
                <a:latin typeface="Georgia" charset="0"/>
              </a:rPr>
              <a:t>Planspieldiskussion</a:t>
            </a:r>
          </a:p>
        </p:txBody>
      </p:sp>
      <p:sp>
        <p:nvSpPr>
          <p:cNvPr id="2055" name="Text Box 7">
            <a:extLst>
              <a:ext uri="{FF2B5EF4-FFF2-40B4-BE49-F238E27FC236}">
                <a16:creationId xmlns:a16="http://schemas.microsoft.com/office/drawing/2014/main" id="{D8AB314A-BC57-C442-9900-9FF1AF9E16C6}"/>
              </a:ext>
            </a:extLst>
          </p:cNvPr>
          <p:cNvSpPr txBox="1">
            <a:spLocks noChangeArrowheads="1"/>
          </p:cNvSpPr>
          <p:nvPr/>
        </p:nvSpPr>
        <p:spPr bwMode="auto">
          <a:xfrm>
            <a:off x="611188" y="3328988"/>
            <a:ext cx="77771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3000"/>
              </a:lnSpc>
              <a:defRPr/>
            </a:pPr>
            <a:r>
              <a:rPr lang="de-DE" altLang="de-DE" sz="2500" b="1" dirty="0">
                <a:latin typeface="Georgia" charset="0"/>
              </a:rPr>
              <a:t>Lithiumabbau</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7578725"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altLang="de-DE" sz="2500" b="1" dirty="0">
                <a:latin typeface="Georgia" charset="0"/>
              </a:rPr>
              <a:t>Ne </a:t>
            </a:r>
            <a:r>
              <a:rPr lang="de-DE" altLang="de-DE" sz="2500" b="1" dirty="0" err="1">
                <a:latin typeface="Georgia" charset="0"/>
              </a:rPr>
              <a:t>damo</a:t>
            </a:r>
            <a:r>
              <a:rPr lang="de-DE" altLang="de-DE" sz="2500" b="1" dirty="0">
                <a:latin typeface="Georgia" charset="0"/>
              </a:rPr>
              <a:t> </a:t>
            </a:r>
            <a:r>
              <a:rPr lang="de-DE" altLang="de-DE" sz="2500" b="1" dirty="0" err="1">
                <a:latin typeface="Georgia" charset="0"/>
              </a:rPr>
              <a:t>Jadar</a:t>
            </a:r>
            <a:r>
              <a:rPr lang="de-DE" altLang="de-DE" sz="2500" b="1" dirty="0">
                <a:latin typeface="Georgia" charset="0"/>
              </a:rPr>
              <a:t> (Wir geben </a:t>
            </a:r>
            <a:r>
              <a:rPr lang="de-DE" altLang="de-DE" sz="2500" b="1" dirty="0" err="1">
                <a:latin typeface="Georgia" charset="0"/>
              </a:rPr>
              <a:t>Jadar</a:t>
            </a:r>
            <a:r>
              <a:rPr lang="de-DE" altLang="de-DE" sz="2500" b="1" dirty="0">
                <a:latin typeface="Georgia" charset="0"/>
              </a:rPr>
              <a:t> nicht her) </a:t>
            </a:r>
          </a:p>
        </p:txBody>
      </p:sp>
      <p:pic>
        <p:nvPicPr>
          <p:cNvPr id="2" name="Grafik 1">
            <a:extLst>
              <a:ext uri="{FF2B5EF4-FFF2-40B4-BE49-F238E27FC236}">
                <a16:creationId xmlns:a16="http://schemas.microsoft.com/office/drawing/2014/main" id="{7E4F69CD-0F8B-037C-0A8D-B1CB7F28B9C0}"/>
              </a:ext>
            </a:extLst>
          </p:cNvPr>
          <p:cNvPicPr>
            <a:picLocks noChangeAspect="1"/>
          </p:cNvPicPr>
          <p:nvPr/>
        </p:nvPicPr>
        <p:blipFill>
          <a:blip r:embed="rId3"/>
          <a:srcRect/>
          <a:stretch/>
        </p:blipFill>
        <p:spPr>
          <a:xfrm>
            <a:off x="341223" y="1451271"/>
            <a:ext cx="2593566" cy="2593566"/>
          </a:xfrm>
          <a:prstGeom prst="rect">
            <a:avLst/>
          </a:prstGeom>
        </p:spPr>
      </p:pic>
      <p:sp>
        <p:nvSpPr>
          <p:cNvPr id="3" name="Text Box 6">
            <a:extLst>
              <a:ext uri="{FF2B5EF4-FFF2-40B4-BE49-F238E27FC236}">
                <a16:creationId xmlns:a16="http://schemas.microsoft.com/office/drawing/2014/main" id="{32919442-0123-A879-EE31-107B3E2D81C9}"/>
              </a:ext>
            </a:extLst>
          </p:cNvPr>
          <p:cNvSpPr txBox="1">
            <a:spLocks noChangeArrowheads="1"/>
          </p:cNvSpPr>
          <p:nvPr/>
        </p:nvSpPr>
        <p:spPr bwMode="auto">
          <a:xfrm>
            <a:off x="3152504" y="1877881"/>
            <a:ext cx="5129349"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Auch im </a:t>
            </a:r>
            <a:r>
              <a:rPr lang="de-DE" sz="1500" dirty="0" err="1">
                <a:latin typeface="+mn-lt"/>
              </a:rPr>
              <a:t>Jadar</a:t>
            </a:r>
            <a:r>
              <a:rPr lang="de-DE" sz="1500" dirty="0">
                <a:latin typeface="+mn-lt"/>
              </a:rPr>
              <a:t>-Tal in Serbien ist eine große Lithiummine geplant.</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Der internationale Bergbau-Konzern „Rio Tinto“ möchte 2028 mit dem Abbau beginnen.</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Es gibt sehr viel Protest. Die Initiative „Ne </a:t>
            </a:r>
            <a:r>
              <a:rPr lang="de-DE" sz="1500" dirty="0" err="1">
                <a:latin typeface="+mn-lt"/>
              </a:rPr>
              <a:t>damo</a:t>
            </a:r>
            <a:r>
              <a:rPr lang="de-DE" sz="1500" dirty="0">
                <a:latin typeface="+mn-lt"/>
              </a:rPr>
              <a:t> </a:t>
            </a:r>
            <a:r>
              <a:rPr lang="de-DE" sz="1500" dirty="0" err="1">
                <a:latin typeface="+mn-lt"/>
              </a:rPr>
              <a:t>jadar</a:t>
            </a:r>
            <a:r>
              <a:rPr lang="de-DE" sz="1500" dirty="0">
                <a:latin typeface="+mn-lt"/>
              </a:rPr>
              <a:t>“ wehrt sich gegen die Vertreibung der lokalen Bevölkerung und den Ausverkauf der serbischen Natur.</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p:txBody>
      </p:sp>
    </p:spTree>
    <p:extLst>
      <p:ext uri="{BB962C8B-B14F-4D97-AF65-F5344CB8AC3E}">
        <p14:creationId xmlns:p14="http://schemas.microsoft.com/office/powerpoint/2010/main" val="252357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altLang="de-DE" sz="2500" b="1" dirty="0">
                <a:latin typeface="Georgia" charset="0"/>
              </a:rPr>
              <a:t>Deutsche Bundesregierung</a:t>
            </a:r>
          </a:p>
        </p:txBody>
      </p:sp>
      <p:pic>
        <p:nvPicPr>
          <p:cNvPr id="2" name="Grafik 1">
            <a:extLst>
              <a:ext uri="{FF2B5EF4-FFF2-40B4-BE49-F238E27FC236}">
                <a16:creationId xmlns:a16="http://schemas.microsoft.com/office/drawing/2014/main" id="{DF60D813-79A6-836D-175E-6CC8ACC23A92}"/>
              </a:ext>
            </a:extLst>
          </p:cNvPr>
          <p:cNvPicPr>
            <a:picLocks noChangeAspect="1"/>
          </p:cNvPicPr>
          <p:nvPr/>
        </p:nvPicPr>
        <p:blipFill>
          <a:blip r:embed="rId3"/>
          <a:srcRect/>
          <a:stretch/>
        </p:blipFill>
        <p:spPr>
          <a:xfrm>
            <a:off x="341223" y="1451271"/>
            <a:ext cx="2593566" cy="2593566"/>
          </a:xfrm>
          <a:prstGeom prst="rect">
            <a:avLst/>
          </a:prstGeom>
        </p:spPr>
      </p:pic>
      <p:sp>
        <p:nvSpPr>
          <p:cNvPr id="3" name="Text Box 6">
            <a:extLst>
              <a:ext uri="{FF2B5EF4-FFF2-40B4-BE49-F238E27FC236}">
                <a16:creationId xmlns:a16="http://schemas.microsoft.com/office/drawing/2014/main" id="{C52F56E9-9E12-A603-DE88-00D0AE43431E}"/>
              </a:ext>
            </a:extLst>
          </p:cNvPr>
          <p:cNvSpPr txBox="1">
            <a:spLocks noChangeArrowheads="1"/>
          </p:cNvSpPr>
          <p:nvPr/>
        </p:nvSpPr>
        <p:spPr bwMode="auto">
          <a:xfrm>
            <a:off x="3152504" y="1877881"/>
            <a:ext cx="5129349"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sieht im Lithiumabbau einen wichtigen Bestandteil einer grünen Wachstumsstrategie </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Unterstützt Lithiumabbau in Deutschland und Serbien</a:t>
            </a:r>
          </a:p>
        </p:txBody>
      </p:sp>
    </p:spTree>
    <p:extLst>
      <p:ext uri="{BB962C8B-B14F-4D97-AF65-F5344CB8AC3E}">
        <p14:creationId xmlns:p14="http://schemas.microsoft.com/office/powerpoint/2010/main" val="2531668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altLang="de-DE" sz="2500" b="1" dirty="0">
                <a:latin typeface="Georgia" charset="0"/>
              </a:rPr>
              <a:t>Serbische Regierung</a:t>
            </a:r>
          </a:p>
        </p:txBody>
      </p:sp>
      <p:pic>
        <p:nvPicPr>
          <p:cNvPr id="2" name="Grafik 1">
            <a:extLst>
              <a:ext uri="{FF2B5EF4-FFF2-40B4-BE49-F238E27FC236}">
                <a16:creationId xmlns:a16="http://schemas.microsoft.com/office/drawing/2014/main" id="{8AAD96C1-639A-190E-B922-839984418C27}"/>
              </a:ext>
            </a:extLst>
          </p:cNvPr>
          <p:cNvPicPr>
            <a:picLocks noChangeAspect="1"/>
          </p:cNvPicPr>
          <p:nvPr/>
        </p:nvPicPr>
        <p:blipFill>
          <a:blip r:embed="rId3"/>
          <a:srcRect/>
          <a:stretch/>
        </p:blipFill>
        <p:spPr>
          <a:xfrm>
            <a:off x="341223" y="1451271"/>
            <a:ext cx="2593566" cy="2593566"/>
          </a:xfrm>
          <a:prstGeom prst="rect">
            <a:avLst/>
          </a:prstGeom>
        </p:spPr>
      </p:pic>
      <p:sp>
        <p:nvSpPr>
          <p:cNvPr id="3" name="Text Box 6">
            <a:extLst>
              <a:ext uri="{FF2B5EF4-FFF2-40B4-BE49-F238E27FC236}">
                <a16:creationId xmlns:a16="http://schemas.microsoft.com/office/drawing/2014/main" id="{6E8B5315-620C-65C8-4293-DF9BF13F89B8}"/>
              </a:ext>
            </a:extLst>
          </p:cNvPr>
          <p:cNvSpPr txBox="1">
            <a:spLocks noChangeArrowheads="1"/>
          </p:cNvSpPr>
          <p:nvPr/>
        </p:nvSpPr>
        <p:spPr bwMode="auto">
          <a:xfrm>
            <a:off x="3152504" y="1877881"/>
            <a:ext cx="5129349"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sieht im Lithiumabbau in Serbien einen wichtigen Wirtschaftsfaktor</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starke Unterstützung ist für sie trotzdem schwierig, da die Stabilität der Regierung ernsthaft durch die langanhaltenden Proteste bedroht ist</a:t>
            </a:r>
          </a:p>
        </p:txBody>
      </p:sp>
    </p:spTree>
    <p:extLst>
      <p:ext uri="{BB962C8B-B14F-4D97-AF65-F5344CB8AC3E}">
        <p14:creationId xmlns:p14="http://schemas.microsoft.com/office/powerpoint/2010/main" val="494910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altLang="de-DE" sz="2500" b="1" dirty="0">
                <a:latin typeface="Georgia" charset="0"/>
              </a:rPr>
              <a:t>Initiative Lieferkette</a:t>
            </a:r>
          </a:p>
        </p:txBody>
      </p:sp>
      <p:pic>
        <p:nvPicPr>
          <p:cNvPr id="2" name="Grafik 1">
            <a:extLst>
              <a:ext uri="{FF2B5EF4-FFF2-40B4-BE49-F238E27FC236}">
                <a16:creationId xmlns:a16="http://schemas.microsoft.com/office/drawing/2014/main" id="{98A0D2B0-0518-8FB6-ED73-B447BEEB9B6E}"/>
              </a:ext>
            </a:extLst>
          </p:cNvPr>
          <p:cNvPicPr>
            <a:picLocks noChangeAspect="1"/>
          </p:cNvPicPr>
          <p:nvPr/>
        </p:nvPicPr>
        <p:blipFill>
          <a:blip r:embed="rId3"/>
          <a:srcRect/>
          <a:stretch/>
        </p:blipFill>
        <p:spPr>
          <a:xfrm>
            <a:off x="341223" y="1451271"/>
            <a:ext cx="2593566" cy="2593566"/>
          </a:xfrm>
          <a:prstGeom prst="rect">
            <a:avLst/>
          </a:prstGeom>
        </p:spPr>
      </p:pic>
      <p:sp>
        <p:nvSpPr>
          <p:cNvPr id="3" name="Text Box 6">
            <a:extLst>
              <a:ext uri="{FF2B5EF4-FFF2-40B4-BE49-F238E27FC236}">
                <a16:creationId xmlns:a16="http://schemas.microsoft.com/office/drawing/2014/main" id="{51B7E001-855A-0732-2221-D892D84F5EB1}"/>
              </a:ext>
            </a:extLst>
          </p:cNvPr>
          <p:cNvSpPr txBox="1">
            <a:spLocks noChangeArrowheads="1"/>
          </p:cNvSpPr>
          <p:nvPr/>
        </p:nvSpPr>
        <p:spPr bwMode="auto">
          <a:xfrm>
            <a:off x="3152504" y="1877881"/>
            <a:ext cx="5129349"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drängt aber auf die Einhaltung von Umweltstandards und Menschenrechten</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Hat Bedenken hinsichtlich der rechtstaatlichen Lage in Serbien</a:t>
            </a:r>
          </a:p>
        </p:txBody>
      </p:sp>
    </p:spTree>
    <p:extLst>
      <p:ext uri="{BB962C8B-B14F-4D97-AF65-F5344CB8AC3E}">
        <p14:creationId xmlns:p14="http://schemas.microsoft.com/office/powerpoint/2010/main" val="3778491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altLang="de-DE" sz="2500" b="1" dirty="0">
                <a:latin typeface="Georgia" charset="0"/>
              </a:rPr>
              <a:t>Netzwerk Wachstumsstopp </a:t>
            </a:r>
          </a:p>
        </p:txBody>
      </p:sp>
      <p:pic>
        <p:nvPicPr>
          <p:cNvPr id="2" name="Grafik 1">
            <a:extLst>
              <a:ext uri="{FF2B5EF4-FFF2-40B4-BE49-F238E27FC236}">
                <a16:creationId xmlns:a16="http://schemas.microsoft.com/office/drawing/2014/main" id="{8D2DA85B-57B5-7DDF-FF8A-846C15FAAD2A}"/>
              </a:ext>
            </a:extLst>
          </p:cNvPr>
          <p:cNvPicPr>
            <a:picLocks noChangeAspect="1"/>
          </p:cNvPicPr>
          <p:nvPr/>
        </p:nvPicPr>
        <p:blipFill>
          <a:blip r:embed="rId3"/>
          <a:stretch>
            <a:fillRect/>
          </a:stretch>
        </p:blipFill>
        <p:spPr>
          <a:xfrm>
            <a:off x="3830467" y="1579382"/>
            <a:ext cx="4845701" cy="3150050"/>
          </a:xfrm>
          <a:prstGeom prst="rect">
            <a:avLst/>
          </a:prstGeom>
        </p:spPr>
      </p:pic>
      <p:pic>
        <p:nvPicPr>
          <p:cNvPr id="3" name="Grafik 2">
            <a:extLst>
              <a:ext uri="{FF2B5EF4-FFF2-40B4-BE49-F238E27FC236}">
                <a16:creationId xmlns:a16="http://schemas.microsoft.com/office/drawing/2014/main" id="{34A53396-6958-7C6A-68E2-8570087B8AC4}"/>
              </a:ext>
            </a:extLst>
          </p:cNvPr>
          <p:cNvPicPr>
            <a:picLocks noChangeAspect="1"/>
          </p:cNvPicPr>
          <p:nvPr/>
        </p:nvPicPr>
        <p:blipFill>
          <a:blip r:embed="rId4"/>
          <a:srcRect/>
          <a:stretch/>
        </p:blipFill>
        <p:spPr>
          <a:xfrm>
            <a:off x="341223" y="1451271"/>
            <a:ext cx="2593566" cy="2593566"/>
          </a:xfrm>
          <a:prstGeom prst="rect">
            <a:avLst/>
          </a:prstGeom>
        </p:spPr>
      </p:pic>
      <p:sp>
        <p:nvSpPr>
          <p:cNvPr id="6" name="Textfeld 5">
            <a:extLst>
              <a:ext uri="{FF2B5EF4-FFF2-40B4-BE49-F238E27FC236}">
                <a16:creationId xmlns:a16="http://schemas.microsoft.com/office/drawing/2014/main" id="{AE6A11A5-7174-B2DE-D2CC-411EDC42E598}"/>
              </a:ext>
            </a:extLst>
          </p:cNvPr>
          <p:cNvSpPr txBox="1"/>
          <p:nvPr/>
        </p:nvSpPr>
        <p:spPr>
          <a:xfrm>
            <a:off x="5856277" y="4760284"/>
            <a:ext cx="4419599" cy="184666"/>
          </a:xfrm>
          <a:prstGeom prst="rect">
            <a:avLst/>
          </a:prstGeom>
          <a:noFill/>
        </p:spPr>
        <p:txBody>
          <a:bodyPr wrap="square" rtlCol="0">
            <a:spAutoFit/>
          </a:bodyPr>
          <a:lstStyle/>
          <a:p>
            <a:r>
              <a:rPr lang="de-DE" sz="600" b="0" i="0" dirty="0">
                <a:solidFill>
                  <a:srgbClr val="222222"/>
                </a:solidFill>
                <a:effectLst/>
                <a:latin typeface="Verdana" panose="020B0604030504040204" pitchFamily="34" charset="0"/>
              </a:rPr>
              <a:t>https://vcoe.at/themen/rebound-und-seiteneffekte-im-verkehrssystem</a:t>
            </a:r>
          </a:p>
        </p:txBody>
      </p:sp>
      <p:sp>
        <p:nvSpPr>
          <p:cNvPr id="9" name="Text Box 6">
            <a:extLst>
              <a:ext uri="{FF2B5EF4-FFF2-40B4-BE49-F238E27FC236}">
                <a16:creationId xmlns:a16="http://schemas.microsoft.com/office/drawing/2014/main" id="{33AE675A-DDA0-910F-6BE7-DA825E069076}"/>
              </a:ext>
            </a:extLst>
          </p:cNvPr>
          <p:cNvSpPr txBox="1">
            <a:spLocks noChangeArrowheads="1"/>
          </p:cNvSpPr>
          <p:nvPr/>
        </p:nvSpPr>
        <p:spPr bwMode="auto">
          <a:xfrm>
            <a:off x="611188" y="4177376"/>
            <a:ext cx="6981452"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Ein Wirtschaftswachstum </a:t>
            </a:r>
            <a:br>
              <a:rPr lang="de-DE" sz="1500" dirty="0">
                <a:latin typeface="+mn-lt"/>
              </a:rPr>
            </a:br>
            <a:r>
              <a:rPr lang="de-DE" sz="1500" dirty="0">
                <a:latin typeface="+mn-lt"/>
              </a:rPr>
              <a:t>geht immer auf Kosten </a:t>
            </a:r>
            <a:br>
              <a:rPr lang="de-DE" sz="1500" dirty="0">
                <a:latin typeface="+mn-lt"/>
              </a:rPr>
            </a:br>
            <a:r>
              <a:rPr lang="de-DE" sz="1500" dirty="0">
                <a:latin typeface="+mn-lt"/>
              </a:rPr>
              <a:t>von Mensch und Umwelt.</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die Klimakrise muss durch eine viel weitergehende </a:t>
            </a:r>
            <a:br>
              <a:rPr lang="de-DE" sz="1500" dirty="0">
                <a:latin typeface="+mn-lt"/>
              </a:rPr>
            </a:br>
            <a:r>
              <a:rPr lang="de-DE" sz="1500" dirty="0">
                <a:latin typeface="+mn-lt"/>
              </a:rPr>
              <a:t>ökologische Transformation der Gesellschaft abgewendet werden</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p:txBody>
      </p:sp>
    </p:spTree>
    <p:extLst>
      <p:ext uri="{BB962C8B-B14F-4D97-AF65-F5344CB8AC3E}">
        <p14:creationId xmlns:p14="http://schemas.microsoft.com/office/powerpoint/2010/main" val="2022432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a:extLst>
              <a:ext uri="{FF2B5EF4-FFF2-40B4-BE49-F238E27FC236}">
                <a16:creationId xmlns:a16="http://schemas.microsoft.com/office/drawing/2014/main" id="{2409DE76-C7BA-054C-807F-7E2CF1798812}"/>
              </a:ext>
            </a:extLst>
          </p:cNvPr>
          <p:cNvSpPr txBox="1">
            <a:spLocks noChangeArrowheads="1"/>
          </p:cNvSpPr>
          <p:nvPr/>
        </p:nvSpPr>
        <p:spPr bwMode="auto">
          <a:xfrm>
            <a:off x="4679950" y="1534713"/>
            <a:ext cx="4213225" cy="408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marL="285750" lvl="1" indent="-285750" eaLnBrk="1" hangingPunct="1">
              <a:lnSpc>
                <a:spcPts val="2000"/>
              </a:lnSpc>
              <a:buClr>
                <a:srgbClr val="EA690B"/>
              </a:buClr>
              <a:buFont typeface="Arial" panose="020B0604020202020204" pitchFamily="34" charset="0"/>
              <a:buChar char="•"/>
              <a:defRPr/>
            </a:pPr>
            <a:r>
              <a:rPr lang="de-DE" sz="1500" dirty="0">
                <a:latin typeface="+mj-lt"/>
              </a:rPr>
              <a:t>Ihr nehmt die Perspektive der verschiedenen Gruppen ein.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mj-lt"/>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mj-lt"/>
              </a:rPr>
              <a:t>Ihr findet gute Argumente für eure Position.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mj-lt"/>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mj-lt"/>
              </a:rPr>
              <a:t>Zur Einarbeitung habt ihr 15 Minuten Zeit.</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mj-lt"/>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mj-lt"/>
              </a:rPr>
              <a:t>Dann lädt die Zukunftsstiftung zu einem Hearing ein, bei dem alle Gruppen ihre Positionen vortragen und nach tragfähigen Lösungen suchen.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mj-lt"/>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mj-lt"/>
              </a:rPr>
              <a:t>Während des Hearings können kurze Pausen beantragt werden, um sich innerhalb der Gruppe oder mit einer anderen Gruppe abzustimmen.</a:t>
            </a:r>
            <a:endParaRPr lang="de-DE" sz="1500" dirty="0">
              <a:latin typeface="Georgia" panose="02040502050405020303" pitchFamily="18" charset="0"/>
            </a:endParaRPr>
          </a:p>
        </p:txBody>
      </p:sp>
      <p:pic>
        <p:nvPicPr>
          <p:cNvPr id="3" name="Grafik 2">
            <a:extLst>
              <a:ext uri="{FF2B5EF4-FFF2-40B4-BE49-F238E27FC236}">
                <a16:creationId xmlns:a16="http://schemas.microsoft.com/office/drawing/2014/main" id="{724A9011-CE33-0FC5-9190-21103CB97741}"/>
              </a:ext>
            </a:extLst>
          </p:cNvPr>
          <p:cNvPicPr>
            <a:picLocks noChangeAspect="1"/>
          </p:cNvPicPr>
          <p:nvPr/>
        </p:nvPicPr>
        <p:blipFill>
          <a:blip r:embed="rId3"/>
          <a:stretch>
            <a:fillRect/>
          </a:stretch>
        </p:blipFill>
        <p:spPr>
          <a:xfrm>
            <a:off x="507725" y="1676400"/>
            <a:ext cx="3892825" cy="3892825"/>
          </a:xfrm>
          <a:prstGeom prst="rect">
            <a:avLst/>
          </a:prstGeom>
        </p:spPr>
      </p:pic>
      <p:sp>
        <p:nvSpPr>
          <p:cNvPr id="2" name="Text Box 6">
            <a:extLst>
              <a:ext uri="{FF2B5EF4-FFF2-40B4-BE49-F238E27FC236}">
                <a16:creationId xmlns:a16="http://schemas.microsoft.com/office/drawing/2014/main" id="{62C4E9D2-027F-66B6-115F-5A0BDD640184}"/>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altLang="de-DE" sz="2500" b="1" dirty="0">
                <a:latin typeface="Georgia" charset="0"/>
              </a:rPr>
              <a:t>Ablauf</a:t>
            </a:r>
          </a:p>
        </p:txBody>
      </p:sp>
    </p:spTree>
    <p:extLst>
      <p:ext uri="{BB962C8B-B14F-4D97-AF65-F5344CB8AC3E}">
        <p14:creationId xmlns:p14="http://schemas.microsoft.com/office/powerpoint/2010/main" val="34914577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7578725"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3200"/>
              </a:lnSpc>
              <a:defRPr/>
            </a:pPr>
            <a:r>
              <a:rPr lang="de-DE" altLang="de-DE" sz="2500" b="1" dirty="0">
                <a:solidFill>
                  <a:schemeClr val="tx2"/>
                </a:solidFill>
                <a:latin typeface="Georgia" charset="0"/>
              </a:rPr>
              <a:t>Einführung</a:t>
            </a:r>
            <a:br>
              <a:rPr lang="de-DE" altLang="de-DE" sz="2500" b="1" dirty="0">
                <a:latin typeface="Georgia" charset="0"/>
              </a:rPr>
            </a:br>
            <a:r>
              <a:rPr lang="de-DE" altLang="de-DE" sz="2500" b="1" dirty="0">
                <a:latin typeface="Georgia" charset="0"/>
              </a:rPr>
              <a:t>Klima und Land – das Beispiel Lithium</a:t>
            </a:r>
          </a:p>
        </p:txBody>
      </p:sp>
      <p:sp>
        <p:nvSpPr>
          <p:cNvPr id="11" name="Text Box 6">
            <a:extLst>
              <a:ext uri="{FF2B5EF4-FFF2-40B4-BE49-F238E27FC236}">
                <a16:creationId xmlns:a16="http://schemas.microsoft.com/office/drawing/2014/main" id="{2409DE76-C7BA-054C-807F-7E2CF1798812}"/>
              </a:ext>
            </a:extLst>
          </p:cNvPr>
          <p:cNvSpPr txBox="1">
            <a:spLocks noChangeArrowheads="1"/>
          </p:cNvSpPr>
          <p:nvPr/>
        </p:nvSpPr>
        <p:spPr bwMode="auto">
          <a:xfrm>
            <a:off x="5525871" y="1586243"/>
            <a:ext cx="3367304" cy="357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Was können wir tun, um unser Klima langfristig zu schützen?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Woher kommen die Rohstoffe, die für klimafreundliche Technologien abgebaut werden?</a:t>
            </a:r>
          </a:p>
          <a:p>
            <a:pPr marL="0" lvl="1" eaLnBrk="1" hangingPunct="1">
              <a:lnSpc>
                <a:spcPts val="2000"/>
              </a:lnSpc>
              <a:buClr>
                <a:srgbClr val="EA690B"/>
              </a:buCl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Batterien in Elektroautos benötigen große Mengen an Lithium.</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Der Lithiumabbau zerstört die Umwelt.</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eaLnBrk="1" hangingPunct="1">
              <a:lnSpc>
                <a:spcPts val="2000"/>
              </a:lnSpc>
              <a:defRPr/>
            </a:pPr>
            <a:endParaRPr lang="de-DE" sz="1500" dirty="0">
              <a:latin typeface="Georgia" panose="02040502050405020303" pitchFamily="18" charset="0"/>
            </a:endParaRPr>
          </a:p>
        </p:txBody>
      </p:sp>
      <p:sp>
        <p:nvSpPr>
          <p:cNvPr id="5" name="Textfeld 4">
            <a:extLst>
              <a:ext uri="{FF2B5EF4-FFF2-40B4-BE49-F238E27FC236}">
                <a16:creationId xmlns:a16="http://schemas.microsoft.com/office/drawing/2014/main" id="{7BF61CFA-8EE6-D570-0716-06179319362F}"/>
              </a:ext>
            </a:extLst>
          </p:cNvPr>
          <p:cNvSpPr txBox="1"/>
          <p:nvPr/>
        </p:nvSpPr>
        <p:spPr>
          <a:xfrm>
            <a:off x="524423" y="4485637"/>
            <a:ext cx="4419599" cy="830997"/>
          </a:xfrm>
          <a:prstGeom prst="rect">
            <a:avLst/>
          </a:prstGeom>
          <a:noFill/>
        </p:spPr>
        <p:txBody>
          <a:bodyPr wrap="square" rtlCol="0">
            <a:spAutoFit/>
          </a:bodyPr>
          <a:lstStyle/>
          <a:p>
            <a:r>
              <a:rPr lang="de-DE" sz="1200" dirty="0">
                <a:latin typeface="+mj-lt"/>
              </a:rPr>
              <a:t>In den Salzseen der Region Uyuni in Bolivien lagert knapp ein Viertel der weltweiten Lithium-Ressourcen. Der Abbau wäre sehr profitabel, würde aber ein einzigartiges Ökosystem zerstören.</a:t>
            </a:r>
          </a:p>
        </p:txBody>
      </p:sp>
      <p:sp>
        <p:nvSpPr>
          <p:cNvPr id="6" name="Textfeld 5">
            <a:extLst>
              <a:ext uri="{FF2B5EF4-FFF2-40B4-BE49-F238E27FC236}">
                <a16:creationId xmlns:a16="http://schemas.microsoft.com/office/drawing/2014/main" id="{1A467A24-EF0F-2ACA-8CBE-7E0216087FAB}"/>
              </a:ext>
            </a:extLst>
          </p:cNvPr>
          <p:cNvSpPr txBox="1"/>
          <p:nvPr/>
        </p:nvSpPr>
        <p:spPr>
          <a:xfrm>
            <a:off x="527775" y="4183055"/>
            <a:ext cx="4419599" cy="184666"/>
          </a:xfrm>
          <a:prstGeom prst="rect">
            <a:avLst/>
          </a:prstGeom>
          <a:noFill/>
        </p:spPr>
        <p:txBody>
          <a:bodyPr wrap="square" rtlCol="0">
            <a:spAutoFit/>
          </a:bodyPr>
          <a:lstStyle/>
          <a:p>
            <a:r>
              <a:rPr lang="de-DE" sz="600" b="0" i="0" dirty="0">
                <a:solidFill>
                  <a:srgbClr val="222222"/>
                </a:solidFill>
                <a:effectLst/>
                <a:latin typeface="Verdana" panose="020B0604030504040204" pitchFamily="34" charset="0"/>
              </a:rPr>
              <a:t>Thomas Lohnes/Brot für die Welt</a:t>
            </a:r>
            <a:endParaRPr lang="de-DE" sz="600" dirty="0">
              <a:latin typeface="+mj-lt"/>
            </a:endParaRPr>
          </a:p>
        </p:txBody>
      </p:sp>
      <p:pic>
        <p:nvPicPr>
          <p:cNvPr id="7" name="Grafik 6">
            <a:extLst>
              <a:ext uri="{FF2B5EF4-FFF2-40B4-BE49-F238E27FC236}">
                <a16:creationId xmlns:a16="http://schemas.microsoft.com/office/drawing/2014/main" id="{E21F26B1-5E58-3990-C820-6B21178BD024}"/>
              </a:ext>
            </a:extLst>
          </p:cNvPr>
          <p:cNvPicPr>
            <a:picLocks noChangeAspect="1"/>
          </p:cNvPicPr>
          <p:nvPr/>
        </p:nvPicPr>
        <p:blipFill>
          <a:blip r:embed="rId3"/>
          <a:stretch>
            <a:fillRect/>
          </a:stretch>
        </p:blipFill>
        <p:spPr>
          <a:xfrm>
            <a:off x="611188" y="1628775"/>
            <a:ext cx="4534970" cy="2549926"/>
          </a:xfrm>
          <a:prstGeom prst="rect">
            <a:avLst/>
          </a:prstGeom>
        </p:spPr>
      </p:pic>
    </p:spTree>
    <p:extLst>
      <p:ext uri="{BB962C8B-B14F-4D97-AF65-F5344CB8AC3E}">
        <p14:creationId xmlns:p14="http://schemas.microsoft.com/office/powerpoint/2010/main" val="2585815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7578725"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lnSpc>
                <a:spcPts val="3200"/>
              </a:lnSpc>
              <a:defRPr/>
            </a:pPr>
            <a:r>
              <a:rPr lang="de-DE" altLang="de-DE" sz="2500" b="1" dirty="0">
                <a:solidFill>
                  <a:schemeClr val="tx2"/>
                </a:solidFill>
                <a:latin typeface="Georgia" charset="0"/>
              </a:rPr>
              <a:t>Einführung</a:t>
            </a:r>
            <a:br>
              <a:rPr lang="de-DE" altLang="de-DE" sz="2500" b="1" dirty="0">
                <a:latin typeface="Georgia" charset="0"/>
              </a:rPr>
            </a:br>
            <a:r>
              <a:rPr lang="de-DE" altLang="de-DE" sz="2500" b="1" dirty="0">
                <a:latin typeface="Georgia" charset="0"/>
              </a:rPr>
              <a:t>Was ist Lithium?</a:t>
            </a:r>
          </a:p>
        </p:txBody>
      </p:sp>
      <p:sp>
        <p:nvSpPr>
          <p:cNvPr id="11" name="Text Box 6">
            <a:extLst>
              <a:ext uri="{FF2B5EF4-FFF2-40B4-BE49-F238E27FC236}">
                <a16:creationId xmlns:a16="http://schemas.microsoft.com/office/drawing/2014/main" id="{2409DE76-C7BA-054C-807F-7E2CF1798812}"/>
              </a:ext>
            </a:extLst>
          </p:cNvPr>
          <p:cNvSpPr txBox="1">
            <a:spLocks noChangeArrowheads="1"/>
          </p:cNvSpPr>
          <p:nvPr/>
        </p:nvSpPr>
        <p:spPr bwMode="auto">
          <a:xfrm>
            <a:off x="5525871" y="1586243"/>
            <a:ext cx="3367304" cy="305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Lithium kann im offenen oder geschlossenen Tagebau sowie aus Salzwasser gewonnen werden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Wie Lithium abgebaut wird, hängt davon ab, in welcher Form es vorgefunden wird</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Alle Formen des Lithiumabbaus benötigen große Mengen Wasser und viel Land</a:t>
            </a:r>
          </a:p>
          <a:p>
            <a:pPr eaLnBrk="1" hangingPunct="1">
              <a:lnSpc>
                <a:spcPts val="2000"/>
              </a:lnSpc>
              <a:defRPr/>
            </a:pPr>
            <a:endParaRPr lang="de-DE" sz="1500" dirty="0">
              <a:latin typeface="Georgia" panose="02040502050405020303" pitchFamily="18" charset="0"/>
            </a:endParaRPr>
          </a:p>
        </p:txBody>
      </p:sp>
      <p:pic>
        <p:nvPicPr>
          <p:cNvPr id="3" name="Grafik 2" descr="Ein Bild, das Gelände, Person, draußen, Essen enthält.&#10;&#10;KI-generierte Inhalte können fehlerhaft sein.">
            <a:extLst>
              <a:ext uri="{FF2B5EF4-FFF2-40B4-BE49-F238E27FC236}">
                <a16:creationId xmlns:a16="http://schemas.microsoft.com/office/drawing/2014/main" id="{E6613EB8-C417-914F-C102-EEA4606050C6}"/>
              </a:ext>
            </a:extLst>
          </p:cNvPr>
          <p:cNvPicPr>
            <a:picLocks noChangeAspect="1"/>
          </p:cNvPicPr>
          <p:nvPr/>
        </p:nvPicPr>
        <p:blipFill>
          <a:blip r:embed="rId3"/>
          <a:stretch>
            <a:fillRect/>
          </a:stretch>
        </p:blipFill>
        <p:spPr>
          <a:xfrm>
            <a:off x="611189" y="1628776"/>
            <a:ext cx="4534970" cy="3023682"/>
          </a:xfrm>
          <a:prstGeom prst="rect">
            <a:avLst/>
          </a:prstGeom>
        </p:spPr>
      </p:pic>
      <p:sp>
        <p:nvSpPr>
          <p:cNvPr id="2" name="Textfeld 1">
            <a:extLst>
              <a:ext uri="{FF2B5EF4-FFF2-40B4-BE49-F238E27FC236}">
                <a16:creationId xmlns:a16="http://schemas.microsoft.com/office/drawing/2014/main" id="{AD6E71E4-A527-0C8A-FAD5-1873BDE3DB4E}"/>
              </a:ext>
            </a:extLst>
          </p:cNvPr>
          <p:cNvSpPr txBox="1"/>
          <p:nvPr/>
        </p:nvSpPr>
        <p:spPr>
          <a:xfrm>
            <a:off x="523008" y="4671873"/>
            <a:ext cx="4419599" cy="184666"/>
          </a:xfrm>
          <a:prstGeom prst="rect">
            <a:avLst/>
          </a:prstGeom>
          <a:noFill/>
        </p:spPr>
        <p:txBody>
          <a:bodyPr wrap="square" rtlCol="0">
            <a:spAutoFit/>
          </a:bodyPr>
          <a:lstStyle/>
          <a:p>
            <a:r>
              <a:rPr lang="de-DE" sz="600" b="0" i="0" dirty="0">
                <a:solidFill>
                  <a:srgbClr val="222222"/>
                </a:solidFill>
                <a:effectLst/>
                <a:latin typeface="Verdana" panose="020B0604030504040204" pitchFamily="34" charset="0"/>
              </a:rPr>
              <a:t>iStock/BJP7images</a:t>
            </a:r>
            <a:endParaRPr lang="de-DE" sz="600" dirty="0">
              <a:latin typeface="+mj-lt"/>
            </a:endParaRPr>
          </a:p>
        </p:txBody>
      </p:sp>
    </p:spTree>
    <p:extLst>
      <p:ext uri="{BB962C8B-B14F-4D97-AF65-F5344CB8AC3E}">
        <p14:creationId xmlns:p14="http://schemas.microsoft.com/office/powerpoint/2010/main" val="1639765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6">
            <a:extLst>
              <a:ext uri="{FF2B5EF4-FFF2-40B4-BE49-F238E27FC236}">
                <a16:creationId xmlns:a16="http://schemas.microsoft.com/office/drawing/2014/main" id="{0C357646-7AF8-5744-B074-10B1D9606F71}"/>
              </a:ext>
            </a:extLst>
          </p:cNvPr>
          <p:cNvSpPr txBox="1">
            <a:spLocks noChangeArrowheads="1"/>
          </p:cNvSpPr>
          <p:nvPr/>
        </p:nvSpPr>
        <p:spPr bwMode="auto">
          <a:xfrm>
            <a:off x="611188" y="474663"/>
            <a:ext cx="8062360"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Einführung</a:t>
            </a:r>
            <a:br>
              <a:rPr lang="de-DE" altLang="de-DE" sz="2500" b="1" dirty="0">
                <a:latin typeface="Georgia" charset="0"/>
              </a:rPr>
            </a:br>
            <a:r>
              <a:rPr lang="de-DE" altLang="de-DE" sz="2500" b="1" dirty="0">
                <a:latin typeface="Georgia" charset="0"/>
              </a:rPr>
              <a:t>Die globale Nachfrage nach Autos steigt.</a:t>
            </a:r>
          </a:p>
        </p:txBody>
      </p:sp>
      <p:pic>
        <p:nvPicPr>
          <p:cNvPr id="4" name="Grafik 3">
            <a:extLst>
              <a:ext uri="{FF2B5EF4-FFF2-40B4-BE49-F238E27FC236}">
                <a16:creationId xmlns:a16="http://schemas.microsoft.com/office/drawing/2014/main" id="{43C1DED0-BCCB-F358-2F54-07218B49C01C}"/>
              </a:ext>
            </a:extLst>
          </p:cNvPr>
          <p:cNvPicPr>
            <a:picLocks noChangeAspect="1"/>
          </p:cNvPicPr>
          <p:nvPr/>
        </p:nvPicPr>
        <p:blipFill>
          <a:blip r:embed="rId3"/>
          <a:srcRect l="21688" r="-10520"/>
          <a:stretch>
            <a:fillRect/>
          </a:stretch>
        </p:blipFill>
        <p:spPr>
          <a:xfrm>
            <a:off x="536757" y="1512987"/>
            <a:ext cx="6156000" cy="3832025"/>
          </a:xfrm>
          <a:prstGeom prst="rect">
            <a:avLst/>
          </a:prstGeom>
        </p:spPr>
      </p:pic>
      <p:sp>
        <p:nvSpPr>
          <p:cNvPr id="5" name="Textfeld 4">
            <a:extLst>
              <a:ext uri="{FF2B5EF4-FFF2-40B4-BE49-F238E27FC236}">
                <a16:creationId xmlns:a16="http://schemas.microsoft.com/office/drawing/2014/main" id="{A6979D15-4752-D3D9-E0DC-591627830FFB}"/>
              </a:ext>
            </a:extLst>
          </p:cNvPr>
          <p:cNvSpPr txBox="1"/>
          <p:nvPr/>
        </p:nvSpPr>
        <p:spPr>
          <a:xfrm>
            <a:off x="5723011" y="1551091"/>
            <a:ext cx="2729871" cy="1015663"/>
          </a:xfrm>
          <a:prstGeom prst="rect">
            <a:avLst/>
          </a:prstGeom>
          <a:noFill/>
        </p:spPr>
        <p:txBody>
          <a:bodyPr wrap="square" rtlCol="0">
            <a:spAutoFit/>
          </a:bodyPr>
          <a:lstStyle/>
          <a:p>
            <a:r>
              <a:rPr lang="de-DE" sz="1500" dirty="0">
                <a:latin typeface="+mj-lt"/>
              </a:rPr>
              <a:t>Wenn diese Nachfrage emissionsarm gedeckt werden soll, müssten sehr viel mehr Elektroautos gebaut werden.</a:t>
            </a:r>
          </a:p>
        </p:txBody>
      </p:sp>
      <p:sp>
        <p:nvSpPr>
          <p:cNvPr id="2" name="Textfeld 1">
            <a:extLst>
              <a:ext uri="{FF2B5EF4-FFF2-40B4-BE49-F238E27FC236}">
                <a16:creationId xmlns:a16="http://schemas.microsoft.com/office/drawing/2014/main" id="{7A120689-2D70-5CB0-DDDB-ACEC2F17541D}"/>
              </a:ext>
            </a:extLst>
          </p:cNvPr>
          <p:cNvSpPr txBox="1"/>
          <p:nvPr/>
        </p:nvSpPr>
        <p:spPr>
          <a:xfrm>
            <a:off x="536757" y="5171031"/>
            <a:ext cx="4419599" cy="184666"/>
          </a:xfrm>
          <a:prstGeom prst="rect">
            <a:avLst/>
          </a:prstGeom>
          <a:noFill/>
        </p:spPr>
        <p:txBody>
          <a:bodyPr wrap="square" rtlCol="0">
            <a:spAutoFit/>
          </a:bodyPr>
          <a:lstStyle/>
          <a:p>
            <a:r>
              <a:rPr lang="de-DE" sz="600" b="0" i="0" dirty="0">
                <a:solidFill>
                  <a:srgbClr val="222222"/>
                </a:solidFill>
                <a:effectLst/>
                <a:latin typeface="Verdana" panose="020B0604030504040204" pitchFamily="34" charset="0"/>
              </a:rPr>
              <a:t>https://www.umweltbundesamt.at/fileadmin/site/publikationen/rep0850.pdf</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6">
            <a:extLst>
              <a:ext uri="{FF2B5EF4-FFF2-40B4-BE49-F238E27FC236}">
                <a16:creationId xmlns:a16="http://schemas.microsoft.com/office/drawing/2014/main" id="{0C357646-7AF8-5744-B074-10B1D9606F71}"/>
              </a:ext>
            </a:extLst>
          </p:cNvPr>
          <p:cNvSpPr txBox="1">
            <a:spLocks noChangeArrowheads="1"/>
          </p:cNvSpPr>
          <p:nvPr/>
        </p:nvSpPr>
        <p:spPr bwMode="auto">
          <a:xfrm>
            <a:off x="611188" y="474663"/>
            <a:ext cx="8062360"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Einführung</a:t>
            </a:r>
            <a:br>
              <a:rPr lang="de-DE" altLang="de-DE" sz="2500" b="1" dirty="0">
                <a:latin typeface="Georgia" charset="0"/>
              </a:rPr>
            </a:br>
            <a:r>
              <a:rPr lang="de-DE" altLang="de-DE" sz="2500" b="1" dirty="0">
                <a:latin typeface="Georgia" charset="0"/>
              </a:rPr>
              <a:t>Dafür braucht es sehr viel Lithium.</a:t>
            </a:r>
          </a:p>
        </p:txBody>
      </p:sp>
      <p:sp>
        <p:nvSpPr>
          <p:cNvPr id="5" name="Textfeld 4">
            <a:extLst>
              <a:ext uri="{FF2B5EF4-FFF2-40B4-BE49-F238E27FC236}">
                <a16:creationId xmlns:a16="http://schemas.microsoft.com/office/drawing/2014/main" id="{A6979D15-4752-D3D9-E0DC-591627830FFB}"/>
              </a:ext>
            </a:extLst>
          </p:cNvPr>
          <p:cNvSpPr txBox="1"/>
          <p:nvPr/>
        </p:nvSpPr>
        <p:spPr>
          <a:xfrm>
            <a:off x="1672293" y="5245496"/>
            <a:ext cx="5940149" cy="323165"/>
          </a:xfrm>
          <a:prstGeom prst="rect">
            <a:avLst/>
          </a:prstGeom>
          <a:noFill/>
        </p:spPr>
        <p:txBody>
          <a:bodyPr wrap="square" rtlCol="0">
            <a:spAutoFit/>
          </a:bodyPr>
          <a:lstStyle/>
          <a:p>
            <a:r>
              <a:rPr lang="de-DE" sz="1500" dirty="0">
                <a:latin typeface="+mj-lt"/>
              </a:rPr>
              <a:t>Bisher muss Europa den größten Teil seines Lithiums importieren.</a:t>
            </a:r>
          </a:p>
        </p:txBody>
      </p:sp>
      <p:pic>
        <p:nvPicPr>
          <p:cNvPr id="3" name="Grafik 2">
            <a:extLst>
              <a:ext uri="{FF2B5EF4-FFF2-40B4-BE49-F238E27FC236}">
                <a16:creationId xmlns:a16="http://schemas.microsoft.com/office/drawing/2014/main" id="{52C9B900-DCEE-0EB7-8741-EFD91F733EB7}"/>
              </a:ext>
            </a:extLst>
          </p:cNvPr>
          <p:cNvPicPr>
            <a:picLocks noChangeAspect="1"/>
          </p:cNvPicPr>
          <p:nvPr/>
        </p:nvPicPr>
        <p:blipFill>
          <a:blip r:embed="rId3"/>
          <a:stretch>
            <a:fillRect/>
          </a:stretch>
        </p:blipFill>
        <p:spPr>
          <a:xfrm>
            <a:off x="1601924" y="1629403"/>
            <a:ext cx="5940149" cy="3267468"/>
          </a:xfrm>
          <a:prstGeom prst="rect">
            <a:avLst/>
          </a:prstGeom>
        </p:spPr>
      </p:pic>
      <p:sp>
        <p:nvSpPr>
          <p:cNvPr id="4" name="Textfeld 3">
            <a:extLst>
              <a:ext uri="{FF2B5EF4-FFF2-40B4-BE49-F238E27FC236}">
                <a16:creationId xmlns:a16="http://schemas.microsoft.com/office/drawing/2014/main" id="{5BFD2B66-2D84-ACF0-8D36-8D37814E6A05}"/>
              </a:ext>
            </a:extLst>
          </p:cNvPr>
          <p:cNvSpPr txBox="1"/>
          <p:nvPr/>
        </p:nvSpPr>
        <p:spPr>
          <a:xfrm>
            <a:off x="1683270" y="4804538"/>
            <a:ext cx="4419599" cy="184666"/>
          </a:xfrm>
          <a:prstGeom prst="rect">
            <a:avLst/>
          </a:prstGeom>
          <a:noFill/>
        </p:spPr>
        <p:txBody>
          <a:bodyPr wrap="square" rtlCol="0">
            <a:spAutoFit/>
          </a:bodyPr>
          <a:lstStyle/>
          <a:p>
            <a:r>
              <a:rPr lang="de-DE" sz="600" b="0" i="0" dirty="0">
                <a:solidFill>
                  <a:srgbClr val="222222"/>
                </a:solidFill>
                <a:effectLst/>
                <a:latin typeface="Verdana" panose="020B0604030504040204" pitchFamily="34" charset="0"/>
              </a:rPr>
              <a:t>https://www.umweltbundesamt.at/fileadmin/site/publikationen/rep0850.pdf</a:t>
            </a:r>
          </a:p>
        </p:txBody>
      </p:sp>
    </p:spTree>
    <p:extLst>
      <p:ext uri="{BB962C8B-B14F-4D97-AF65-F5344CB8AC3E}">
        <p14:creationId xmlns:p14="http://schemas.microsoft.com/office/powerpoint/2010/main" val="19446633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Ausgangslage</a:t>
            </a:r>
            <a:br>
              <a:rPr lang="de-DE" altLang="de-DE" sz="2500" b="1" dirty="0">
                <a:latin typeface="Georgia" charset="0"/>
              </a:rPr>
            </a:br>
            <a:r>
              <a:rPr lang="de-DE" altLang="de-DE" sz="2500" b="1" dirty="0">
                <a:latin typeface="Georgia" charset="0"/>
              </a:rPr>
              <a:t>Lithiumvorkommen in Deutschland und Serbien</a:t>
            </a:r>
          </a:p>
        </p:txBody>
      </p:sp>
      <p:sp>
        <p:nvSpPr>
          <p:cNvPr id="11" name="Text Box 6">
            <a:extLst>
              <a:ext uri="{FF2B5EF4-FFF2-40B4-BE49-F238E27FC236}">
                <a16:creationId xmlns:a16="http://schemas.microsoft.com/office/drawing/2014/main" id="{2409DE76-C7BA-054C-807F-7E2CF1798812}"/>
              </a:ext>
            </a:extLst>
          </p:cNvPr>
          <p:cNvSpPr txBox="1">
            <a:spLocks noChangeArrowheads="1"/>
          </p:cNvSpPr>
          <p:nvPr/>
        </p:nvSpPr>
        <p:spPr bwMode="auto">
          <a:xfrm>
            <a:off x="611188" y="1628775"/>
            <a:ext cx="8046009" cy="305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Auch in Europa gibt es Lithiumvorkommen.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Und Proteste! Die lokale Bevölkerung will den Abbau verhindern.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Lokaler Umweltschutz und globale Klimapolitik können sich widersprechen. </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Das Planspiel thematisiert zwei real existierende Vorhaben in einem fiktiven Szenario.</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0" lvl="1" eaLnBrk="1" hangingPunct="1">
              <a:lnSpc>
                <a:spcPts val="2000"/>
              </a:lnSpc>
              <a:buClr>
                <a:srgbClr val="EA690B"/>
              </a:buClr>
              <a:defRPr/>
            </a:pPr>
            <a:r>
              <a:rPr lang="de-DE" sz="1500" dirty="0">
                <a:latin typeface="Georgia" panose="02040502050405020303" pitchFamily="18" charset="0"/>
              </a:rPr>
              <a:t> </a:t>
            </a:r>
          </a:p>
        </p:txBody>
      </p:sp>
    </p:spTree>
    <p:extLst>
      <p:ext uri="{BB962C8B-B14F-4D97-AF65-F5344CB8AC3E}">
        <p14:creationId xmlns:p14="http://schemas.microsoft.com/office/powerpoint/2010/main" val="21939605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79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Szenario</a:t>
            </a:r>
            <a:br>
              <a:rPr lang="de-DE" altLang="de-DE" sz="2500" b="1" dirty="0">
                <a:latin typeface="Georgia" charset="0"/>
              </a:rPr>
            </a:br>
            <a:r>
              <a:rPr lang="de-DE" altLang="de-DE" sz="2500" b="1" dirty="0">
                <a:latin typeface="Georgia" charset="0"/>
              </a:rPr>
              <a:t>Hearing zum Thema Lithium (fiktiv)</a:t>
            </a:r>
          </a:p>
        </p:txBody>
      </p:sp>
      <p:sp>
        <p:nvSpPr>
          <p:cNvPr id="11" name="Text Box 6">
            <a:extLst>
              <a:ext uri="{FF2B5EF4-FFF2-40B4-BE49-F238E27FC236}">
                <a16:creationId xmlns:a16="http://schemas.microsoft.com/office/drawing/2014/main" id="{2409DE76-C7BA-054C-807F-7E2CF1798812}"/>
              </a:ext>
            </a:extLst>
          </p:cNvPr>
          <p:cNvSpPr txBox="1">
            <a:spLocks noChangeArrowheads="1"/>
          </p:cNvSpPr>
          <p:nvPr/>
        </p:nvSpPr>
        <p:spPr bwMode="auto">
          <a:xfrm>
            <a:off x="4861450" y="1628775"/>
            <a:ext cx="3795747" cy="357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Die Zukunftsstiftung will einen konstruktiven Austausch zum Thema Lithium</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Sie hat ein Hearing organsiert</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Hier kommen Akteur*innen zusammen, die für den Lithiumabbau wichtig sind</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r>
              <a:rPr lang="de-DE" sz="1500" dirty="0">
                <a:latin typeface="Georgia" panose="02040502050405020303" pitchFamily="18" charset="0"/>
              </a:rPr>
              <a:t>Am Ende soll ein kurzes Abschlussstatement entstehen, dem alle zustimmen können</a:t>
            </a: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a:p>
            <a:pPr marL="285750" lvl="1" indent="-285750" eaLnBrk="1" hangingPunct="1">
              <a:lnSpc>
                <a:spcPts val="2000"/>
              </a:lnSpc>
              <a:buClr>
                <a:srgbClr val="EA690B"/>
              </a:buClr>
              <a:buFont typeface="Arial" panose="020B0604020202020204" pitchFamily="34" charset="0"/>
              <a:buChar char="•"/>
              <a:defRPr/>
            </a:pPr>
            <a:endParaRPr lang="de-DE" sz="1500" dirty="0">
              <a:latin typeface="Georgia" panose="02040502050405020303" pitchFamily="18" charset="0"/>
            </a:endParaRPr>
          </a:p>
        </p:txBody>
      </p:sp>
      <p:pic>
        <p:nvPicPr>
          <p:cNvPr id="2" name="Grafik 1" descr="Ein Bild, das Kreis, Cartoon, Kunst enthält.&#10;&#10;KI-generierte Inhalte können fehlerhaft sein.">
            <a:extLst>
              <a:ext uri="{FF2B5EF4-FFF2-40B4-BE49-F238E27FC236}">
                <a16:creationId xmlns:a16="http://schemas.microsoft.com/office/drawing/2014/main" id="{5A4A3981-7FAA-96E4-48BB-69A528C3AA5D}"/>
              </a:ext>
            </a:extLst>
          </p:cNvPr>
          <p:cNvPicPr>
            <a:picLocks noChangeAspect="1"/>
          </p:cNvPicPr>
          <p:nvPr/>
        </p:nvPicPr>
        <p:blipFill>
          <a:blip r:embed="rId3"/>
          <a:stretch>
            <a:fillRect/>
          </a:stretch>
        </p:blipFill>
        <p:spPr>
          <a:xfrm>
            <a:off x="1490793" y="1316294"/>
            <a:ext cx="2330673" cy="2330673"/>
          </a:xfrm>
          <a:prstGeom prst="rect">
            <a:avLst/>
          </a:prstGeom>
        </p:spPr>
      </p:pic>
      <p:pic>
        <p:nvPicPr>
          <p:cNvPr id="3" name="Grafik 2">
            <a:extLst>
              <a:ext uri="{FF2B5EF4-FFF2-40B4-BE49-F238E27FC236}">
                <a16:creationId xmlns:a16="http://schemas.microsoft.com/office/drawing/2014/main" id="{536B81CF-AC52-C3D7-72C0-E07DA5F86E70}"/>
              </a:ext>
            </a:extLst>
          </p:cNvPr>
          <p:cNvPicPr>
            <a:picLocks noChangeAspect="1"/>
          </p:cNvPicPr>
          <p:nvPr/>
        </p:nvPicPr>
        <p:blipFill>
          <a:blip r:embed="rId4"/>
          <a:srcRect/>
          <a:stretch/>
        </p:blipFill>
        <p:spPr>
          <a:xfrm>
            <a:off x="2387439" y="5068498"/>
            <a:ext cx="1225307" cy="1225307"/>
          </a:xfrm>
          <a:prstGeom prst="rect">
            <a:avLst/>
          </a:prstGeom>
        </p:spPr>
      </p:pic>
      <p:pic>
        <p:nvPicPr>
          <p:cNvPr id="4" name="Grafik 3">
            <a:extLst>
              <a:ext uri="{FF2B5EF4-FFF2-40B4-BE49-F238E27FC236}">
                <a16:creationId xmlns:a16="http://schemas.microsoft.com/office/drawing/2014/main" id="{C276D508-2111-F93D-8F32-8AE06A2DED9A}"/>
              </a:ext>
            </a:extLst>
          </p:cNvPr>
          <p:cNvPicPr>
            <a:picLocks noChangeAspect="1"/>
          </p:cNvPicPr>
          <p:nvPr/>
        </p:nvPicPr>
        <p:blipFill>
          <a:blip r:embed="rId5"/>
          <a:srcRect/>
          <a:stretch/>
        </p:blipFill>
        <p:spPr>
          <a:xfrm>
            <a:off x="3676844" y="4698924"/>
            <a:ext cx="1225307" cy="1225307"/>
          </a:xfrm>
          <a:prstGeom prst="rect">
            <a:avLst/>
          </a:prstGeom>
        </p:spPr>
      </p:pic>
      <p:pic>
        <p:nvPicPr>
          <p:cNvPr id="5" name="Grafik 4">
            <a:extLst>
              <a:ext uri="{FF2B5EF4-FFF2-40B4-BE49-F238E27FC236}">
                <a16:creationId xmlns:a16="http://schemas.microsoft.com/office/drawing/2014/main" id="{65E6D4E9-F86D-BEF1-0C79-4402E04F48D4}"/>
              </a:ext>
            </a:extLst>
          </p:cNvPr>
          <p:cNvPicPr>
            <a:picLocks noChangeAspect="1"/>
          </p:cNvPicPr>
          <p:nvPr/>
        </p:nvPicPr>
        <p:blipFill>
          <a:blip r:embed="rId6"/>
          <a:srcRect/>
          <a:stretch/>
        </p:blipFill>
        <p:spPr>
          <a:xfrm>
            <a:off x="141419" y="2922145"/>
            <a:ext cx="1225307" cy="1225307"/>
          </a:xfrm>
          <a:prstGeom prst="rect">
            <a:avLst/>
          </a:prstGeom>
        </p:spPr>
      </p:pic>
      <p:pic>
        <p:nvPicPr>
          <p:cNvPr id="6" name="Grafik 5">
            <a:extLst>
              <a:ext uri="{FF2B5EF4-FFF2-40B4-BE49-F238E27FC236}">
                <a16:creationId xmlns:a16="http://schemas.microsoft.com/office/drawing/2014/main" id="{80BCBB1D-61CC-3E74-748C-BDE053DA752D}"/>
              </a:ext>
            </a:extLst>
          </p:cNvPr>
          <p:cNvPicPr>
            <a:picLocks noChangeAspect="1"/>
          </p:cNvPicPr>
          <p:nvPr/>
        </p:nvPicPr>
        <p:blipFill>
          <a:blip r:embed="rId7"/>
          <a:srcRect/>
          <a:stretch/>
        </p:blipFill>
        <p:spPr>
          <a:xfrm>
            <a:off x="754072" y="4086271"/>
            <a:ext cx="1225307" cy="1225307"/>
          </a:xfrm>
          <a:prstGeom prst="rect">
            <a:avLst/>
          </a:prstGeom>
        </p:spPr>
      </p:pic>
      <p:pic>
        <p:nvPicPr>
          <p:cNvPr id="7" name="Grafik 6">
            <a:extLst>
              <a:ext uri="{FF2B5EF4-FFF2-40B4-BE49-F238E27FC236}">
                <a16:creationId xmlns:a16="http://schemas.microsoft.com/office/drawing/2014/main" id="{89CDE316-E0D4-AF54-27C7-1EED2AFFF089}"/>
              </a:ext>
            </a:extLst>
          </p:cNvPr>
          <p:cNvPicPr>
            <a:picLocks noChangeAspect="1"/>
          </p:cNvPicPr>
          <p:nvPr/>
        </p:nvPicPr>
        <p:blipFill>
          <a:blip r:embed="rId8"/>
          <a:srcRect/>
          <a:stretch/>
        </p:blipFill>
        <p:spPr>
          <a:xfrm>
            <a:off x="2043477" y="3843191"/>
            <a:ext cx="1225307" cy="1225307"/>
          </a:xfrm>
          <a:prstGeom prst="rect">
            <a:avLst/>
          </a:prstGeom>
        </p:spPr>
      </p:pic>
      <p:pic>
        <p:nvPicPr>
          <p:cNvPr id="8" name="Grafik 7">
            <a:extLst>
              <a:ext uri="{FF2B5EF4-FFF2-40B4-BE49-F238E27FC236}">
                <a16:creationId xmlns:a16="http://schemas.microsoft.com/office/drawing/2014/main" id="{5B240977-272B-911F-7592-68B8CFACC517}"/>
              </a:ext>
            </a:extLst>
          </p:cNvPr>
          <p:cNvPicPr>
            <a:picLocks noChangeAspect="1"/>
          </p:cNvPicPr>
          <p:nvPr/>
        </p:nvPicPr>
        <p:blipFill>
          <a:blip r:embed="rId9"/>
          <a:srcRect/>
          <a:stretch/>
        </p:blipFill>
        <p:spPr>
          <a:xfrm>
            <a:off x="4966249" y="5311577"/>
            <a:ext cx="1225307" cy="1225307"/>
          </a:xfrm>
          <a:prstGeom prst="rect">
            <a:avLst/>
          </a:prstGeom>
        </p:spPr>
      </p:pic>
    </p:spTree>
    <p:extLst>
      <p:ext uri="{BB962C8B-B14F-4D97-AF65-F5344CB8AC3E}">
        <p14:creationId xmlns:p14="http://schemas.microsoft.com/office/powerpoint/2010/main" val="14603948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a:extLst>
              <a:ext uri="{FF2B5EF4-FFF2-40B4-BE49-F238E27FC236}">
                <a16:creationId xmlns:a16="http://schemas.microsoft.com/office/drawing/2014/main" id="{2409DE76-C7BA-054C-807F-7E2CF1798812}"/>
              </a:ext>
            </a:extLst>
          </p:cNvPr>
          <p:cNvSpPr txBox="1">
            <a:spLocks noChangeArrowheads="1"/>
          </p:cNvSpPr>
          <p:nvPr/>
        </p:nvSpPr>
        <p:spPr bwMode="auto">
          <a:xfrm>
            <a:off x="3152504" y="1877881"/>
            <a:ext cx="5129349"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Die Stiftung sucht nach zukunftsfähigen Lösungen für Mensch und Umwelt.</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Sie hat alle Beteiligten und Expert*innen zu einem Hearing eingeladen.</a:t>
            </a:r>
          </a:p>
          <a:p>
            <a:pPr marL="342900" lvl="1" indent="-342900">
              <a:lnSpc>
                <a:spcPct val="90000"/>
              </a:lnSpc>
              <a:spcBef>
                <a:spcPct val="20000"/>
              </a:spcBef>
              <a:buClr>
                <a:srgbClr val="EA690B"/>
              </a:buClr>
              <a:buFont typeface="Arial" panose="020B0604020202020204" pitchFamily="34" charset="0"/>
              <a:buChar char="•"/>
              <a:defRPr/>
            </a:pPr>
            <a:endParaRPr lang="de-DE" sz="1500" dirty="0">
              <a:latin typeface="+mn-lt"/>
            </a:endParaRP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Die Stiftung moderiert die Diskussion und versucht, die verschiedenen Ideen zusammenzubringen.</a:t>
            </a:r>
          </a:p>
        </p:txBody>
      </p:sp>
      <p:sp>
        <p:nvSpPr>
          <p:cNvPr id="2" name="Text Box 6">
            <a:extLst>
              <a:ext uri="{FF2B5EF4-FFF2-40B4-BE49-F238E27FC236}">
                <a16:creationId xmlns:a16="http://schemas.microsoft.com/office/drawing/2014/main" id="{7708C042-2521-3F52-FA4E-8FF0D43F477B}"/>
              </a:ext>
            </a:extLst>
          </p:cNvPr>
          <p:cNvSpPr txBox="1">
            <a:spLocks noChangeArrowheads="1"/>
          </p:cNvSpPr>
          <p:nvPr/>
        </p:nvSpPr>
        <p:spPr bwMode="auto">
          <a:xfrm>
            <a:off x="611188" y="465138"/>
            <a:ext cx="8046009"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sz="2500" b="1" dirty="0">
                <a:latin typeface="Georgia" panose="02040502050405020303" pitchFamily="18" charset="0"/>
              </a:rPr>
              <a:t>Die Zukunftsstiftung</a:t>
            </a:r>
            <a:endParaRPr lang="de-DE" altLang="de-DE" sz="2500" b="1" dirty="0">
              <a:latin typeface="Georgia" charset="0"/>
            </a:endParaRPr>
          </a:p>
        </p:txBody>
      </p:sp>
      <p:pic>
        <p:nvPicPr>
          <p:cNvPr id="4" name="Grafik 3" descr="Ein Bild, das Kreis, Cartoon, Kunst enthält.&#10;&#10;KI-generierte Inhalte können fehlerhaft sein.">
            <a:extLst>
              <a:ext uri="{FF2B5EF4-FFF2-40B4-BE49-F238E27FC236}">
                <a16:creationId xmlns:a16="http://schemas.microsoft.com/office/drawing/2014/main" id="{8B1FD7FD-BE18-4248-68E4-151E75ED7FA4}"/>
              </a:ext>
            </a:extLst>
          </p:cNvPr>
          <p:cNvPicPr>
            <a:picLocks noChangeAspect="1"/>
          </p:cNvPicPr>
          <p:nvPr/>
        </p:nvPicPr>
        <p:blipFill>
          <a:blip r:embed="rId3"/>
          <a:stretch>
            <a:fillRect/>
          </a:stretch>
        </p:blipFill>
        <p:spPr>
          <a:xfrm>
            <a:off x="341223" y="1451271"/>
            <a:ext cx="2593566" cy="2593566"/>
          </a:xfrm>
          <a:prstGeom prst="rect">
            <a:avLst/>
          </a:prstGeom>
        </p:spPr>
      </p:pic>
    </p:spTree>
    <p:extLst>
      <p:ext uri="{BB962C8B-B14F-4D97-AF65-F5344CB8AC3E}">
        <p14:creationId xmlns:p14="http://schemas.microsoft.com/office/powerpoint/2010/main" val="41760874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08AD0148-5F21-8C4E-BF66-C2DB56177BF8}"/>
              </a:ext>
            </a:extLst>
          </p:cNvPr>
          <p:cNvSpPr txBox="1">
            <a:spLocks noChangeArrowheads="1"/>
          </p:cNvSpPr>
          <p:nvPr/>
        </p:nvSpPr>
        <p:spPr bwMode="auto">
          <a:xfrm>
            <a:off x="611188" y="465138"/>
            <a:ext cx="8046009"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lnSpc>
                <a:spcPts val="3200"/>
              </a:lnSpc>
              <a:defRPr/>
            </a:pPr>
            <a:r>
              <a:rPr lang="de-DE" altLang="de-DE" sz="2500" b="1" dirty="0">
                <a:solidFill>
                  <a:schemeClr val="tx2"/>
                </a:solidFill>
                <a:latin typeface="Georgia" charset="0"/>
              </a:rPr>
              <a:t>Planspiel: Rollen</a:t>
            </a:r>
            <a:br>
              <a:rPr lang="de-DE" altLang="de-DE" sz="2500" b="1" dirty="0">
                <a:latin typeface="Georgia" charset="0"/>
              </a:rPr>
            </a:br>
            <a:r>
              <a:rPr lang="de-DE" sz="2500" b="1" dirty="0">
                <a:latin typeface="Georgia" panose="02040502050405020303" pitchFamily="18" charset="0"/>
              </a:rPr>
              <a:t>Bürger*inneninitiative Bärenstein</a:t>
            </a:r>
            <a:endParaRPr lang="de-DE" altLang="de-DE" sz="2500" b="1" dirty="0">
              <a:latin typeface="Georgia" charset="0"/>
            </a:endParaRPr>
          </a:p>
        </p:txBody>
      </p:sp>
      <p:pic>
        <p:nvPicPr>
          <p:cNvPr id="3" name="Grafik 2">
            <a:extLst>
              <a:ext uri="{FF2B5EF4-FFF2-40B4-BE49-F238E27FC236}">
                <a16:creationId xmlns:a16="http://schemas.microsoft.com/office/drawing/2014/main" id="{6B3BE40B-2C94-2752-D440-8CB58DB2953A}"/>
              </a:ext>
            </a:extLst>
          </p:cNvPr>
          <p:cNvPicPr>
            <a:picLocks noChangeAspect="1"/>
          </p:cNvPicPr>
          <p:nvPr/>
        </p:nvPicPr>
        <p:blipFill>
          <a:blip r:embed="rId3"/>
          <a:srcRect/>
          <a:stretch/>
        </p:blipFill>
        <p:spPr>
          <a:xfrm>
            <a:off x="341223" y="1451271"/>
            <a:ext cx="2593566" cy="2593566"/>
          </a:xfrm>
          <a:prstGeom prst="rect">
            <a:avLst/>
          </a:prstGeom>
        </p:spPr>
      </p:pic>
      <p:sp>
        <p:nvSpPr>
          <p:cNvPr id="4" name="Text Box 6">
            <a:extLst>
              <a:ext uri="{FF2B5EF4-FFF2-40B4-BE49-F238E27FC236}">
                <a16:creationId xmlns:a16="http://schemas.microsoft.com/office/drawing/2014/main" id="{75E3C9E3-5660-D60D-591A-31E5A7EFD15F}"/>
              </a:ext>
            </a:extLst>
          </p:cNvPr>
          <p:cNvSpPr txBox="1">
            <a:spLocks noChangeArrowheads="1"/>
          </p:cNvSpPr>
          <p:nvPr/>
        </p:nvSpPr>
        <p:spPr bwMode="auto">
          <a:xfrm>
            <a:off x="3152504" y="1877881"/>
            <a:ext cx="5129349" cy="26744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ormAutofit/>
          </a:bodyPr>
          <a:lstStyle/>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Die Bürger*inneninitiative will das verhindern, um die Region und das Ökosystem zu schützen, in dem einige seltene Arten leben.</a:t>
            </a:r>
          </a:p>
          <a:p>
            <a:pPr marL="0" lvl="1">
              <a:lnSpc>
                <a:spcPct val="90000"/>
              </a:lnSpc>
              <a:spcBef>
                <a:spcPct val="20000"/>
              </a:spcBef>
              <a:buClr>
                <a:srgbClr val="EA690B"/>
              </a:buClr>
              <a:defRPr/>
            </a:pPr>
            <a:r>
              <a:rPr lang="de-DE" sz="1500" dirty="0">
                <a:latin typeface="+mn-lt"/>
              </a:rPr>
              <a:t> </a:t>
            </a:r>
          </a:p>
          <a:p>
            <a:pPr marL="342900" lvl="1" indent="-342900">
              <a:lnSpc>
                <a:spcPct val="90000"/>
              </a:lnSpc>
              <a:spcBef>
                <a:spcPct val="20000"/>
              </a:spcBef>
              <a:buClr>
                <a:srgbClr val="EA690B"/>
              </a:buClr>
              <a:buFont typeface="Arial" panose="020B0604020202020204" pitchFamily="34" charset="0"/>
              <a:buChar char="•"/>
              <a:defRPr/>
            </a:pPr>
            <a:r>
              <a:rPr lang="de-DE" sz="1500" dirty="0">
                <a:latin typeface="+mn-lt"/>
              </a:rPr>
              <a:t>Das Unternehmen „</a:t>
            </a:r>
            <a:r>
              <a:rPr lang="de-DE" sz="1500" dirty="0" err="1">
                <a:latin typeface="+mn-lt"/>
              </a:rPr>
              <a:t>Zinnwald</a:t>
            </a:r>
            <a:r>
              <a:rPr lang="de-DE" sz="1500" dirty="0">
                <a:latin typeface="+mn-lt"/>
              </a:rPr>
              <a:t> Lithium“  plant in Sachen, in der Nähe zweier Dörfer, ab 2028 Lithium abzubauen.</a:t>
            </a:r>
          </a:p>
          <a:p>
            <a:pPr marL="0" lvl="1">
              <a:lnSpc>
                <a:spcPct val="90000"/>
              </a:lnSpc>
              <a:spcBef>
                <a:spcPct val="20000"/>
              </a:spcBef>
              <a:buClr>
                <a:srgbClr val="EA690B"/>
              </a:buClr>
              <a:defRPr/>
            </a:pPr>
            <a:endParaRPr lang="de-DE" sz="1500" dirty="0">
              <a:latin typeface="+mn-lt"/>
            </a:endParaRPr>
          </a:p>
        </p:txBody>
      </p:sp>
    </p:spTree>
    <p:extLst>
      <p:ext uri="{BB962C8B-B14F-4D97-AF65-F5344CB8AC3E}">
        <p14:creationId xmlns:p14="http://schemas.microsoft.com/office/powerpoint/2010/main" val="16943015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Standarddesign">
  <a:themeElements>
    <a:clrScheme name=" 1">
      <a:dk1>
        <a:srgbClr val="000000"/>
      </a:dk1>
      <a:lt1>
        <a:srgbClr val="FFFFFF"/>
      </a:lt1>
      <a:dk2>
        <a:srgbClr val="EA690B"/>
      </a:dk2>
      <a:lt2>
        <a:srgbClr val="65614D"/>
      </a:lt2>
      <a:accent1>
        <a:srgbClr val="699E3F"/>
      </a:accent1>
      <a:accent2>
        <a:srgbClr val="598797"/>
      </a:accent2>
      <a:accent3>
        <a:srgbClr val="A63C38"/>
      </a:accent3>
      <a:accent4>
        <a:srgbClr val="806079"/>
      </a:accent4>
      <a:accent5>
        <a:srgbClr val="B59046"/>
      </a:accent5>
      <a:accent6>
        <a:srgbClr val="8A6549"/>
      </a:accent6>
      <a:hlink>
        <a:srgbClr val="559681"/>
      </a:hlink>
      <a:folHlink>
        <a:srgbClr val="98CC0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8F8AFAC8E341949979582F5897FB170" ma:contentTypeVersion="20" ma:contentTypeDescription="Ein neues Dokument erstellen." ma:contentTypeScope="" ma:versionID="facbfad287b0557ffdb9b175d36be450">
  <xsd:schema xmlns:xsd="http://www.w3.org/2001/XMLSchema" xmlns:xs="http://www.w3.org/2001/XMLSchema" xmlns:p="http://schemas.microsoft.com/office/2006/metadata/properties" xmlns:ns2="e02bb761-4471-4ef0-9f37-f776fd35c78e" xmlns:ns3="ff9a60a7-bab3-4dc0-9db1-26f8ace6cabc" targetNamespace="http://schemas.microsoft.com/office/2006/metadata/properties" ma:root="true" ma:fieldsID="8933b0a89f1b0c5aeecdbcdadd1105b1" ns2:_="" ns3:_="">
    <xsd:import namespace="e02bb761-4471-4ef0-9f37-f776fd35c78e"/>
    <xsd:import namespace="ff9a60a7-bab3-4dc0-9db1-26f8ace6cabc"/>
    <xsd:element name="properties">
      <xsd:complexType>
        <xsd:sequence>
          <xsd:element name="documentManagement">
            <xsd:complexType>
              <xsd:all>
                <xsd:element ref="ns2:TaxCatchAll" minOccurs="0"/>
                <xsd:element ref="ns3:p24ca7cd24fd47f5a6420a353902fd05" minOccurs="0"/>
                <xsd:element ref="ns3:ldff6398f70d43f9b612f8e5215efcae" minOccurs="0"/>
                <xsd:element ref="ns3:g8656194d8a44f77ba67bf52c2c7f955" minOccurs="0"/>
                <xsd:element ref="ns3:n17f5153d2de4a549f65d7c0f8dc3701" minOccurs="0"/>
                <xsd:element ref="ns2:TaxKeywordTaxHTField" minOccurs="0"/>
                <xsd:element ref="ns3:dd9f74dd90f84366b7813fe02e825f2f" minOccurs="0"/>
                <xsd:element ref="ns3:gc51893de2b94caa8c06d02728a8c4a7" minOccurs="0"/>
                <xsd:element ref="ns3:je0b2fa34b65400f9c48d00920e6c684"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bb761-4471-4ef0-9f37-f776fd35c78e" elementFormDefault="qualified">
    <xsd:import namespace="http://schemas.microsoft.com/office/2006/documentManagement/types"/>
    <xsd:import namespace="http://schemas.microsoft.com/office/infopath/2007/PartnerControls"/>
    <xsd:element name="TaxCatchAll" ma:index="4" nillable="true" ma:displayName="Taxonomiespalte &quot;Alle abfangen&quot;" ma:hidden="true" ma:list="{01b2fd8b-8c3b-4a67-aaf6-04f0af693328}" ma:internalName="TaxCatchAll" ma:showField="CatchAllData" ma:web="e02bb761-4471-4ef0-9f37-f776fd35c78e">
      <xsd:complexType>
        <xsd:complexContent>
          <xsd:extension base="dms:MultiChoiceLookup">
            <xsd:sequence>
              <xsd:element name="Value" type="dms:Lookup" maxOccurs="unbounded" minOccurs="0" nillable="true"/>
            </xsd:sequence>
          </xsd:extension>
        </xsd:complexContent>
      </xsd:complexType>
    </xsd:element>
    <xsd:element name="TaxKeywordTaxHTField" ma:index="14" ma:taxonomy="true" ma:internalName="TaxKeywordTaxHTField" ma:taxonomyFieldName="TaxKeyword" ma:displayName="Unternehmensstichwörter" ma:readOnly="false" ma:fieldId="{23f27201-bee3-471e-b2e7-b64fd8b7ca38}" ma:taxonomyMulti="true" ma:sspId="e1ad75da-8e40-4f49-9f4b-01a90565fde0" ma:termSetId="00000000-0000-0000-0000-000000000000" ma:anchorId="00000000-0000-0000-0000-000000000000" ma:open="true" ma:isKeyword="true">
      <xsd:complexType>
        <xsd:sequence>
          <xsd:element ref="pc:Terms" minOccurs="0" maxOccurs="1"/>
        </xsd:sequence>
      </xsd:complexType>
    </xsd:element>
    <xsd:element name="SharedWithUsers" ma:index="2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9a60a7-bab3-4dc0-9db1-26f8ace6cabc" elementFormDefault="qualified">
    <xsd:import namespace="http://schemas.microsoft.com/office/2006/documentManagement/types"/>
    <xsd:import namespace="http://schemas.microsoft.com/office/infopath/2007/PartnerControls"/>
    <xsd:element name="p24ca7cd24fd47f5a6420a353902fd05" ma:index="6" ma:taxonomy="true" ma:internalName="p24ca7cd24fd47f5a6420a353902fd05" ma:taxonomyFieldName="Dokumentart" ma:displayName="Dokumentart" ma:indexed="true" ma:readOnly="false" ma:fieldId="{924ca7cd-24fd-47f5-a642-0a353902fd05}" ma:sspId="e1ad75da-8e40-4f49-9f4b-01a90565fde0" ma:termSetId="b8e37659-c144-43f6-bcab-54d083c655ec" ma:anchorId="00000000-0000-0000-0000-000000000000" ma:open="false" ma:isKeyword="false">
      <xsd:complexType>
        <xsd:sequence>
          <xsd:element ref="pc:Terms" minOccurs="0" maxOccurs="1"/>
        </xsd:sequence>
      </xsd:complexType>
    </xsd:element>
    <xsd:element name="ldff6398f70d43f9b612f8e5215efcae" ma:index="8" ma:taxonomy="true" ma:internalName="ldff6398f70d43f9b612f8e5215efcae" ma:taxonomyFieldName="Sprache" ma:displayName="Sprache" ma:readOnly="false" ma:default="-1;#Deutsch|6b16ed79-b384-45e5-b6fa-e82fc8367af7" ma:fieldId="{5dff6398-f70d-43f9-b612-f8e5215efcae}" ma:sspId="e1ad75da-8e40-4f49-9f4b-01a90565fde0" ma:termSetId="3555a3af-a383-48e6-a078-043571a2f2b0" ma:anchorId="00000000-0000-0000-0000-000000000000" ma:open="false" ma:isKeyword="false">
      <xsd:complexType>
        <xsd:sequence>
          <xsd:element ref="pc:Terms" minOccurs="0" maxOccurs="1"/>
        </xsd:sequence>
      </xsd:complexType>
    </xsd:element>
    <xsd:element name="g8656194d8a44f77ba67bf52c2c7f955" ma:index="10" ma:taxonomy="true" ma:internalName="g8656194d8a44f77ba67bf52c2c7f955" ma:taxonomyFieldName="Bereich" ma:displayName="Organisationseinheit" ma:readOnly="false" ma:fieldId="{08656194-d8a4-4f77-ba67-bf52c2c7f955}" ma:sspId="e1ad75da-8e40-4f49-9f4b-01a90565fde0" ma:termSetId="bbdc1115-a1bb-4b61-879c-4e09afd90c7f" ma:anchorId="00000000-0000-0000-0000-000000000000" ma:open="false" ma:isKeyword="false">
      <xsd:complexType>
        <xsd:sequence>
          <xsd:element ref="pc:Terms" minOccurs="0" maxOccurs="1"/>
        </xsd:sequence>
      </xsd:complexType>
    </xsd:element>
    <xsd:element name="n17f5153d2de4a549f65d7c0f8dc3701" ma:index="12" nillable="true" ma:taxonomy="true" ma:internalName="n17f5153d2de4a549f65d7c0f8dc3701" ma:taxonomyFieldName="Prozesse" ma:displayName="Prozesse" ma:readOnly="false" ma:fieldId="{717f5153-d2de-4a54-9f65-d7c0f8dc3701}" ma:taxonomyMulti="true" ma:sspId="e1ad75da-8e40-4f49-9f4b-01a90565fde0" ma:termSetId="4f3691f7-e8ba-4366-a08a-b86e40762969" ma:anchorId="00000000-0000-0000-0000-000000000000" ma:open="false" ma:isKeyword="false">
      <xsd:complexType>
        <xsd:sequence>
          <xsd:element ref="pc:Terms" minOccurs="0" maxOccurs="1"/>
        </xsd:sequence>
      </xsd:complexType>
    </xsd:element>
    <xsd:element name="dd9f74dd90f84366b7813fe02e825f2f" ma:index="16" nillable="true" ma:taxonomy="true" ma:internalName="dd9f74dd90f84366b7813fe02e825f2f" ma:taxonomyFieldName="Stichwort" ma:displayName="Formulare Förderinstrumente" ma:indexed="true" ma:readOnly="false" ma:fieldId="{dd9f74dd-90f8-4366-b781-3fe02e825f2f}" ma:sspId="e1ad75da-8e40-4f49-9f4b-01a90565fde0" ma:termSetId="57b98e4a-a531-41fb-897b-ac1b603b5b60" ma:anchorId="00000000-0000-0000-0000-000000000000" ma:open="false" ma:isKeyword="false">
      <xsd:complexType>
        <xsd:sequence>
          <xsd:element ref="pc:Terms" minOccurs="0" maxOccurs="1"/>
        </xsd:sequence>
      </xsd:complexType>
    </xsd:element>
    <xsd:element name="gc51893de2b94caa8c06d02728a8c4a7" ma:index="18" ma:taxonomy="true" ma:internalName="gc51893de2b94caa8c06d02728a8c4a7" ma:taxonomyFieldName="Vertraulichkeitsstufe" ma:displayName="Vertraulichkeitsstufe" ma:readOnly="false" ma:fieldId="{0c51893d-e2b9-4caa-8c06-d02728a8c4a7}" ma:sspId="e1ad75da-8e40-4f49-9f4b-01a90565fde0" ma:termSetId="5d93b5ad-7af6-4fd5-973d-dbc5d06afa33" ma:anchorId="00000000-0000-0000-0000-000000000000" ma:open="false" ma:isKeyword="false">
      <xsd:complexType>
        <xsd:sequence>
          <xsd:element ref="pc:Terms" minOccurs="0" maxOccurs="1"/>
        </xsd:sequence>
      </xsd:complexType>
    </xsd:element>
    <xsd:element name="je0b2fa34b65400f9c48d00920e6c684" ma:index="20" nillable="true" ma:taxonomy="true" ma:internalName="je0b2fa34b65400f9c48d00920e6c684" ma:taxonomyFieldName="Beschlossene_x0020_Papiere" ma:displayName="Beschlossene Papiere" ma:indexed="true" ma:readOnly="false" ma:fieldId="{3e0b2fa3-4b65-400f-9c48-d00920e6c684}" ma:sspId="e1ad75da-8e40-4f49-9f4b-01a90565fde0" ma:termSetId="967d4f99-2f7b-4ae1-adcd-6f19d410833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Inhaltstyp"/>
        <xsd:element ref="dc:title"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24ca7cd24fd47f5a6420a353902fd05 xmlns="ff9a60a7-bab3-4dc0-9db1-26f8ace6cabc">
      <Terms xmlns="http://schemas.microsoft.com/office/infopath/2007/PartnerControls">
        <TermInfo xmlns="http://schemas.microsoft.com/office/infopath/2007/PartnerControls">
          <TermName xmlns="http://schemas.microsoft.com/office/infopath/2007/PartnerControls">Formular</TermName>
          <TermId xmlns="http://schemas.microsoft.com/office/infopath/2007/PartnerControls">759dd714-b06f-4587-9dda-9cca8033dce0</TermId>
        </TermInfo>
      </Terms>
    </p24ca7cd24fd47f5a6420a353902fd05>
    <gc51893de2b94caa8c06d02728a8c4a7 xmlns="ff9a60a7-bab3-4dc0-9db1-26f8ace6cabc">
      <Terms xmlns="http://schemas.microsoft.com/office/infopath/2007/PartnerControls">
        <TermInfo xmlns="http://schemas.microsoft.com/office/infopath/2007/PartnerControls">
          <TermName xmlns="http://schemas.microsoft.com/office/infopath/2007/PartnerControls">Intern</TermName>
          <TermId xmlns="http://schemas.microsoft.com/office/infopath/2007/PartnerControls">b026da80-e3d3-4304-9056-f6acbb08ab4c</TermId>
        </TermInfo>
      </Terms>
    </gc51893de2b94caa8c06d02728a8c4a7>
    <ldff6398f70d43f9b612f8e5215efcae xmlns="ff9a60a7-bab3-4dc0-9db1-26f8ace6cabc">
      <Terms xmlns="http://schemas.microsoft.com/office/infopath/2007/PartnerControls">
        <TermInfo xmlns="http://schemas.microsoft.com/office/infopath/2007/PartnerControls">
          <TermName xmlns="http://schemas.microsoft.com/office/infopath/2007/PartnerControls">Deutsch</TermName>
          <TermId xmlns="http://schemas.microsoft.com/office/infopath/2007/PartnerControls">6b16ed79-b384-45e5-b6fa-e82fc8367af7</TermId>
        </TermInfo>
      </Terms>
    </ldff6398f70d43f9b612f8e5215efcae>
    <TaxCatchAll xmlns="e02bb761-4471-4ef0-9f37-f776fd35c78e">
      <Value>524</Value>
      <Value>10</Value>
      <Value>536</Value>
      <Value>8</Value>
      <Value>9</Value>
      <Value>1</Value>
    </TaxCatchAll>
    <n17f5153d2de4a549f65d7c0f8dc3701 xmlns="ff9a60a7-bab3-4dc0-9db1-26f8ace6cabc">
      <Terms xmlns="http://schemas.microsoft.com/office/infopath/2007/PartnerControls">
        <TermInfo xmlns="http://schemas.microsoft.com/office/infopath/2007/PartnerControls">
          <TermName xmlns="http://schemas.microsoft.com/office/infopath/2007/PartnerControls">Intern und extern kommunizieren</TermName>
          <TermId xmlns="http://schemas.microsoft.com/office/infopath/2007/PartnerControls">513a95bc-9a2f-47ee-8084-7ddfa6024775</TermId>
        </TermInfo>
      </Terms>
    </n17f5153d2de4a549f65d7c0f8dc3701>
    <TaxKeywordTaxHTField xmlns="e02bb761-4471-4ef0-9f37-f776fd35c78e">
      <Terms xmlns="http://schemas.microsoft.com/office/infopath/2007/PartnerControls">
        <TermInfo xmlns="http://schemas.microsoft.com/office/infopath/2007/PartnerControls">
          <TermName xmlns="http://schemas.microsoft.com/office/infopath/2007/PartnerControls">Öffentlichkeitsarbeit</TermName>
          <TermId xmlns="http://schemas.microsoft.com/office/infopath/2007/PartnerControls">cfcc3362-9a50-49e3-a4b7-9975ae9b57a6</TermId>
        </TermInfo>
      </Terms>
    </TaxKeywordTaxHTField>
    <dd9f74dd90f84366b7813fe02e825f2f xmlns="ff9a60a7-bab3-4dc0-9db1-26f8ace6cabc">
      <Terms xmlns="http://schemas.microsoft.com/office/infopath/2007/PartnerControls"/>
    </dd9f74dd90f84366b7813fe02e825f2f>
    <je0b2fa34b65400f9c48d00920e6c684 xmlns="ff9a60a7-bab3-4dc0-9db1-26f8ace6cabc">
      <Terms xmlns="http://schemas.microsoft.com/office/infopath/2007/PartnerControls"/>
    </je0b2fa34b65400f9c48d00920e6c684>
    <g8656194d8a44f77ba67bf52c2c7f955 xmlns="ff9a60a7-bab3-4dc0-9db1-26f8ace6cabc">
      <Terms xmlns="http://schemas.microsoft.com/office/infopath/2007/PartnerControls">
        <TermInfo xmlns="http://schemas.microsoft.com/office/infopath/2007/PartnerControls">
          <TermName xmlns="http://schemas.microsoft.com/office/infopath/2007/PartnerControls">Kommunikation und Medien</TermName>
          <TermId xmlns="http://schemas.microsoft.com/office/infopath/2007/PartnerControls">fa92f24f-4a0c-4d48-8f72-65829b7fd624</TermId>
        </TermInfo>
      </Terms>
    </g8656194d8a44f77ba67bf52c2c7f955>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LongProp xmlns="" name="TaxCatchAll"><![CDATA[524;#Kommunikation und Medien|fa92f24f-4a0c-4d48-8f72-65829b7fd624;#10;#Formular|759dd714-b06f-4587-9dda-9cca8033dce0;#536;#Öffentlichkeitsarbeit|cfcc3362-9a50-49e3-a4b7-9975ae9b57a6;#8;#Intern und extern kommunizieren|513a95bc-9a2f-47ee-8084-7ddfa6024775;#9;#Intern|b026da80-e3d3-4304-9056-f6acbb08ab4c;#1;#Deutsch|6b16ed79-b384-45e5-b6fa-e82fc8367af7]]></LongProp>
</LongProperties>
</file>

<file path=customXml/itemProps1.xml><?xml version="1.0" encoding="utf-8"?>
<ds:datastoreItem xmlns:ds="http://schemas.openxmlformats.org/officeDocument/2006/customXml" ds:itemID="{D0338239-B2BC-460D-B2D3-BD9C42F5B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bb761-4471-4ef0-9f37-f776fd35c78e"/>
    <ds:schemaRef ds:uri="ff9a60a7-bab3-4dc0-9db1-26f8ace6c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1BAC84-CE35-4713-A7C2-B20BC7C9DB3C}">
  <ds:schemaRefs>
    <ds:schemaRef ds:uri="http://purl.org/dc/terms/"/>
    <ds:schemaRef ds:uri="ff9a60a7-bab3-4dc0-9db1-26f8ace6cabc"/>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e02bb761-4471-4ef0-9f37-f776fd35c78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F61815B-A712-440E-96B7-29753DFF17BA}">
  <ds:schemaRefs>
    <ds:schemaRef ds:uri="http://schemas.microsoft.com/sharepoint/v3/contenttype/forms"/>
  </ds:schemaRefs>
</ds:datastoreItem>
</file>

<file path=customXml/itemProps4.xml><?xml version="1.0" encoding="utf-8"?>
<ds:datastoreItem xmlns:ds="http://schemas.openxmlformats.org/officeDocument/2006/customXml" ds:itemID="{DC2FD8F4-DA23-4FCF-A5A6-6C5A7EFFE2A7}">
  <ds:schemaRefs>
    <ds:schemaRef ds:uri="http://schemas.microsoft.com/office/2006/metadata/longProperties"/>
    <ds:schemaRef ds:uri=""/>
  </ds:schemaRefs>
</ds:datastoreItem>
</file>

<file path=docProps/app.xml><?xml version="1.0" encoding="utf-8"?>
<Properties xmlns="http://schemas.openxmlformats.org/officeDocument/2006/extended-properties" xmlns:vt="http://schemas.openxmlformats.org/officeDocument/2006/docPropsVTypes">
  <TotalTime>0</TotalTime>
  <Words>1213</Words>
  <Application>Microsoft Office PowerPoint</Application>
  <PresentationFormat>Bildschirmpräsentation (4:3)</PresentationFormat>
  <Paragraphs>134</Paragraphs>
  <Slides>15</Slides>
  <Notes>15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Georgia</vt:lpstr>
      <vt:lpstr>Verdana</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PowerPoint-Vorlage Brot für die Welt</dc:title>
  <dc:creator>Ein Microsoft Office-Anwender</dc:creator>
  <cp:keywords>Öffentlichkeitsarbeit</cp:keywords>
  <cp:lastModifiedBy>Freier, Kornelia</cp:lastModifiedBy>
  <cp:revision>370</cp:revision>
  <cp:lastPrinted>2021-07-07T09:35:05Z</cp:lastPrinted>
  <dcterms:created xsi:type="dcterms:W3CDTF">2016-02-01T09:59:14Z</dcterms:created>
  <dcterms:modified xsi:type="dcterms:W3CDTF">2025-07-23T10:47:57Z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traulichkeitsstufe">
    <vt:lpwstr>9;#Intern|b026da80-e3d3-4304-9056-f6acbb08ab4c</vt:lpwstr>
  </property>
  <property fmtid="{D5CDD505-2E9C-101B-9397-08002B2CF9AE}" pid="3" name="Beschlossene Papiere">
    <vt:lpwstr/>
  </property>
  <property fmtid="{D5CDD505-2E9C-101B-9397-08002B2CF9AE}" pid="4" name="Stichwort">
    <vt:lpwstr/>
  </property>
  <property fmtid="{D5CDD505-2E9C-101B-9397-08002B2CF9AE}" pid="5" name="TaxKeyword">
    <vt:lpwstr>536;#Öffentlichkeitsarbeit|cfcc3362-9a50-49e3-a4b7-9975ae9b57a6</vt:lpwstr>
  </property>
  <property fmtid="{D5CDD505-2E9C-101B-9397-08002B2CF9AE}" pid="6" name="Bereich">
    <vt:lpwstr>524;#Kommunikation und Medien|fa92f24f-4a0c-4d48-8f72-65829b7fd624</vt:lpwstr>
  </property>
  <property fmtid="{D5CDD505-2E9C-101B-9397-08002B2CF9AE}" pid="7" name="Prozesse">
    <vt:lpwstr>8;#Intern und extern kommunizieren|513a95bc-9a2f-47ee-8084-7ddfa6024775</vt:lpwstr>
  </property>
  <property fmtid="{D5CDD505-2E9C-101B-9397-08002B2CF9AE}" pid="8" name="Dokumentart">
    <vt:lpwstr>10;#Formular|759dd714-b06f-4587-9dda-9cca8033dce0</vt:lpwstr>
  </property>
  <property fmtid="{D5CDD505-2E9C-101B-9397-08002B2CF9AE}" pid="9" name="Sprache">
    <vt:lpwstr>1;#Deutsch|6b16ed79-b384-45e5-b6fa-e82fc8367af7</vt:lpwstr>
  </property>
</Properties>
</file>