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56" r:id="rId2"/>
    <p:sldId id="296" r:id="rId3"/>
    <p:sldId id="301" r:id="rId4"/>
    <p:sldId id="302" r:id="rId5"/>
    <p:sldId id="282" r:id="rId6"/>
    <p:sldId id="260" r:id="rId7"/>
    <p:sldId id="283" r:id="rId8"/>
    <p:sldId id="297" r:id="rId9"/>
    <p:sldId id="262" r:id="rId10"/>
    <p:sldId id="285" r:id="rId11"/>
    <p:sldId id="264" r:id="rId12"/>
    <p:sldId id="286" r:id="rId13"/>
    <p:sldId id="266" r:id="rId14"/>
    <p:sldId id="287" r:id="rId15"/>
    <p:sldId id="268" r:id="rId16"/>
    <p:sldId id="288" r:id="rId17"/>
    <p:sldId id="270" r:id="rId18"/>
    <p:sldId id="300" r:id="rId19"/>
    <p:sldId id="289" r:id="rId20"/>
    <p:sldId id="272" r:id="rId21"/>
    <p:sldId id="290" r:id="rId22"/>
    <p:sldId id="291" r:id="rId23"/>
    <p:sldId id="274" r:id="rId24"/>
    <p:sldId id="292" r:id="rId25"/>
    <p:sldId id="276" r:id="rId26"/>
    <p:sldId id="293" r:id="rId27"/>
    <p:sldId id="277" r:id="rId28"/>
    <p:sldId id="294" r:id="rId29"/>
    <p:sldId id="280" r:id="rId30"/>
    <p:sldId id="281" r:id="rId31"/>
    <p:sldId id="298" r:id="rId32"/>
    <p:sldId id="299" r:id="rId33"/>
    <p:sldId id="303" r:id="rId34"/>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hanna.schulz" initials="jsc" lastIdx="2"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8196" autoAdjust="0"/>
    <p:restoredTop sz="94708" autoAdjust="0"/>
  </p:normalViewPr>
  <p:slideViewPr>
    <p:cSldViewPr snapToGrid="0">
      <p:cViewPr varScale="1">
        <p:scale>
          <a:sx n="75" d="100"/>
          <a:sy n="75" d="100"/>
        </p:scale>
        <p:origin x="60" y="768"/>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9-09-03T14:39:03.051" idx="2">
    <p:pos x="10" y="10"/>
    <p:text>hier bin ich mir nicht sicher. Mehr Recherche oder eine andere Frage nötig</p:text>
    <p:extLst>
      <p:ext uri="{C676402C-5697-4E1C-873F-D02D1690AC5C}">
        <p15:threadingInfo xmlns:p15="http://schemas.microsoft.com/office/powerpoint/2012/main" timeZoneBias="-12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67EF1EA-7925-419C-8E3C-F10946DC7BD3}" type="datetimeFigureOut">
              <a:rPr lang="de-DE" smtClean="0"/>
              <a:t>06.11.2019</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5316BCF-F05F-4992-A521-1CFD673CB500}" type="slidenum">
              <a:rPr lang="de-DE" smtClean="0"/>
              <a:t>‹Nr.›</a:t>
            </a:fld>
            <a:endParaRPr lang="de-DE"/>
          </a:p>
        </p:txBody>
      </p:sp>
    </p:spTree>
    <p:extLst>
      <p:ext uri="{BB962C8B-B14F-4D97-AF65-F5344CB8AC3E}">
        <p14:creationId xmlns:p14="http://schemas.microsoft.com/office/powerpoint/2010/main" val="24573330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smtClean="0"/>
              <a:t>Titelmasterformat durch Klicken bearbeiten</a:t>
            </a:r>
            <a:endParaRPr lang="de-DE"/>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smtClean="0"/>
              <a:t>Formatvorlage des Untertitelmasters durch Klicken bearbeiten</a:t>
            </a:r>
            <a:endParaRPr lang="de-DE"/>
          </a:p>
        </p:txBody>
      </p:sp>
      <p:sp>
        <p:nvSpPr>
          <p:cNvPr id="5" name="Fußzeilenplatzhalter 4"/>
          <p:cNvSpPr>
            <a:spLocks noGrp="1"/>
          </p:cNvSpPr>
          <p:nvPr>
            <p:ph type="ftr" sz="quarter" idx="11"/>
          </p:nvPr>
        </p:nvSpPr>
        <p:spPr>
          <a:xfrm>
            <a:off x="4038600" y="6356350"/>
            <a:ext cx="4114800" cy="365125"/>
          </a:xfrm>
          <a:prstGeom prst="rect">
            <a:avLst/>
          </a:prstGeom>
        </p:spPr>
        <p:txBody>
          <a:bodyPr/>
          <a:lstStyle/>
          <a:p>
            <a:endParaRPr lang="de-DE"/>
          </a:p>
        </p:txBody>
      </p:sp>
      <p:sp>
        <p:nvSpPr>
          <p:cNvPr id="6" name="Foliennummernplatzhalter 5"/>
          <p:cNvSpPr>
            <a:spLocks noGrp="1"/>
          </p:cNvSpPr>
          <p:nvPr>
            <p:ph type="sldNum" sz="quarter" idx="12"/>
          </p:nvPr>
        </p:nvSpPr>
        <p:spPr>
          <a:xfrm>
            <a:off x="8610600" y="6356350"/>
            <a:ext cx="2743200" cy="365125"/>
          </a:xfrm>
          <a:prstGeom prst="rect">
            <a:avLst/>
          </a:prstGeom>
        </p:spPr>
        <p:txBody>
          <a:bodyPr/>
          <a:lstStyle/>
          <a:p>
            <a:fld id="{EC1B246E-1A85-4B87-8037-CEC9053ECDC0}" type="slidenum">
              <a:rPr lang="de-DE" smtClean="0"/>
              <a:t>‹Nr.›</a:t>
            </a:fld>
            <a:endParaRPr lang="de-DE"/>
          </a:p>
        </p:txBody>
      </p:sp>
    </p:spTree>
    <p:extLst>
      <p:ext uri="{BB962C8B-B14F-4D97-AF65-F5344CB8AC3E}">
        <p14:creationId xmlns:p14="http://schemas.microsoft.com/office/powerpoint/2010/main" val="30155685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838200" y="6356350"/>
            <a:ext cx="2743200" cy="365125"/>
          </a:xfrm>
          <a:prstGeom prst="rect">
            <a:avLst/>
          </a:prstGeom>
        </p:spPr>
        <p:txBody>
          <a:bodyPr/>
          <a:lstStyle/>
          <a:p>
            <a:fld id="{00C27367-19FB-44B9-BC96-D978C2B98159}" type="datetimeFigureOut">
              <a:rPr lang="de-DE" smtClean="0"/>
              <a:t>06.11.2019</a:t>
            </a:fld>
            <a:endParaRPr lang="de-DE"/>
          </a:p>
        </p:txBody>
      </p:sp>
      <p:sp>
        <p:nvSpPr>
          <p:cNvPr id="5" name="Fußzeilenplatzhalter 4"/>
          <p:cNvSpPr>
            <a:spLocks noGrp="1"/>
          </p:cNvSpPr>
          <p:nvPr>
            <p:ph type="ftr" sz="quarter" idx="11"/>
          </p:nvPr>
        </p:nvSpPr>
        <p:spPr>
          <a:xfrm>
            <a:off x="4038600" y="6356350"/>
            <a:ext cx="4114800" cy="365125"/>
          </a:xfrm>
          <a:prstGeom prst="rect">
            <a:avLst/>
          </a:prstGeom>
        </p:spPr>
        <p:txBody>
          <a:bodyPr/>
          <a:lstStyle/>
          <a:p>
            <a:endParaRPr lang="de-DE"/>
          </a:p>
        </p:txBody>
      </p:sp>
      <p:sp>
        <p:nvSpPr>
          <p:cNvPr id="6" name="Foliennummernplatzhalter 5"/>
          <p:cNvSpPr>
            <a:spLocks noGrp="1"/>
          </p:cNvSpPr>
          <p:nvPr>
            <p:ph type="sldNum" sz="quarter" idx="12"/>
          </p:nvPr>
        </p:nvSpPr>
        <p:spPr>
          <a:xfrm>
            <a:off x="8610600" y="6356350"/>
            <a:ext cx="2743200" cy="365125"/>
          </a:xfrm>
          <a:prstGeom prst="rect">
            <a:avLst/>
          </a:prstGeom>
        </p:spPr>
        <p:txBody>
          <a:bodyPr/>
          <a:lstStyle/>
          <a:p>
            <a:fld id="{EC1B246E-1A85-4B87-8037-CEC9053ECDC0}" type="slidenum">
              <a:rPr lang="de-DE" smtClean="0"/>
              <a:t>‹Nr.›</a:t>
            </a:fld>
            <a:endParaRPr lang="de-DE"/>
          </a:p>
        </p:txBody>
      </p:sp>
    </p:spTree>
    <p:extLst>
      <p:ext uri="{BB962C8B-B14F-4D97-AF65-F5344CB8AC3E}">
        <p14:creationId xmlns:p14="http://schemas.microsoft.com/office/powerpoint/2010/main" val="3881201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838200" y="6356350"/>
            <a:ext cx="2743200" cy="365125"/>
          </a:xfrm>
          <a:prstGeom prst="rect">
            <a:avLst/>
          </a:prstGeom>
        </p:spPr>
        <p:txBody>
          <a:bodyPr/>
          <a:lstStyle/>
          <a:p>
            <a:fld id="{00C27367-19FB-44B9-BC96-D978C2B98159}" type="datetimeFigureOut">
              <a:rPr lang="de-DE" smtClean="0"/>
              <a:t>06.11.2019</a:t>
            </a:fld>
            <a:endParaRPr lang="de-DE"/>
          </a:p>
        </p:txBody>
      </p:sp>
      <p:sp>
        <p:nvSpPr>
          <p:cNvPr id="5" name="Fußzeilenplatzhalter 4"/>
          <p:cNvSpPr>
            <a:spLocks noGrp="1"/>
          </p:cNvSpPr>
          <p:nvPr>
            <p:ph type="ftr" sz="quarter" idx="11"/>
          </p:nvPr>
        </p:nvSpPr>
        <p:spPr>
          <a:xfrm>
            <a:off x="4038600" y="6356350"/>
            <a:ext cx="4114800" cy="365125"/>
          </a:xfrm>
          <a:prstGeom prst="rect">
            <a:avLst/>
          </a:prstGeom>
        </p:spPr>
        <p:txBody>
          <a:bodyPr/>
          <a:lstStyle/>
          <a:p>
            <a:endParaRPr lang="de-DE"/>
          </a:p>
        </p:txBody>
      </p:sp>
      <p:sp>
        <p:nvSpPr>
          <p:cNvPr id="6" name="Foliennummernplatzhalter 5"/>
          <p:cNvSpPr>
            <a:spLocks noGrp="1"/>
          </p:cNvSpPr>
          <p:nvPr>
            <p:ph type="sldNum" sz="quarter" idx="12"/>
          </p:nvPr>
        </p:nvSpPr>
        <p:spPr>
          <a:xfrm>
            <a:off x="8610600" y="6356350"/>
            <a:ext cx="2743200" cy="365125"/>
          </a:xfrm>
          <a:prstGeom prst="rect">
            <a:avLst/>
          </a:prstGeom>
        </p:spPr>
        <p:txBody>
          <a:bodyPr/>
          <a:lstStyle/>
          <a:p>
            <a:fld id="{EC1B246E-1A85-4B87-8037-CEC9053ECDC0}" type="slidenum">
              <a:rPr lang="de-DE" smtClean="0"/>
              <a:t>‹Nr.›</a:t>
            </a:fld>
            <a:endParaRPr lang="de-DE"/>
          </a:p>
        </p:txBody>
      </p:sp>
    </p:spTree>
    <p:extLst>
      <p:ext uri="{BB962C8B-B14F-4D97-AF65-F5344CB8AC3E}">
        <p14:creationId xmlns:p14="http://schemas.microsoft.com/office/powerpoint/2010/main" val="230544074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lvl1pPr>
              <a:defRPr>
                <a:latin typeface="Georgia" panose="02040502050405020303" pitchFamily="18" charset="0"/>
              </a:defRPr>
            </a:lvl1pPr>
            <a:lvl2pPr>
              <a:defRPr>
                <a:latin typeface="Georgia" panose="02040502050405020303" pitchFamily="18" charset="0"/>
              </a:defRPr>
            </a:lvl2pPr>
            <a:lvl3pPr>
              <a:defRPr>
                <a:latin typeface="Georgia" panose="02040502050405020303" pitchFamily="18" charset="0"/>
              </a:defRPr>
            </a:lvl3pPr>
            <a:lvl4pPr>
              <a:defRPr>
                <a:latin typeface="Georgia" panose="02040502050405020303" pitchFamily="18" charset="0"/>
              </a:defRPr>
            </a:lvl4pPr>
            <a:lvl5pPr>
              <a:defRPr>
                <a:latin typeface="Georgia" panose="02040502050405020303" pitchFamily="18" charset="0"/>
              </a:defRPr>
            </a:lvl5pPr>
          </a:lstStyle>
          <a:p>
            <a:pPr lvl="0"/>
            <a:r>
              <a:rPr lang="de-DE" dirty="0" smtClean="0"/>
              <a:t>Formatvorlagen des Textmasters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7" name="Datumsplatzhalter 6"/>
          <p:cNvSpPr>
            <a:spLocks noGrp="1"/>
          </p:cNvSpPr>
          <p:nvPr>
            <p:ph type="dt" sz="half" idx="10"/>
          </p:nvPr>
        </p:nvSpPr>
        <p:spPr>
          <a:xfrm>
            <a:off x="838200" y="6356350"/>
            <a:ext cx="2743200" cy="365125"/>
          </a:xfrm>
          <a:prstGeom prst="rect">
            <a:avLst/>
          </a:prstGeom>
        </p:spPr>
        <p:txBody>
          <a:bodyPr/>
          <a:lstStyle/>
          <a:p>
            <a:r>
              <a:rPr lang="de-DE" smtClean="0"/>
              <a:t>Brot für die Welt - Globales Lernen</a:t>
            </a:r>
            <a:endParaRPr lang="de-DE" dirty="0"/>
          </a:p>
        </p:txBody>
      </p:sp>
      <p:sp>
        <p:nvSpPr>
          <p:cNvPr id="8" name="Fußzeilenplatzhalter 7"/>
          <p:cNvSpPr>
            <a:spLocks noGrp="1"/>
          </p:cNvSpPr>
          <p:nvPr>
            <p:ph type="ftr" sz="quarter" idx="11"/>
          </p:nvPr>
        </p:nvSpPr>
        <p:spPr>
          <a:xfrm>
            <a:off x="4038600" y="6356350"/>
            <a:ext cx="4114800" cy="365125"/>
          </a:xfrm>
          <a:prstGeom prst="rect">
            <a:avLst/>
          </a:prstGeom>
        </p:spPr>
        <p:txBody>
          <a:bodyPr/>
          <a:lstStyle/>
          <a:p>
            <a:r>
              <a:rPr lang="de-DE" smtClean="0"/>
              <a:t>D</a:t>
            </a:r>
            <a:endParaRPr lang="de-DE" dirty="0"/>
          </a:p>
        </p:txBody>
      </p:sp>
      <p:sp>
        <p:nvSpPr>
          <p:cNvPr id="9" name="Foliennummernplatzhalter 8"/>
          <p:cNvSpPr>
            <a:spLocks noGrp="1"/>
          </p:cNvSpPr>
          <p:nvPr>
            <p:ph type="sldNum" sz="quarter" idx="12"/>
          </p:nvPr>
        </p:nvSpPr>
        <p:spPr>
          <a:xfrm>
            <a:off x="8610600" y="6356350"/>
            <a:ext cx="2743200" cy="365125"/>
          </a:xfrm>
          <a:prstGeom prst="rect">
            <a:avLst/>
          </a:prstGeom>
        </p:spPr>
        <p:txBody>
          <a:bodyPr/>
          <a:lstStyle/>
          <a:p>
            <a:fld id="{EC1B246E-1A85-4B87-8037-CEC9053ECDC0}" type="slidenum">
              <a:rPr lang="de-DE" smtClean="0"/>
              <a:t>‹Nr.›</a:t>
            </a:fld>
            <a:endParaRPr lang="de-DE"/>
          </a:p>
        </p:txBody>
      </p:sp>
      <p:sp>
        <p:nvSpPr>
          <p:cNvPr id="10" name="Titel 9"/>
          <p:cNvSpPr>
            <a:spLocks noGrp="1"/>
          </p:cNvSpPr>
          <p:nvPr>
            <p:ph type="title"/>
          </p:nvPr>
        </p:nvSpPr>
        <p:spPr/>
        <p:txBody>
          <a:bodyPr/>
          <a:lstStyle/>
          <a:p>
            <a:r>
              <a:rPr lang="de-DE" dirty="0" smtClean="0"/>
              <a:t>Titelmasterformat durch Klicken bearbeiten</a:t>
            </a:r>
            <a:endParaRPr lang="de-DE" dirty="0"/>
          </a:p>
        </p:txBody>
      </p:sp>
    </p:spTree>
    <p:extLst>
      <p:ext uri="{BB962C8B-B14F-4D97-AF65-F5344CB8AC3E}">
        <p14:creationId xmlns:p14="http://schemas.microsoft.com/office/powerpoint/2010/main" val="165420113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smtClean="0"/>
              <a:t>Titelmasterformat durch Klicken bearbeiten</a:t>
            </a:r>
            <a:endParaRPr lang="de-DE"/>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smtClean="0"/>
              <a:t>Formatvorlagen des Textmasters bearbeiten</a:t>
            </a:r>
          </a:p>
        </p:txBody>
      </p:sp>
      <p:sp>
        <p:nvSpPr>
          <p:cNvPr id="4" name="Datumsplatzhalter 3"/>
          <p:cNvSpPr>
            <a:spLocks noGrp="1"/>
          </p:cNvSpPr>
          <p:nvPr>
            <p:ph type="dt" sz="half" idx="10"/>
          </p:nvPr>
        </p:nvSpPr>
        <p:spPr>
          <a:xfrm>
            <a:off x="838200" y="6356350"/>
            <a:ext cx="2743200" cy="365125"/>
          </a:xfrm>
          <a:prstGeom prst="rect">
            <a:avLst/>
          </a:prstGeom>
        </p:spPr>
        <p:txBody>
          <a:bodyPr/>
          <a:lstStyle/>
          <a:p>
            <a:fld id="{00C27367-19FB-44B9-BC96-D978C2B98159}" type="datetimeFigureOut">
              <a:rPr lang="de-DE" smtClean="0"/>
              <a:t>06.11.2019</a:t>
            </a:fld>
            <a:endParaRPr lang="de-DE"/>
          </a:p>
        </p:txBody>
      </p:sp>
      <p:sp>
        <p:nvSpPr>
          <p:cNvPr id="5" name="Fußzeilenplatzhalter 4"/>
          <p:cNvSpPr>
            <a:spLocks noGrp="1"/>
          </p:cNvSpPr>
          <p:nvPr>
            <p:ph type="ftr" sz="quarter" idx="11"/>
          </p:nvPr>
        </p:nvSpPr>
        <p:spPr>
          <a:xfrm>
            <a:off x="4038600" y="6356350"/>
            <a:ext cx="4114800" cy="365125"/>
          </a:xfrm>
          <a:prstGeom prst="rect">
            <a:avLst/>
          </a:prstGeom>
        </p:spPr>
        <p:txBody>
          <a:bodyPr/>
          <a:lstStyle/>
          <a:p>
            <a:endParaRPr lang="de-DE"/>
          </a:p>
        </p:txBody>
      </p:sp>
      <p:sp>
        <p:nvSpPr>
          <p:cNvPr id="6" name="Foliennummernplatzhalter 5"/>
          <p:cNvSpPr>
            <a:spLocks noGrp="1"/>
          </p:cNvSpPr>
          <p:nvPr>
            <p:ph type="sldNum" sz="quarter" idx="12"/>
          </p:nvPr>
        </p:nvSpPr>
        <p:spPr>
          <a:xfrm>
            <a:off x="8610600" y="6356350"/>
            <a:ext cx="2743200" cy="365125"/>
          </a:xfrm>
          <a:prstGeom prst="rect">
            <a:avLst/>
          </a:prstGeom>
        </p:spPr>
        <p:txBody>
          <a:bodyPr/>
          <a:lstStyle/>
          <a:p>
            <a:fld id="{EC1B246E-1A85-4B87-8037-CEC9053ECDC0}" type="slidenum">
              <a:rPr lang="de-DE" smtClean="0"/>
              <a:t>‹Nr.›</a:t>
            </a:fld>
            <a:endParaRPr lang="de-DE"/>
          </a:p>
        </p:txBody>
      </p:sp>
    </p:spTree>
    <p:extLst>
      <p:ext uri="{BB962C8B-B14F-4D97-AF65-F5344CB8AC3E}">
        <p14:creationId xmlns:p14="http://schemas.microsoft.com/office/powerpoint/2010/main" val="32786587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838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6172200" y="1825625"/>
            <a:ext cx="5181600" cy="435133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a:xfrm>
            <a:off x="838200" y="6356350"/>
            <a:ext cx="2743200" cy="365125"/>
          </a:xfrm>
          <a:prstGeom prst="rect">
            <a:avLst/>
          </a:prstGeom>
        </p:spPr>
        <p:txBody>
          <a:bodyPr/>
          <a:lstStyle/>
          <a:p>
            <a:fld id="{00C27367-19FB-44B9-BC96-D978C2B98159}" type="datetimeFigureOut">
              <a:rPr lang="de-DE" smtClean="0"/>
              <a:t>06.11.2019</a:t>
            </a:fld>
            <a:endParaRPr lang="de-DE"/>
          </a:p>
        </p:txBody>
      </p:sp>
      <p:sp>
        <p:nvSpPr>
          <p:cNvPr id="6" name="Fußzeilenplatzhalter 5"/>
          <p:cNvSpPr>
            <a:spLocks noGrp="1"/>
          </p:cNvSpPr>
          <p:nvPr>
            <p:ph type="ftr" sz="quarter" idx="11"/>
          </p:nvPr>
        </p:nvSpPr>
        <p:spPr>
          <a:xfrm>
            <a:off x="4038600" y="6356350"/>
            <a:ext cx="4114800" cy="365125"/>
          </a:xfrm>
          <a:prstGeom prst="rect">
            <a:avLst/>
          </a:prstGeom>
        </p:spPr>
        <p:txBody>
          <a:bodyPr/>
          <a:lstStyle/>
          <a:p>
            <a:endParaRPr lang="de-DE"/>
          </a:p>
        </p:txBody>
      </p:sp>
      <p:sp>
        <p:nvSpPr>
          <p:cNvPr id="7" name="Foliennummernplatzhalter 6"/>
          <p:cNvSpPr>
            <a:spLocks noGrp="1"/>
          </p:cNvSpPr>
          <p:nvPr>
            <p:ph type="sldNum" sz="quarter" idx="12"/>
          </p:nvPr>
        </p:nvSpPr>
        <p:spPr>
          <a:xfrm>
            <a:off x="8610600" y="6356350"/>
            <a:ext cx="2743200" cy="365125"/>
          </a:xfrm>
          <a:prstGeom prst="rect">
            <a:avLst/>
          </a:prstGeom>
        </p:spPr>
        <p:txBody>
          <a:bodyPr/>
          <a:lstStyle/>
          <a:p>
            <a:fld id="{EC1B246E-1A85-4B87-8037-CEC9053ECDC0}" type="slidenum">
              <a:rPr lang="de-DE" smtClean="0"/>
              <a:t>‹Nr.›</a:t>
            </a:fld>
            <a:endParaRPr lang="de-DE"/>
          </a:p>
        </p:txBody>
      </p:sp>
    </p:spTree>
    <p:extLst>
      <p:ext uri="{BB962C8B-B14F-4D97-AF65-F5344CB8AC3E}">
        <p14:creationId xmlns:p14="http://schemas.microsoft.com/office/powerpoint/2010/main" val="160676381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smtClean="0"/>
              <a:t>Titelmasterformat durch Klicken bearbeiten</a:t>
            </a:r>
            <a:endParaRPr lang="de-DE"/>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a:xfrm>
            <a:off x="838200" y="6356350"/>
            <a:ext cx="2743200" cy="365125"/>
          </a:xfrm>
          <a:prstGeom prst="rect">
            <a:avLst/>
          </a:prstGeom>
        </p:spPr>
        <p:txBody>
          <a:bodyPr/>
          <a:lstStyle/>
          <a:p>
            <a:fld id="{00C27367-19FB-44B9-BC96-D978C2B98159}" type="datetimeFigureOut">
              <a:rPr lang="de-DE" smtClean="0"/>
              <a:t>06.11.2019</a:t>
            </a:fld>
            <a:endParaRPr lang="de-DE"/>
          </a:p>
        </p:txBody>
      </p:sp>
      <p:sp>
        <p:nvSpPr>
          <p:cNvPr id="8" name="Fußzeilenplatzhalter 7"/>
          <p:cNvSpPr>
            <a:spLocks noGrp="1"/>
          </p:cNvSpPr>
          <p:nvPr>
            <p:ph type="ftr" sz="quarter" idx="11"/>
          </p:nvPr>
        </p:nvSpPr>
        <p:spPr>
          <a:xfrm>
            <a:off x="4038600" y="6356350"/>
            <a:ext cx="4114800" cy="365125"/>
          </a:xfrm>
          <a:prstGeom prst="rect">
            <a:avLst/>
          </a:prstGeom>
        </p:spPr>
        <p:txBody>
          <a:bodyPr/>
          <a:lstStyle/>
          <a:p>
            <a:endParaRPr lang="de-DE"/>
          </a:p>
        </p:txBody>
      </p:sp>
      <p:sp>
        <p:nvSpPr>
          <p:cNvPr id="9" name="Foliennummernplatzhalter 8"/>
          <p:cNvSpPr>
            <a:spLocks noGrp="1"/>
          </p:cNvSpPr>
          <p:nvPr>
            <p:ph type="sldNum" sz="quarter" idx="12"/>
          </p:nvPr>
        </p:nvSpPr>
        <p:spPr>
          <a:xfrm>
            <a:off x="8610600" y="6356350"/>
            <a:ext cx="2743200" cy="365125"/>
          </a:xfrm>
          <a:prstGeom prst="rect">
            <a:avLst/>
          </a:prstGeom>
        </p:spPr>
        <p:txBody>
          <a:bodyPr/>
          <a:lstStyle/>
          <a:p>
            <a:fld id="{EC1B246E-1A85-4B87-8037-CEC9053ECDC0}" type="slidenum">
              <a:rPr lang="de-DE" smtClean="0"/>
              <a:t>‹Nr.›</a:t>
            </a:fld>
            <a:endParaRPr lang="de-DE"/>
          </a:p>
        </p:txBody>
      </p:sp>
    </p:spTree>
    <p:extLst>
      <p:ext uri="{BB962C8B-B14F-4D97-AF65-F5344CB8AC3E}">
        <p14:creationId xmlns:p14="http://schemas.microsoft.com/office/powerpoint/2010/main" val="1595029991"/>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a:xfrm>
            <a:off x="838200" y="6356350"/>
            <a:ext cx="2743200" cy="365125"/>
          </a:xfrm>
          <a:prstGeom prst="rect">
            <a:avLst/>
          </a:prstGeom>
        </p:spPr>
        <p:txBody>
          <a:bodyPr/>
          <a:lstStyle/>
          <a:p>
            <a:fld id="{00C27367-19FB-44B9-BC96-D978C2B98159}" type="datetimeFigureOut">
              <a:rPr lang="de-DE" smtClean="0"/>
              <a:t>06.11.2019</a:t>
            </a:fld>
            <a:endParaRPr lang="de-DE"/>
          </a:p>
        </p:txBody>
      </p:sp>
      <p:sp>
        <p:nvSpPr>
          <p:cNvPr id="4" name="Fußzeilenplatzhalter 3"/>
          <p:cNvSpPr>
            <a:spLocks noGrp="1"/>
          </p:cNvSpPr>
          <p:nvPr>
            <p:ph type="ftr" sz="quarter" idx="11"/>
          </p:nvPr>
        </p:nvSpPr>
        <p:spPr>
          <a:xfrm>
            <a:off x="4038600" y="6356350"/>
            <a:ext cx="4114800" cy="365125"/>
          </a:xfrm>
          <a:prstGeom prst="rect">
            <a:avLst/>
          </a:prstGeom>
        </p:spPr>
        <p:txBody>
          <a:bodyPr/>
          <a:lstStyle/>
          <a:p>
            <a:endParaRPr lang="de-DE"/>
          </a:p>
        </p:txBody>
      </p:sp>
      <p:sp>
        <p:nvSpPr>
          <p:cNvPr id="5" name="Foliennummernplatzhalter 4"/>
          <p:cNvSpPr>
            <a:spLocks noGrp="1"/>
          </p:cNvSpPr>
          <p:nvPr>
            <p:ph type="sldNum" sz="quarter" idx="12"/>
          </p:nvPr>
        </p:nvSpPr>
        <p:spPr>
          <a:xfrm>
            <a:off x="8610600" y="6356350"/>
            <a:ext cx="2743200" cy="365125"/>
          </a:xfrm>
          <a:prstGeom prst="rect">
            <a:avLst/>
          </a:prstGeom>
        </p:spPr>
        <p:txBody>
          <a:bodyPr/>
          <a:lstStyle/>
          <a:p>
            <a:fld id="{EC1B246E-1A85-4B87-8037-CEC9053ECDC0}" type="slidenum">
              <a:rPr lang="de-DE" smtClean="0"/>
              <a:t>‹Nr.›</a:t>
            </a:fld>
            <a:endParaRPr lang="de-DE"/>
          </a:p>
        </p:txBody>
      </p:sp>
    </p:spTree>
    <p:extLst>
      <p:ext uri="{BB962C8B-B14F-4D97-AF65-F5344CB8AC3E}">
        <p14:creationId xmlns:p14="http://schemas.microsoft.com/office/powerpoint/2010/main" val="358675248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a:xfrm>
            <a:off x="838200" y="6356350"/>
            <a:ext cx="2743200" cy="365125"/>
          </a:xfrm>
          <a:prstGeom prst="rect">
            <a:avLst/>
          </a:prstGeom>
        </p:spPr>
        <p:txBody>
          <a:bodyPr/>
          <a:lstStyle/>
          <a:p>
            <a:fld id="{00C27367-19FB-44B9-BC96-D978C2B98159}" type="datetimeFigureOut">
              <a:rPr lang="de-DE" smtClean="0"/>
              <a:t>06.11.2019</a:t>
            </a:fld>
            <a:endParaRPr lang="de-DE"/>
          </a:p>
        </p:txBody>
      </p:sp>
      <p:sp>
        <p:nvSpPr>
          <p:cNvPr id="3" name="Fußzeilenplatzhalter 2"/>
          <p:cNvSpPr>
            <a:spLocks noGrp="1"/>
          </p:cNvSpPr>
          <p:nvPr>
            <p:ph type="ftr" sz="quarter" idx="11"/>
          </p:nvPr>
        </p:nvSpPr>
        <p:spPr>
          <a:xfrm>
            <a:off x="4038600" y="6356350"/>
            <a:ext cx="4114800" cy="365125"/>
          </a:xfrm>
          <a:prstGeom prst="rect">
            <a:avLst/>
          </a:prstGeom>
        </p:spPr>
        <p:txBody>
          <a:bodyPr/>
          <a:lstStyle/>
          <a:p>
            <a:endParaRPr lang="de-DE"/>
          </a:p>
        </p:txBody>
      </p:sp>
      <p:sp>
        <p:nvSpPr>
          <p:cNvPr id="4" name="Foliennummernplatzhalter 3"/>
          <p:cNvSpPr>
            <a:spLocks noGrp="1"/>
          </p:cNvSpPr>
          <p:nvPr>
            <p:ph type="sldNum" sz="quarter" idx="12"/>
          </p:nvPr>
        </p:nvSpPr>
        <p:spPr>
          <a:xfrm>
            <a:off x="8610600" y="6356350"/>
            <a:ext cx="2743200" cy="365125"/>
          </a:xfrm>
          <a:prstGeom prst="rect">
            <a:avLst/>
          </a:prstGeom>
        </p:spPr>
        <p:txBody>
          <a:bodyPr/>
          <a:lstStyle/>
          <a:p>
            <a:fld id="{EC1B246E-1A85-4B87-8037-CEC9053ECDC0}" type="slidenum">
              <a:rPr lang="de-DE" smtClean="0"/>
              <a:t>‹Nr.›</a:t>
            </a:fld>
            <a:endParaRPr lang="de-DE"/>
          </a:p>
        </p:txBody>
      </p:sp>
    </p:spTree>
    <p:extLst>
      <p:ext uri="{BB962C8B-B14F-4D97-AF65-F5344CB8AC3E}">
        <p14:creationId xmlns:p14="http://schemas.microsoft.com/office/powerpoint/2010/main" val="11176497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Formatvorlagen des Textmasters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a:xfrm>
            <a:off x="838200" y="6356350"/>
            <a:ext cx="2743200" cy="365125"/>
          </a:xfrm>
          <a:prstGeom prst="rect">
            <a:avLst/>
          </a:prstGeom>
        </p:spPr>
        <p:txBody>
          <a:bodyPr/>
          <a:lstStyle/>
          <a:p>
            <a:fld id="{00C27367-19FB-44B9-BC96-D978C2B98159}" type="datetimeFigureOut">
              <a:rPr lang="de-DE" smtClean="0"/>
              <a:t>06.11.2019</a:t>
            </a:fld>
            <a:endParaRPr lang="de-DE"/>
          </a:p>
        </p:txBody>
      </p:sp>
      <p:sp>
        <p:nvSpPr>
          <p:cNvPr id="6" name="Fußzeilenplatzhalter 5"/>
          <p:cNvSpPr>
            <a:spLocks noGrp="1"/>
          </p:cNvSpPr>
          <p:nvPr>
            <p:ph type="ftr" sz="quarter" idx="11"/>
          </p:nvPr>
        </p:nvSpPr>
        <p:spPr>
          <a:xfrm>
            <a:off x="4038600" y="6356350"/>
            <a:ext cx="4114800" cy="365125"/>
          </a:xfrm>
          <a:prstGeom prst="rect">
            <a:avLst/>
          </a:prstGeom>
        </p:spPr>
        <p:txBody>
          <a:bodyPr/>
          <a:lstStyle/>
          <a:p>
            <a:endParaRPr lang="de-DE"/>
          </a:p>
        </p:txBody>
      </p:sp>
      <p:sp>
        <p:nvSpPr>
          <p:cNvPr id="7" name="Foliennummernplatzhalter 6"/>
          <p:cNvSpPr>
            <a:spLocks noGrp="1"/>
          </p:cNvSpPr>
          <p:nvPr>
            <p:ph type="sldNum" sz="quarter" idx="12"/>
          </p:nvPr>
        </p:nvSpPr>
        <p:spPr>
          <a:xfrm>
            <a:off x="8610600" y="6356350"/>
            <a:ext cx="2743200" cy="365125"/>
          </a:xfrm>
          <a:prstGeom prst="rect">
            <a:avLst/>
          </a:prstGeom>
        </p:spPr>
        <p:txBody>
          <a:bodyPr/>
          <a:lstStyle/>
          <a:p>
            <a:fld id="{EC1B246E-1A85-4B87-8037-CEC9053ECDC0}" type="slidenum">
              <a:rPr lang="de-DE" smtClean="0"/>
              <a:t>‹Nr.›</a:t>
            </a:fld>
            <a:endParaRPr lang="de-DE"/>
          </a:p>
        </p:txBody>
      </p:sp>
    </p:spTree>
    <p:extLst>
      <p:ext uri="{BB962C8B-B14F-4D97-AF65-F5344CB8AC3E}">
        <p14:creationId xmlns:p14="http://schemas.microsoft.com/office/powerpoint/2010/main" val="36087692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smtClean="0"/>
              <a:t>Titelmasterformat durch Klicken bearbeiten</a:t>
            </a:r>
            <a:endParaRPr lang="de-DE"/>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smtClean="0"/>
              <a:t>Formatvorlagen des Textmasters bearbeiten</a:t>
            </a:r>
          </a:p>
        </p:txBody>
      </p:sp>
      <p:sp>
        <p:nvSpPr>
          <p:cNvPr id="5" name="Datumsplatzhalter 4"/>
          <p:cNvSpPr>
            <a:spLocks noGrp="1"/>
          </p:cNvSpPr>
          <p:nvPr>
            <p:ph type="dt" sz="half" idx="10"/>
          </p:nvPr>
        </p:nvSpPr>
        <p:spPr>
          <a:xfrm>
            <a:off x="838200" y="6356350"/>
            <a:ext cx="2743200" cy="365125"/>
          </a:xfrm>
          <a:prstGeom prst="rect">
            <a:avLst/>
          </a:prstGeom>
        </p:spPr>
        <p:txBody>
          <a:bodyPr/>
          <a:lstStyle/>
          <a:p>
            <a:fld id="{00C27367-19FB-44B9-BC96-D978C2B98159}" type="datetimeFigureOut">
              <a:rPr lang="de-DE" smtClean="0"/>
              <a:t>06.11.2019</a:t>
            </a:fld>
            <a:endParaRPr lang="de-DE"/>
          </a:p>
        </p:txBody>
      </p:sp>
      <p:sp>
        <p:nvSpPr>
          <p:cNvPr id="6" name="Fußzeilenplatzhalter 5"/>
          <p:cNvSpPr>
            <a:spLocks noGrp="1"/>
          </p:cNvSpPr>
          <p:nvPr>
            <p:ph type="ftr" sz="quarter" idx="11"/>
          </p:nvPr>
        </p:nvSpPr>
        <p:spPr>
          <a:xfrm>
            <a:off x="4038600" y="6356350"/>
            <a:ext cx="4114800" cy="365125"/>
          </a:xfrm>
          <a:prstGeom prst="rect">
            <a:avLst/>
          </a:prstGeom>
        </p:spPr>
        <p:txBody>
          <a:bodyPr/>
          <a:lstStyle/>
          <a:p>
            <a:endParaRPr lang="de-DE"/>
          </a:p>
        </p:txBody>
      </p:sp>
      <p:sp>
        <p:nvSpPr>
          <p:cNvPr id="7" name="Foliennummernplatzhalter 6"/>
          <p:cNvSpPr>
            <a:spLocks noGrp="1"/>
          </p:cNvSpPr>
          <p:nvPr>
            <p:ph type="sldNum" sz="quarter" idx="12"/>
          </p:nvPr>
        </p:nvSpPr>
        <p:spPr>
          <a:xfrm>
            <a:off x="8610600" y="6356350"/>
            <a:ext cx="2743200" cy="365125"/>
          </a:xfrm>
          <a:prstGeom prst="rect">
            <a:avLst/>
          </a:prstGeom>
        </p:spPr>
        <p:txBody>
          <a:bodyPr/>
          <a:lstStyle/>
          <a:p>
            <a:fld id="{EC1B246E-1A85-4B87-8037-CEC9053ECDC0}" type="slidenum">
              <a:rPr lang="de-DE" smtClean="0"/>
              <a:t>‹Nr.›</a:t>
            </a:fld>
            <a:endParaRPr lang="de-DE"/>
          </a:p>
        </p:txBody>
      </p:sp>
    </p:spTree>
    <p:extLst>
      <p:ext uri="{BB962C8B-B14F-4D97-AF65-F5344CB8AC3E}">
        <p14:creationId xmlns:p14="http://schemas.microsoft.com/office/powerpoint/2010/main" val="34277793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dirty="0" smtClean="0"/>
              <a:t>Titelmasterformat durch Klicken bearbeiten</a:t>
            </a:r>
            <a:endParaRPr lang="de-DE" dirty="0"/>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dirty="0" smtClean="0"/>
              <a:t>Formatvorlagen des Textmasters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de-DE" dirty="0"/>
          </a:p>
        </p:txBody>
      </p:sp>
      <p:sp>
        <p:nvSpPr>
          <p:cNvPr id="7" name="Text Box 13"/>
          <p:cNvSpPr txBox="1">
            <a:spLocks noChangeArrowheads="1"/>
          </p:cNvSpPr>
          <p:nvPr userDrawn="1"/>
        </p:nvSpPr>
        <p:spPr bwMode="auto">
          <a:xfrm>
            <a:off x="838200" y="5858668"/>
            <a:ext cx="2376487" cy="8720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fontAlgn="base">
              <a:lnSpc>
                <a:spcPts val="1000"/>
              </a:lnSpc>
              <a:spcBef>
                <a:spcPct val="0"/>
              </a:spcBef>
              <a:spcAft>
                <a:spcPct val="50000"/>
              </a:spcAft>
              <a:defRPr/>
            </a:pPr>
            <a:r>
              <a:rPr lang="de-DE" altLang="de-DE" sz="900" dirty="0" smtClean="0">
                <a:solidFill>
                  <a:srgbClr val="000000"/>
                </a:solidFill>
                <a:latin typeface="Georgia" charset="0"/>
              </a:rPr>
              <a:t>17.09.2019</a:t>
            </a:r>
            <a:endParaRPr lang="de-DE" altLang="de-DE" sz="900" dirty="0">
              <a:solidFill>
                <a:srgbClr val="000000"/>
              </a:solidFill>
              <a:latin typeface="Georgia" charset="0"/>
            </a:endParaRPr>
          </a:p>
          <a:p>
            <a:pPr fontAlgn="base">
              <a:lnSpc>
                <a:spcPts val="1000"/>
              </a:lnSpc>
              <a:spcBef>
                <a:spcPct val="0"/>
              </a:spcBef>
              <a:spcAft>
                <a:spcPct val="0"/>
              </a:spcAft>
              <a:defRPr/>
            </a:pPr>
            <a:r>
              <a:rPr lang="de-DE" altLang="de-DE" sz="900" b="1" dirty="0" smtClean="0">
                <a:solidFill>
                  <a:srgbClr val="EA690B"/>
                </a:solidFill>
                <a:latin typeface="Georgia" charset="0"/>
              </a:rPr>
              <a:t>Digitalisierung </a:t>
            </a:r>
            <a:r>
              <a:rPr lang="de-DE" altLang="de-DE" sz="900" b="1" baseline="0" dirty="0" smtClean="0">
                <a:solidFill>
                  <a:srgbClr val="EA690B"/>
                </a:solidFill>
                <a:latin typeface="Georgia" charset="0"/>
              </a:rPr>
              <a:t>im globalen Ernährungssystem</a:t>
            </a:r>
            <a:endParaRPr lang="de-DE" altLang="de-DE" sz="900" b="1" dirty="0">
              <a:solidFill>
                <a:srgbClr val="EA690B"/>
              </a:solidFill>
              <a:latin typeface="Georgia" charset="0"/>
            </a:endParaRPr>
          </a:p>
          <a:p>
            <a:pPr fontAlgn="base">
              <a:lnSpc>
                <a:spcPts val="1000"/>
              </a:lnSpc>
              <a:spcBef>
                <a:spcPct val="0"/>
              </a:spcBef>
              <a:spcAft>
                <a:spcPct val="50000"/>
              </a:spcAft>
              <a:defRPr/>
            </a:pPr>
            <a:r>
              <a:rPr lang="de-DE" altLang="de-DE" sz="900" b="1" dirty="0" smtClean="0">
                <a:solidFill>
                  <a:srgbClr val="000000"/>
                </a:solidFill>
                <a:latin typeface="Georgia" charset="0"/>
              </a:rPr>
              <a:t>Global</a:t>
            </a:r>
            <a:r>
              <a:rPr lang="de-DE" altLang="de-DE" sz="900" b="1" baseline="0" dirty="0" smtClean="0">
                <a:solidFill>
                  <a:srgbClr val="000000"/>
                </a:solidFill>
                <a:latin typeface="Georgia" charset="0"/>
              </a:rPr>
              <a:t> Lernen 2/2019</a:t>
            </a:r>
            <a:endParaRPr lang="de-DE" altLang="de-DE" sz="900" b="1" dirty="0">
              <a:solidFill>
                <a:srgbClr val="000000"/>
              </a:solidFill>
              <a:latin typeface="Georgia" charset="0"/>
            </a:endParaRPr>
          </a:p>
          <a:p>
            <a:pPr fontAlgn="base">
              <a:lnSpc>
                <a:spcPts val="1000"/>
              </a:lnSpc>
              <a:spcBef>
                <a:spcPct val="0"/>
              </a:spcBef>
              <a:spcAft>
                <a:spcPct val="0"/>
              </a:spcAft>
              <a:defRPr/>
            </a:pPr>
            <a:r>
              <a:rPr lang="de-DE" altLang="de-DE" sz="900" dirty="0">
                <a:solidFill>
                  <a:srgbClr val="000000"/>
                </a:solidFill>
                <a:latin typeface="Georgia" charset="0"/>
              </a:rPr>
              <a:t>Seite </a:t>
            </a:r>
            <a:fld id="{8E1F052C-3EF3-4093-9419-8DEA5227FDD8}" type="slidenum">
              <a:rPr lang="de-DE" altLang="de-DE" sz="900">
                <a:solidFill>
                  <a:srgbClr val="000000"/>
                </a:solidFill>
                <a:latin typeface="Georgia" charset="0"/>
              </a:rPr>
              <a:pPr fontAlgn="base">
                <a:lnSpc>
                  <a:spcPts val="1000"/>
                </a:lnSpc>
                <a:spcBef>
                  <a:spcPct val="0"/>
                </a:spcBef>
                <a:spcAft>
                  <a:spcPct val="0"/>
                </a:spcAft>
                <a:defRPr/>
              </a:pPr>
              <a:t>‹Nr.›</a:t>
            </a:fld>
            <a:r>
              <a:rPr lang="de-DE" altLang="de-DE" sz="900" dirty="0">
                <a:solidFill>
                  <a:srgbClr val="000000"/>
                </a:solidFill>
                <a:latin typeface="Georgia" charset="0"/>
              </a:rPr>
              <a:t> / </a:t>
            </a:r>
            <a:r>
              <a:rPr lang="de-DE" altLang="de-DE" sz="900" dirty="0" smtClean="0">
                <a:solidFill>
                  <a:srgbClr val="000000"/>
                </a:solidFill>
                <a:latin typeface="Georgia" charset="0"/>
              </a:rPr>
              <a:t>33</a:t>
            </a:r>
            <a:endParaRPr lang="de-DE" altLang="de-DE" sz="900" dirty="0">
              <a:solidFill>
                <a:srgbClr val="000000"/>
              </a:solidFill>
              <a:latin typeface="Georgia" charset="0"/>
            </a:endParaRPr>
          </a:p>
        </p:txBody>
      </p:sp>
      <p:pic>
        <p:nvPicPr>
          <p:cNvPr id="8" name="Bild 20"/>
          <p:cNvPicPr>
            <a:picLocks noChangeAspect="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10188575" y="5858668"/>
            <a:ext cx="1165225" cy="595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974899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Georgia" panose="02040502050405020303" pitchFamily="18"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info.brot-fuer-die-welt.de/blog/zahl-hungernden-nimmt-weiter"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dirty="0" smtClean="0">
                <a:latin typeface="Georgia" panose="02040502050405020303" pitchFamily="18" charset="0"/>
              </a:rPr>
              <a:t>Digitalisierung</a:t>
            </a:r>
            <a:endParaRPr lang="de-DE" dirty="0">
              <a:latin typeface="Georgia" panose="02040502050405020303" pitchFamily="18" charset="0"/>
            </a:endParaRPr>
          </a:p>
        </p:txBody>
      </p:sp>
      <p:sp>
        <p:nvSpPr>
          <p:cNvPr id="3" name="Untertitel 2"/>
          <p:cNvSpPr>
            <a:spLocks noGrp="1"/>
          </p:cNvSpPr>
          <p:nvPr>
            <p:ph type="subTitle" idx="1"/>
          </p:nvPr>
        </p:nvSpPr>
        <p:spPr/>
        <p:txBody>
          <a:bodyPr>
            <a:normAutofit/>
          </a:bodyPr>
          <a:lstStyle/>
          <a:p>
            <a:r>
              <a:rPr lang="de-DE" sz="2500" dirty="0" smtClean="0">
                <a:latin typeface="Georgia" panose="02040502050405020303" pitchFamily="18" charset="0"/>
              </a:rPr>
              <a:t>in der Landwirtschaft und dem globalen Ernährungssystem</a:t>
            </a:r>
            <a:endParaRPr lang="de-DE" sz="2500" dirty="0">
              <a:latin typeface="Georgia" panose="02040502050405020303" pitchFamily="18" charset="0"/>
            </a:endParaRPr>
          </a:p>
        </p:txBody>
      </p:sp>
    </p:spTree>
    <p:extLst>
      <p:ext uri="{BB962C8B-B14F-4D97-AF65-F5344CB8AC3E}">
        <p14:creationId xmlns:p14="http://schemas.microsoft.com/office/powerpoint/2010/main" val="26835501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L-Form 6"/>
          <p:cNvSpPr/>
          <p:nvPr/>
        </p:nvSpPr>
        <p:spPr>
          <a:xfrm rot="5400000">
            <a:off x="1260000" y="1980000"/>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a:p>
        </p:txBody>
      </p:sp>
      <p:sp>
        <p:nvSpPr>
          <p:cNvPr id="5" name="Titel 4"/>
          <p:cNvSpPr>
            <a:spLocks noGrp="1"/>
          </p:cNvSpPr>
          <p:nvPr>
            <p:ph type="title"/>
          </p:nvPr>
        </p:nvSpPr>
        <p:spPr>
          <a:xfrm>
            <a:off x="838200" y="365125"/>
            <a:ext cx="10515600" cy="1325563"/>
          </a:xfrm>
        </p:spPr>
        <p:txBody>
          <a:bodyPr/>
          <a:lstStyle/>
          <a:p>
            <a:r>
              <a:rPr lang="de-DE" sz="2500" b="1" dirty="0"/>
              <a:t>Ernährungssicherheit ist kein </a:t>
            </a:r>
            <a:r>
              <a:rPr lang="de-DE" sz="2500" b="1" dirty="0" smtClean="0"/>
              <a:t>Menschenrecht.</a:t>
            </a:r>
            <a:endParaRPr lang="de-DE" dirty="0"/>
          </a:p>
        </p:txBody>
      </p:sp>
      <p:sp>
        <p:nvSpPr>
          <p:cNvPr id="8" name="L-Form 7"/>
          <p:cNvSpPr/>
          <p:nvPr/>
        </p:nvSpPr>
        <p:spPr>
          <a:xfrm rot="10800000">
            <a:off x="9180000" y="1980000"/>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dirty="0"/>
          </a:p>
        </p:txBody>
      </p:sp>
      <p:sp>
        <p:nvSpPr>
          <p:cNvPr id="10" name="Inhaltsplatzhalter 2"/>
          <p:cNvSpPr txBox="1">
            <a:spLocks/>
          </p:cNvSpPr>
          <p:nvPr/>
        </p:nvSpPr>
        <p:spPr>
          <a:xfrm>
            <a:off x="2243351" y="2003946"/>
            <a:ext cx="3852649" cy="1187356"/>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7000"/>
              </a:lnSpc>
              <a:buNone/>
            </a:pPr>
            <a:r>
              <a:rPr lang="de-DE" sz="2500" dirty="0" smtClean="0">
                <a:ea typeface="Calibri" panose="020F0502020204030204" pitchFamily="34" charset="0"/>
                <a:cs typeface="Times New Roman" panose="02020603050405020304" pitchFamily="18" charset="0"/>
              </a:rPr>
              <a:t>a) wahr</a:t>
            </a:r>
            <a:endParaRPr lang="de-DE" sz="2500" dirty="0"/>
          </a:p>
        </p:txBody>
      </p:sp>
      <p:sp>
        <p:nvSpPr>
          <p:cNvPr id="13" name="Inhaltsplatzhalter 2"/>
          <p:cNvSpPr txBox="1">
            <a:spLocks/>
          </p:cNvSpPr>
          <p:nvPr/>
        </p:nvSpPr>
        <p:spPr>
          <a:xfrm>
            <a:off x="7321170" y="1994848"/>
            <a:ext cx="3852649" cy="1187356"/>
          </a:xfrm>
          <a:prstGeom prst="rect">
            <a:avLst/>
          </a:prstGeom>
        </p:spPr>
        <p:txBody>
          <a:bodyPr vert="horz" lIns="91440" tIns="45720" rIns="91440" bIns="45720" numCol="1" rtlCol="0">
            <a:noAutofit/>
          </a:bodyPr>
          <a:lstStyle>
            <a:defPPr>
              <a:defRPr lang="de-DE"/>
            </a:defPPr>
            <a:lvl1pPr indent="0">
              <a:lnSpc>
                <a:spcPct val="107000"/>
              </a:lnSpc>
              <a:spcBef>
                <a:spcPts val="1000"/>
              </a:spcBef>
              <a:buFont typeface="Arial" panose="020B0604020202020204" pitchFamily="34" charset="0"/>
              <a:buNone/>
              <a:defRPr sz="2500">
                <a:latin typeface="Georgia" panose="02040502050405020303" pitchFamily="18" charset="0"/>
                <a:ea typeface="Calibri" panose="020F0502020204030204" pitchFamily="34"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atin typeface="Georgia" panose="02040502050405020303" pitchFamily="18" charset="0"/>
              </a:defRPr>
            </a:lvl2pPr>
            <a:lvl3pPr marL="1143000" indent="-228600">
              <a:lnSpc>
                <a:spcPct val="90000"/>
              </a:lnSpc>
              <a:spcBef>
                <a:spcPts val="500"/>
              </a:spcBef>
              <a:buFont typeface="Arial" panose="020B0604020202020204" pitchFamily="34" charset="0"/>
              <a:buChar char="•"/>
              <a:defRPr sz="2000">
                <a:latin typeface="Georgia" panose="02040502050405020303" pitchFamily="18" charset="0"/>
              </a:defRPr>
            </a:lvl3pPr>
            <a:lvl4pPr marL="1600200" indent="-228600">
              <a:lnSpc>
                <a:spcPct val="90000"/>
              </a:lnSpc>
              <a:spcBef>
                <a:spcPts val="500"/>
              </a:spcBef>
              <a:buFont typeface="Arial" panose="020B0604020202020204" pitchFamily="34" charset="0"/>
              <a:buChar char="•"/>
              <a:defRPr>
                <a:latin typeface="Georgia" panose="02040502050405020303" pitchFamily="18" charset="0"/>
              </a:defRPr>
            </a:lvl4pPr>
            <a:lvl5pPr marL="2057400" indent="-228600">
              <a:lnSpc>
                <a:spcPct val="90000"/>
              </a:lnSpc>
              <a:spcBef>
                <a:spcPts val="500"/>
              </a:spcBef>
              <a:buFont typeface="Arial" panose="020B0604020202020204" pitchFamily="34" charset="0"/>
              <a:buChar char="•"/>
              <a:defRPr>
                <a:latin typeface="Georgia" panose="02040502050405020303" pitchFamily="18"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de-DE" dirty="0"/>
              <a:t>b) falsch</a:t>
            </a:r>
          </a:p>
          <a:p>
            <a:endParaRPr lang="de-DE" dirty="0"/>
          </a:p>
        </p:txBody>
      </p:sp>
    </p:spTree>
    <p:extLst>
      <p:ext uri="{BB962C8B-B14F-4D97-AF65-F5344CB8AC3E}">
        <p14:creationId xmlns:p14="http://schemas.microsoft.com/office/powerpoint/2010/main" val="15907719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1325563"/>
          </a:xfrm>
        </p:spPr>
        <p:txBody>
          <a:bodyPr>
            <a:normAutofit/>
          </a:bodyPr>
          <a:lstStyle/>
          <a:p>
            <a:r>
              <a:rPr lang="de-DE" sz="2500" b="1" dirty="0" smtClean="0"/>
              <a:t>b) falsch</a:t>
            </a:r>
            <a:endParaRPr lang="de-DE" sz="2500" b="1" dirty="0"/>
          </a:p>
        </p:txBody>
      </p:sp>
      <p:sp>
        <p:nvSpPr>
          <p:cNvPr id="3" name="Inhaltsplatzhalter 2"/>
          <p:cNvSpPr>
            <a:spLocks noGrp="1"/>
          </p:cNvSpPr>
          <p:nvPr>
            <p:ph idx="1"/>
          </p:nvPr>
        </p:nvSpPr>
        <p:spPr>
          <a:xfrm>
            <a:off x="838200" y="1482725"/>
            <a:ext cx="10515600" cy="4351338"/>
          </a:xfrm>
        </p:spPr>
        <p:txBody>
          <a:bodyPr>
            <a:normAutofit/>
          </a:bodyPr>
          <a:lstStyle/>
          <a:p>
            <a:pPr marL="0" indent="0">
              <a:lnSpc>
                <a:spcPct val="107000"/>
              </a:lnSpc>
              <a:spcAft>
                <a:spcPts val="800"/>
              </a:spcAft>
              <a:buNone/>
            </a:pPr>
            <a:r>
              <a:rPr lang="de-DE" sz="2500" dirty="0">
                <a:ea typeface="Calibri" panose="020F0502020204030204" pitchFamily="34" charset="0"/>
                <a:cs typeface="Times New Roman" panose="02020603050405020304" pitchFamily="18" charset="0"/>
              </a:rPr>
              <a:t>Ernährungssicherheit bedeutet, dass Menschen sich ausreichender und qualitativ guter Ernährung sicher sein können.  Die Nahrung soll zudem kulturell angemessen und nicht zu teuer sein. Jeder Mensch hat ein angeborenes Recht auf Nahrung. Das steht im Artikel 25 der allgemeinen Menschenrechtserklärung. </a:t>
            </a:r>
            <a:endParaRPr lang="de-DE" sz="2500" dirty="0" smtClean="0">
              <a:ea typeface="Calibri" panose="020F0502020204030204" pitchFamily="34" charset="0"/>
              <a:cs typeface="Times New Roman" panose="02020603050405020304" pitchFamily="18" charset="0"/>
            </a:endParaRPr>
          </a:p>
          <a:p>
            <a:pPr marL="0" indent="0">
              <a:lnSpc>
                <a:spcPct val="107000"/>
              </a:lnSpc>
              <a:spcAft>
                <a:spcPts val="800"/>
              </a:spcAft>
              <a:buNone/>
            </a:pPr>
            <a:r>
              <a:rPr lang="de-DE" sz="2500" dirty="0" smtClean="0">
                <a:ea typeface="Calibri" panose="020F0502020204030204" pitchFamily="34" charset="0"/>
                <a:cs typeface="Times New Roman" panose="02020603050405020304" pitchFamily="18" charset="0"/>
              </a:rPr>
              <a:t>Die </a:t>
            </a:r>
            <a:r>
              <a:rPr lang="de-DE" sz="2500" dirty="0">
                <a:ea typeface="Calibri" panose="020F0502020204030204" pitchFamily="34" charset="0"/>
                <a:cs typeface="Times New Roman" panose="02020603050405020304" pitchFamily="18" charset="0"/>
              </a:rPr>
              <a:t>Staaten haben die Pflicht dieses Recht zu achten, zu schützen und zu erfüllen. Dies gilt im eigenen Land ebenso wie auf internationaler Ebene.  </a:t>
            </a:r>
            <a:r>
              <a:rPr lang="de-AT" sz="2500" dirty="0">
                <a:ea typeface="Calibri" panose="020F0502020204030204" pitchFamily="34" charset="0"/>
                <a:cs typeface="Times New Roman" panose="02020603050405020304" pitchFamily="18" charset="0"/>
              </a:rPr>
              <a:t>160 Staaten haben </a:t>
            </a:r>
            <a:r>
              <a:rPr lang="de-DE" sz="2500" dirty="0">
                <a:ea typeface="Calibri" panose="020F0502020204030204" pitchFamily="34" charset="0"/>
                <a:cs typeface="Times New Roman" panose="02020603050405020304" pitchFamily="18" charset="0"/>
              </a:rPr>
              <a:t>zugesichert, das Recht auf Nahrung umzusetzen. Große Hoffnungen werden dabei auf die Digitalisierung gesetzt. </a:t>
            </a:r>
          </a:p>
          <a:p>
            <a:pPr marL="0" indent="0">
              <a:buNone/>
            </a:pPr>
            <a:endParaRPr lang="de-DE" dirty="0"/>
          </a:p>
        </p:txBody>
      </p:sp>
    </p:spTree>
    <p:extLst>
      <p:ext uri="{BB962C8B-B14F-4D97-AF65-F5344CB8AC3E}">
        <p14:creationId xmlns:p14="http://schemas.microsoft.com/office/powerpoint/2010/main" val="22310963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L-Form 6"/>
          <p:cNvSpPr/>
          <p:nvPr/>
        </p:nvSpPr>
        <p:spPr>
          <a:xfrm rot="5400000">
            <a:off x="1260000" y="1980000"/>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a:p>
        </p:txBody>
      </p:sp>
      <p:sp>
        <p:nvSpPr>
          <p:cNvPr id="5" name="Titel 4"/>
          <p:cNvSpPr>
            <a:spLocks noGrp="1"/>
          </p:cNvSpPr>
          <p:nvPr>
            <p:ph type="title"/>
          </p:nvPr>
        </p:nvSpPr>
        <p:spPr/>
        <p:txBody>
          <a:bodyPr>
            <a:normAutofit/>
          </a:bodyPr>
          <a:lstStyle/>
          <a:p>
            <a:r>
              <a:rPr lang="de-DE" sz="2500" b="1" dirty="0" smtClean="0"/>
              <a:t>Kann man Essen digitalisieren?</a:t>
            </a:r>
            <a:endParaRPr lang="de-DE" sz="2500" b="1" dirty="0"/>
          </a:p>
        </p:txBody>
      </p:sp>
      <p:sp>
        <p:nvSpPr>
          <p:cNvPr id="8" name="L-Form 7"/>
          <p:cNvSpPr/>
          <p:nvPr/>
        </p:nvSpPr>
        <p:spPr>
          <a:xfrm rot="10800000">
            <a:off x="9180000" y="1980000"/>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dirty="0"/>
          </a:p>
        </p:txBody>
      </p:sp>
      <p:sp>
        <p:nvSpPr>
          <p:cNvPr id="10" name="Inhaltsplatzhalter 2"/>
          <p:cNvSpPr txBox="1">
            <a:spLocks/>
          </p:cNvSpPr>
          <p:nvPr/>
        </p:nvSpPr>
        <p:spPr>
          <a:xfrm>
            <a:off x="2243351" y="2003946"/>
            <a:ext cx="3852649" cy="1187356"/>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7000"/>
              </a:lnSpc>
              <a:buNone/>
            </a:pPr>
            <a:r>
              <a:rPr lang="de-DE" sz="2500" dirty="0" smtClean="0">
                <a:ea typeface="Calibri" panose="020F0502020204030204" pitchFamily="34" charset="0"/>
                <a:cs typeface="Times New Roman" panose="02020603050405020304" pitchFamily="18" charset="0"/>
              </a:rPr>
              <a:t>a) Ja</a:t>
            </a:r>
            <a:endParaRPr lang="de-DE" sz="2500" dirty="0"/>
          </a:p>
        </p:txBody>
      </p:sp>
      <p:sp>
        <p:nvSpPr>
          <p:cNvPr id="13" name="Inhaltsplatzhalter 2"/>
          <p:cNvSpPr txBox="1">
            <a:spLocks/>
          </p:cNvSpPr>
          <p:nvPr/>
        </p:nvSpPr>
        <p:spPr>
          <a:xfrm>
            <a:off x="7253675" y="1993647"/>
            <a:ext cx="3852649" cy="1187356"/>
          </a:xfrm>
          <a:prstGeom prst="rect">
            <a:avLst/>
          </a:prstGeom>
        </p:spPr>
        <p:txBody>
          <a:bodyPr vert="horz" lIns="91440" tIns="45720" rIns="91440" bIns="45720" numCol="1" rtlCol="0">
            <a:noAutofit/>
          </a:bodyPr>
          <a:lstStyle>
            <a:defPPr>
              <a:defRPr lang="de-DE"/>
            </a:defPPr>
            <a:lvl1pPr indent="0">
              <a:lnSpc>
                <a:spcPct val="107000"/>
              </a:lnSpc>
              <a:spcBef>
                <a:spcPts val="1000"/>
              </a:spcBef>
              <a:buFont typeface="Arial" panose="020B0604020202020204" pitchFamily="34" charset="0"/>
              <a:buNone/>
              <a:defRPr sz="2500">
                <a:latin typeface="Georgia" panose="02040502050405020303" pitchFamily="18" charset="0"/>
                <a:ea typeface="Calibri" panose="020F0502020204030204" pitchFamily="34"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atin typeface="Georgia" panose="02040502050405020303" pitchFamily="18" charset="0"/>
              </a:defRPr>
            </a:lvl2pPr>
            <a:lvl3pPr marL="1143000" indent="-228600">
              <a:lnSpc>
                <a:spcPct val="90000"/>
              </a:lnSpc>
              <a:spcBef>
                <a:spcPts val="500"/>
              </a:spcBef>
              <a:buFont typeface="Arial" panose="020B0604020202020204" pitchFamily="34" charset="0"/>
              <a:buChar char="•"/>
              <a:defRPr sz="2000">
                <a:latin typeface="Georgia" panose="02040502050405020303" pitchFamily="18" charset="0"/>
              </a:defRPr>
            </a:lvl3pPr>
            <a:lvl4pPr marL="1600200" indent="-228600">
              <a:lnSpc>
                <a:spcPct val="90000"/>
              </a:lnSpc>
              <a:spcBef>
                <a:spcPts val="500"/>
              </a:spcBef>
              <a:buFont typeface="Arial" panose="020B0604020202020204" pitchFamily="34" charset="0"/>
              <a:buChar char="•"/>
              <a:defRPr>
                <a:latin typeface="Georgia" panose="02040502050405020303" pitchFamily="18" charset="0"/>
              </a:defRPr>
            </a:lvl4pPr>
            <a:lvl5pPr marL="2057400" indent="-228600">
              <a:lnSpc>
                <a:spcPct val="90000"/>
              </a:lnSpc>
              <a:spcBef>
                <a:spcPts val="500"/>
              </a:spcBef>
              <a:buFont typeface="Arial" panose="020B0604020202020204" pitchFamily="34" charset="0"/>
              <a:buChar char="•"/>
              <a:defRPr>
                <a:latin typeface="Georgia" panose="02040502050405020303" pitchFamily="18"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de-DE" dirty="0"/>
              <a:t>b) Nein</a:t>
            </a:r>
          </a:p>
          <a:p>
            <a:endParaRPr lang="de-DE" dirty="0"/>
          </a:p>
        </p:txBody>
      </p:sp>
    </p:spTree>
    <p:extLst>
      <p:ext uri="{BB962C8B-B14F-4D97-AF65-F5344CB8AC3E}">
        <p14:creationId xmlns:p14="http://schemas.microsoft.com/office/powerpoint/2010/main" val="245243077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1325563"/>
          </a:xfrm>
        </p:spPr>
        <p:txBody>
          <a:bodyPr>
            <a:normAutofit/>
          </a:bodyPr>
          <a:lstStyle/>
          <a:p>
            <a:r>
              <a:rPr lang="de-DE" sz="2500" b="1" dirty="0" smtClean="0"/>
              <a:t>a) Ja</a:t>
            </a:r>
            <a:endParaRPr lang="de-DE" sz="2500" b="1" dirty="0"/>
          </a:p>
        </p:txBody>
      </p:sp>
      <p:sp>
        <p:nvSpPr>
          <p:cNvPr id="3" name="Inhaltsplatzhalter 2"/>
          <p:cNvSpPr>
            <a:spLocks noGrp="1"/>
          </p:cNvSpPr>
          <p:nvPr>
            <p:ph idx="1"/>
          </p:nvPr>
        </p:nvSpPr>
        <p:spPr>
          <a:xfrm>
            <a:off x="838200" y="1444625"/>
            <a:ext cx="10515600" cy="4351338"/>
          </a:xfrm>
        </p:spPr>
        <p:txBody>
          <a:bodyPr/>
          <a:lstStyle/>
          <a:p>
            <a:pPr marL="0" indent="0">
              <a:lnSpc>
                <a:spcPct val="107000"/>
              </a:lnSpc>
              <a:spcAft>
                <a:spcPts val="800"/>
              </a:spcAft>
              <a:buNone/>
            </a:pPr>
            <a:r>
              <a:rPr lang="de-DE" sz="2500" dirty="0">
                <a:ea typeface="Calibri" panose="020F0502020204030204" pitchFamily="34" charset="0"/>
                <a:cs typeface="Times New Roman" panose="02020603050405020304" pitchFamily="18" charset="0"/>
              </a:rPr>
              <a:t>Man kann Saatgut und anderes </a:t>
            </a:r>
            <a:r>
              <a:rPr lang="de-DE" sz="2500" dirty="0" smtClean="0">
                <a:ea typeface="Calibri" panose="020F0502020204030204" pitchFamily="34" charset="0"/>
                <a:cs typeface="Times New Roman" panose="02020603050405020304" pitchFamily="18" charset="0"/>
              </a:rPr>
              <a:t>pflanzliches </a:t>
            </a:r>
            <a:r>
              <a:rPr lang="de-DE" sz="2500" dirty="0">
                <a:ea typeface="Calibri" panose="020F0502020204030204" pitchFamily="34" charset="0"/>
                <a:cs typeface="Times New Roman" panose="02020603050405020304" pitchFamily="18" charset="0"/>
              </a:rPr>
              <a:t>Genmaterial als digitale Information speichern. Zudem werden immer mehr Stufen der globalen Wertschöpfungskette digitalisiert. Dazu gehören alle Stufen vom Kauf des Saatgutes bis zum Verkauf der Nahrung im Supermarkt. </a:t>
            </a:r>
            <a:endParaRPr lang="de-DE" sz="2500" dirty="0" smtClean="0">
              <a:ea typeface="Calibri" panose="020F0502020204030204" pitchFamily="34" charset="0"/>
              <a:cs typeface="Times New Roman" panose="02020603050405020304" pitchFamily="18" charset="0"/>
            </a:endParaRPr>
          </a:p>
          <a:p>
            <a:pPr marL="0" indent="0">
              <a:lnSpc>
                <a:spcPct val="107000"/>
              </a:lnSpc>
              <a:spcAft>
                <a:spcPts val="800"/>
              </a:spcAft>
              <a:buNone/>
            </a:pPr>
            <a:r>
              <a:rPr lang="de-DE" sz="2500" dirty="0" smtClean="0">
                <a:ea typeface="Calibri" panose="020F0502020204030204" pitchFamily="34" charset="0"/>
                <a:cs typeface="Times New Roman" panose="02020603050405020304" pitchFamily="18" charset="0"/>
              </a:rPr>
              <a:t>So </a:t>
            </a:r>
            <a:r>
              <a:rPr lang="de-DE" sz="2500" dirty="0">
                <a:ea typeface="Calibri" panose="020F0502020204030204" pitchFamily="34" charset="0"/>
                <a:cs typeface="Times New Roman" panose="02020603050405020304" pitchFamily="18" charset="0"/>
              </a:rPr>
              <a:t>kann man zum Beispiel wissen, dass nur </a:t>
            </a:r>
            <a:r>
              <a:rPr lang="de-DE" sz="2500" dirty="0" smtClean="0">
                <a:ea typeface="Calibri" panose="020F0502020204030204" pitchFamily="34" charset="0"/>
                <a:cs typeface="Times New Roman" panose="02020603050405020304" pitchFamily="18" charset="0"/>
              </a:rPr>
              <a:t>ein Drittel des </a:t>
            </a:r>
            <a:r>
              <a:rPr lang="de-DE" sz="2500" dirty="0">
                <a:ea typeface="Calibri" panose="020F0502020204030204" pitchFamily="34" charset="0"/>
                <a:cs typeface="Times New Roman" panose="02020603050405020304" pitchFamily="18" charset="0"/>
              </a:rPr>
              <a:t>Preises, den wir für eine Tomate bezahlen, für die Frucht selbst ist. 66% des Preises entstehen durch die Kosten für das Marketing, den Vertrieb und das Sammeln von produkt- und kundenbezogenen Daten.</a:t>
            </a:r>
          </a:p>
          <a:p>
            <a:pPr marL="0" indent="0">
              <a:buNone/>
            </a:pPr>
            <a:endParaRPr lang="de-DE" dirty="0"/>
          </a:p>
        </p:txBody>
      </p:sp>
    </p:spTree>
    <p:extLst>
      <p:ext uri="{BB962C8B-B14F-4D97-AF65-F5344CB8AC3E}">
        <p14:creationId xmlns:p14="http://schemas.microsoft.com/office/powerpoint/2010/main" val="35422519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L-Form 6"/>
          <p:cNvSpPr/>
          <p:nvPr/>
        </p:nvSpPr>
        <p:spPr>
          <a:xfrm rot="5400000">
            <a:off x="1260000" y="1980000"/>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a:p>
        </p:txBody>
      </p:sp>
      <p:sp>
        <p:nvSpPr>
          <p:cNvPr id="5" name="Titel 4"/>
          <p:cNvSpPr>
            <a:spLocks noGrp="1"/>
          </p:cNvSpPr>
          <p:nvPr>
            <p:ph type="title"/>
          </p:nvPr>
        </p:nvSpPr>
        <p:spPr>
          <a:xfrm>
            <a:off x="838200" y="365125"/>
            <a:ext cx="10515600" cy="1325563"/>
          </a:xfrm>
        </p:spPr>
        <p:txBody>
          <a:bodyPr>
            <a:normAutofit/>
          </a:bodyPr>
          <a:lstStyle/>
          <a:p>
            <a:r>
              <a:rPr lang="de-DE" sz="2500" b="1" dirty="0" smtClean="0"/>
              <a:t>Das Sammeln und algorithmische Auswerten von einer Vielzahl von Daten nennt man…</a:t>
            </a:r>
          </a:p>
        </p:txBody>
      </p:sp>
      <p:sp>
        <p:nvSpPr>
          <p:cNvPr id="6" name="L-Form 5"/>
          <p:cNvSpPr/>
          <p:nvPr/>
        </p:nvSpPr>
        <p:spPr>
          <a:xfrm>
            <a:off x="1260000" y="4320000"/>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dirty="0"/>
          </a:p>
        </p:txBody>
      </p:sp>
      <p:sp>
        <p:nvSpPr>
          <p:cNvPr id="8" name="L-Form 7"/>
          <p:cNvSpPr/>
          <p:nvPr/>
        </p:nvSpPr>
        <p:spPr>
          <a:xfrm rot="10800000">
            <a:off x="9180000" y="1980000"/>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dirty="0"/>
          </a:p>
        </p:txBody>
      </p:sp>
      <p:sp>
        <p:nvSpPr>
          <p:cNvPr id="9" name="L-Form 8"/>
          <p:cNvSpPr/>
          <p:nvPr/>
        </p:nvSpPr>
        <p:spPr>
          <a:xfrm rot="16200000">
            <a:off x="9180000" y="4320000"/>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a:p>
        </p:txBody>
      </p:sp>
      <p:sp>
        <p:nvSpPr>
          <p:cNvPr id="10" name="Inhaltsplatzhalter 2"/>
          <p:cNvSpPr txBox="1">
            <a:spLocks/>
          </p:cNvSpPr>
          <p:nvPr/>
        </p:nvSpPr>
        <p:spPr>
          <a:xfrm>
            <a:off x="2238019" y="1993647"/>
            <a:ext cx="3852649" cy="1187356"/>
          </a:xfrm>
          <a:prstGeom prst="rect">
            <a:avLst/>
          </a:prstGeom>
        </p:spPr>
        <p:txBody>
          <a:bodyPr vert="horz" lIns="91440" tIns="45720" rIns="91440" bIns="45720" numCol="1" rtlCol="0">
            <a:noAutofit/>
          </a:bodyPr>
          <a:lstStyle>
            <a:defPPr>
              <a:defRPr lang="de-DE"/>
            </a:defPPr>
            <a:lvl1pPr indent="0">
              <a:lnSpc>
                <a:spcPct val="107000"/>
              </a:lnSpc>
              <a:spcBef>
                <a:spcPts val="1000"/>
              </a:spcBef>
              <a:buFont typeface="Arial" panose="020B0604020202020204" pitchFamily="34" charset="0"/>
              <a:buNone/>
              <a:defRPr sz="2500">
                <a:latin typeface="Georgia" panose="02040502050405020303" pitchFamily="18" charset="0"/>
                <a:ea typeface="Calibri" panose="020F0502020204030204" pitchFamily="34"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atin typeface="Georgia" panose="02040502050405020303" pitchFamily="18" charset="0"/>
              </a:defRPr>
            </a:lvl2pPr>
            <a:lvl3pPr marL="1143000" indent="-228600">
              <a:lnSpc>
                <a:spcPct val="90000"/>
              </a:lnSpc>
              <a:spcBef>
                <a:spcPts val="500"/>
              </a:spcBef>
              <a:buFont typeface="Arial" panose="020B0604020202020204" pitchFamily="34" charset="0"/>
              <a:buChar char="•"/>
              <a:defRPr sz="2000">
                <a:latin typeface="Georgia" panose="02040502050405020303" pitchFamily="18" charset="0"/>
              </a:defRPr>
            </a:lvl3pPr>
            <a:lvl4pPr marL="1600200" indent="-228600">
              <a:lnSpc>
                <a:spcPct val="90000"/>
              </a:lnSpc>
              <a:spcBef>
                <a:spcPts val="500"/>
              </a:spcBef>
              <a:buFont typeface="Arial" panose="020B0604020202020204" pitchFamily="34" charset="0"/>
              <a:buChar char="•"/>
              <a:defRPr>
                <a:latin typeface="Georgia" panose="02040502050405020303" pitchFamily="18" charset="0"/>
              </a:defRPr>
            </a:lvl4pPr>
            <a:lvl5pPr marL="2057400" indent="-228600">
              <a:lnSpc>
                <a:spcPct val="90000"/>
              </a:lnSpc>
              <a:spcBef>
                <a:spcPts val="500"/>
              </a:spcBef>
              <a:buFont typeface="Arial" panose="020B0604020202020204" pitchFamily="34" charset="0"/>
              <a:buChar char="•"/>
              <a:defRPr>
                <a:latin typeface="Georgia" panose="02040502050405020303" pitchFamily="18"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de-DE" dirty="0"/>
              <a:t>a) Big Data</a:t>
            </a:r>
          </a:p>
        </p:txBody>
      </p:sp>
      <p:sp>
        <p:nvSpPr>
          <p:cNvPr id="11" name="Inhaltsplatzhalter 2"/>
          <p:cNvSpPr txBox="1">
            <a:spLocks/>
          </p:cNvSpPr>
          <p:nvPr/>
        </p:nvSpPr>
        <p:spPr>
          <a:xfrm>
            <a:off x="5891378" y="4320000"/>
            <a:ext cx="3852649" cy="1187356"/>
          </a:xfrm>
          <a:prstGeom prst="rect">
            <a:avLst/>
          </a:prstGeom>
        </p:spPr>
        <p:txBody>
          <a:bodyPr vert="horz" lIns="91440" tIns="45720" rIns="91440" bIns="45720" numCol="1" rtlCol="0">
            <a:noAutofit/>
          </a:bodyPr>
          <a:lstStyle>
            <a:defPPr>
              <a:defRPr lang="de-DE"/>
            </a:defPPr>
            <a:lvl1pPr indent="0">
              <a:lnSpc>
                <a:spcPct val="107000"/>
              </a:lnSpc>
              <a:spcBef>
                <a:spcPts val="1000"/>
              </a:spcBef>
              <a:buFont typeface="Arial" panose="020B0604020202020204" pitchFamily="34" charset="0"/>
              <a:buNone/>
              <a:defRPr sz="2500">
                <a:latin typeface="Georgia" panose="02040502050405020303" pitchFamily="18" charset="0"/>
                <a:ea typeface="Calibri" panose="020F0502020204030204" pitchFamily="34"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atin typeface="Georgia" panose="02040502050405020303" pitchFamily="18" charset="0"/>
              </a:defRPr>
            </a:lvl2pPr>
            <a:lvl3pPr marL="1143000" indent="-228600">
              <a:lnSpc>
                <a:spcPct val="90000"/>
              </a:lnSpc>
              <a:spcBef>
                <a:spcPts val="500"/>
              </a:spcBef>
              <a:buFont typeface="Arial" panose="020B0604020202020204" pitchFamily="34" charset="0"/>
              <a:buChar char="•"/>
              <a:defRPr sz="2000">
                <a:latin typeface="Georgia" panose="02040502050405020303" pitchFamily="18" charset="0"/>
              </a:defRPr>
            </a:lvl3pPr>
            <a:lvl4pPr marL="1600200" indent="-228600">
              <a:lnSpc>
                <a:spcPct val="90000"/>
              </a:lnSpc>
              <a:spcBef>
                <a:spcPts val="500"/>
              </a:spcBef>
              <a:buFont typeface="Arial" panose="020B0604020202020204" pitchFamily="34" charset="0"/>
              <a:buChar char="•"/>
              <a:defRPr>
                <a:latin typeface="Georgia" panose="02040502050405020303" pitchFamily="18" charset="0"/>
              </a:defRPr>
            </a:lvl4pPr>
            <a:lvl5pPr marL="2057400" indent="-228600">
              <a:lnSpc>
                <a:spcPct val="90000"/>
              </a:lnSpc>
              <a:spcBef>
                <a:spcPts val="500"/>
              </a:spcBef>
              <a:buFont typeface="Arial" panose="020B0604020202020204" pitchFamily="34" charset="0"/>
              <a:buChar char="•"/>
              <a:defRPr>
                <a:latin typeface="Georgia" panose="02040502050405020303" pitchFamily="18"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de-DE" dirty="0"/>
              <a:t>d) Algo Data</a:t>
            </a:r>
          </a:p>
          <a:p>
            <a:endParaRPr lang="de-DE" dirty="0"/>
          </a:p>
          <a:p>
            <a:endParaRPr lang="de-DE" dirty="0"/>
          </a:p>
        </p:txBody>
      </p:sp>
      <p:sp>
        <p:nvSpPr>
          <p:cNvPr id="12" name="Inhaltsplatzhalter 2"/>
          <p:cNvSpPr txBox="1">
            <a:spLocks/>
          </p:cNvSpPr>
          <p:nvPr/>
        </p:nvSpPr>
        <p:spPr>
          <a:xfrm>
            <a:off x="2238018" y="4320000"/>
            <a:ext cx="3852649" cy="1187356"/>
          </a:xfrm>
          <a:prstGeom prst="rect">
            <a:avLst/>
          </a:prstGeom>
        </p:spPr>
        <p:txBody>
          <a:bodyPr vert="horz" lIns="91440" tIns="45720" rIns="91440" bIns="45720" numCol="1" rtlCol="0">
            <a:noAutofit/>
          </a:bodyPr>
          <a:lstStyle>
            <a:defPPr>
              <a:defRPr lang="de-DE"/>
            </a:defPPr>
            <a:lvl1pPr indent="0">
              <a:lnSpc>
                <a:spcPct val="107000"/>
              </a:lnSpc>
              <a:spcBef>
                <a:spcPts val="1000"/>
              </a:spcBef>
              <a:buFont typeface="Arial" panose="020B0604020202020204" pitchFamily="34" charset="0"/>
              <a:buNone/>
              <a:defRPr sz="2500">
                <a:latin typeface="Georgia" panose="02040502050405020303" pitchFamily="18" charset="0"/>
                <a:ea typeface="Calibri" panose="020F0502020204030204" pitchFamily="34"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atin typeface="Georgia" panose="02040502050405020303" pitchFamily="18" charset="0"/>
              </a:defRPr>
            </a:lvl2pPr>
            <a:lvl3pPr marL="1143000" indent="-228600">
              <a:lnSpc>
                <a:spcPct val="90000"/>
              </a:lnSpc>
              <a:spcBef>
                <a:spcPts val="500"/>
              </a:spcBef>
              <a:buFont typeface="Arial" panose="020B0604020202020204" pitchFamily="34" charset="0"/>
              <a:buChar char="•"/>
              <a:defRPr sz="2000">
                <a:latin typeface="Georgia" panose="02040502050405020303" pitchFamily="18" charset="0"/>
              </a:defRPr>
            </a:lvl3pPr>
            <a:lvl4pPr marL="1600200" indent="-228600">
              <a:lnSpc>
                <a:spcPct val="90000"/>
              </a:lnSpc>
              <a:spcBef>
                <a:spcPts val="500"/>
              </a:spcBef>
              <a:buFont typeface="Arial" panose="020B0604020202020204" pitchFamily="34" charset="0"/>
              <a:buChar char="•"/>
              <a:defRPr>
                <a:latin typeface="Georgia" panose="02040502050405020303" pitchFamily="18" charset="0"/>
              </a:defRPr>
            </a:lvl4pPr>
            <a:lvl5pPr marL="2057400" indent="-228600">
              <a:lnSpc>
                <a:spcPct val="90000"/>
              </a:lnSpc>
              <a:spcBef>
                <a:spcPts val="500"/>
              </a:spcBef>
              <a:buFont typeface="Arial" panose="020B0604020202020204" pitchFamily="34" charset="0"/>
              <a:buChar char="•"/>
              <a:defRPr>
                <a:latin typeface="Georgia" panose="02040502050405020303" pitchFamily="18"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de-DE" dirty="0"/>
              <a:t>c) Big Collection</a:t>
            </a:r>
          </a:p>
          <a:p>
            <a:endParaRPr lang="de-DE" dirty="0"/>
          </a:p>
        </p:txBody>
      </p:sp>
      <p:sp>
        <p:nvSpPr>
          <p:cNvPr id="13" name="Inhaltsplatzhalter 2"/>
          <p:cNvSpPr txBox="1">
            <a:spLocks/>
          </p:cNvSpPr>
          <p:nvPr/>
        </p:nvSpPr>
        <p:spPr>
          <a:xfrm>
            <a:off x="5891378" y="1979999"/>
            <a:ext cx="3852649" cy="1187356"/>
          </a:xfrm>
          <a:prstGeom prst="rect">
            <a:avLst/>
          </a:prstGeom>
        </p:spPr>
        <p:txBody>
          <a:bodyPr vert="horz" lIns="91440" tIns="45720" rIns="91440" bIns="45720" numCol="1" rtlCol="0">
            <a:noAutofit/>
          </a:bodyPr>
          <a:lstStyle>
            <a:defPPr>
              <a:defRPr lang="de-DE"/>
            </a:defPPr>
            <a:lvl1pPr indent="0">
              <a:lnSpc>
                <a:spcPct val="107000"/>
              </a:lnSpc>
              <a:spcBef>
                <a:spcPts val="1000"/>
              </a:spcBef>
              <a:buFont typeface="Arial" panose="020B0604020202020204" pitchFamily="34" charset="0"/>
              <a:buNone/>
              <a:defRPr sz="2500">
                <a:latin typeface="Georgia" panose="02040502050405020303" pitchFamily="18" charset="0"/>
                <a:ea typeface="Calibri" panose="020F0502020204030204" pitchFamily="34"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atin typeface="Georgia" panose="02040502050405020303" pitchFamily="18" charset="0"/>
              </a:defRPr>
            </a:lvl2pPr>
            <a:lvl3pPr marL="1143000" indent="-228600">
              <a:lnSpc>
                <a:spcPct val="90000"/>
              </a:lnSpc>
              <a:spcBef>
                <a:spcPts val="500"/>
              </a:spcBef>
              <a:buFont typeface="Arial" panose="020B0604020202020204" pitchFamily="34" charset="0"/>
              <a:buChar char="•"/>
              <a:defRPr sz="2000">
                <a:latin typeface="Georgia" panose="02040502050405020303" pitchFamily="18" charset="0"/>
              </a:defRPr>
            </a:lvl3pPr>
            <a:lvl4pPr marL="1600200" indent="-228600">
              <a:lnSpc>
                <a:spcPct val="90000"/>
              </a:lnSpc>
              <a:spcBef>
                <a:spcPts val="500"/>
              </a:spcBef>
              <a:buFont typeface="Arial" panose="020B0604020202020204" pitchFamily="34" charset="0"/>
              <a:buChar char="•"/>
              <a:defRPr>
                <a:latin typeface="Georgia" panose="02040502050405020303" pitchFamily="18" charset="0"/>
              </a:defRPr>
            </a:lvl4pPr>
            <a:lvl5pPr marL="2057400" indent="-228600">
              <a:lnSpc>
                <a:spcPct val="90000"/>
              </a:lnSpc>
              <a:spcBef>
                <a:spcPts val="500"/>
              </a:spcBef>
              <a:buFont typeface="Arial" panose="020B0604020202020204" pitchFamily="34" charset="0"/>
              <a:buChar char="•"/>
              <a:defRPr>
                <a:latin typeface="Georgia" panose="02040502050405020303" pitchFamily="18"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de-DE" dirty="0"/>
              <a:t>b) Huge Information</a:t>
            </a:r>
          </a:p>
          <a:p>
            <a:endParaRPr lang="de-DE" dirty="0"/>
          </a:p>
        </p:txBody>
      </p:sp>
    </p:spTree>
    <p:extLst>
      <p:ext uri="{BB962C8B-B14F-4D97-AF65-F5344CB8AC3E}">
        <p14:creationId xmlns:p14="http://schemas.microsoft.com/office/powerpoint/2010/main" val="3752423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1325563"/>
          </a:xfrm>
        </p:spPr>
        <p:txBody>
          <a:bodyPr vert="horz" lIns="91440" tIns="45720" rIns="91440" bIns="45720" rtlCol="0" anchor="ctr">
            <a:normAutofit/>
          </a:bodyPr>
          <a:lstStyle/>
          <a:p>
            <a:r>
              <a:rPr lang="de-DE" sz="2500" b="1" dirty="0"/>
              <a:t>a) Big Data</a:t>
            </a:r>
          </a:p>
        </p:txBody>
      </p:sp>
      <p:sp>
        <p:nvSpPr>
          <p:cNvPr id="3" name="Inhaltsplatzhalter 2"/>
          <p:cNvSpPr>
            <a:spLocks noGrp="1"/>
          </p:cNvSpPr>
          <p:nvPr>
            <p:ph idx="1"/>
          </p:nvPr>
        </p:nvSpPr>
        <p:spPr>
          <a:xfrm>
            <a:off x="838200" y="1690688"/>
            <a:ext cx="10515600" cy="4351338"/>
          </a:xfrm>
        </p:spPr>
        <p:txBody>
          <a:bodyPr>
            <a:normAutofit/>
          </a:bodyPr>
          <a:lstStyle/>
          <a:p>
            <a:pPr marL="0" indent="0">
              <a:lnSpc>
                <a:spcPct val="107000"/>
              </a:lnSpc>
              <a:spcAft>
                <a:spcPts val="800"/>
              </a:spcAft>
              <a:buNone/>
            </a:pPr>
            <a:r>
              <a:rPr lang="de-DE" sz="2500" dirty="0">
                <a:ea typeface="Calibri" panose="020F0502020204030204" pitchFamily="34" charset="0"/>
                <a:cs typeface="Times New Roman" panose="02020603050405020304" pitchFamily="18" charset="0"/>
              </a:rPr>
              <a:t>In der Landwirtschaft gehören dazu beispielsweise Daten über historische Ernteerträge oder Wetterinformationen, ebenso </a:t>
            </a:r>
            <a:r>
              <a:rPr lang="de-DE" sz="2500" dirty="0" smtClean="0">
                <a:ea typeface="Calibri" panose="020F0502020204030204" pitchFamily="34" charset="0"/>
                <a:cs typeface="Times New Roman" panose="02020603050405020304" pitchFamily="18" charset="0"/>
              </a:rPr>
              <a:t>wie Marktinformationen </a:t>
            </a:r>
            <a:r>
              <a:rPr lang="de-DE" sz="2500" dirty="0">
                <a:ea typeface="Calibri" panose="020F0502020204030204" pitchFamily="34" charset="0"/>
                <a:cs typeface="Times New Roman" panose="02020603050405020304" pitchFamily="18" charset="0"/>
              </a:rPr>
              <a:t>oder Informationen über die Kosten für Saatgut, Pestizide und Düngemittel und vieles mehr. Diese Daten werden nicht nur gesammelt und gespeichert, sondern </a:t>
            </a:r>
            <a:r>
              <a:rPr lang="de-DE" sz="2500" dirty="0" smtClean="0">
                <a:ea typeface="Calibri" panose="020F0502020204030204" pitchFamily="34" charset="0"/>
                <a:cs typeface="Times New Roman" panose="02020603050405020304" pitchFamily="18" charset="0"/>
              </a:rPr>
              <a:t>mit </a:t>
            </a:r>
            <a:r>
              <a:rPr lang="de-DE" sz="2500" dirty="0">
                <a:ea typeface="Calibri" panose="020F0502020204030204" pitchFamily="34" charset="0"/>
                <a:cs typeface="Times New Roman" panose="02020603050405020304" pitchFamily="18" charset="0"/>
              </a:rPr>
              <a:t>Hilfe von </a:t>
            </a:r>
            <a:r>
              <a:rPr lang="de-DE" sz="2500" dirty="0" smtClean="0">
                <a:ea typeface="Calibri" panose="020F0502020204030204" pitchFamily="34" charset="0"/>
                <a:cs typeface="Times New Roman" panose="02020603050405020304" pitchFamily="18" charset="0"/>
              </a:rPr>
              <a:t>Computeralgorithmen auch analysiert. </a:t>
            </a:r>
          </a:p>
          <a:p>
            <a:pPr marL="0" indent="0">
              <a:lnSpc>
                <a:spcPct val="107000"/>
              </a:lnSpc>
              <a:spcAft>
                <a:spcPts val="800"/>
              </a:spcAft>
              <a:buNone/>
            </a:pPr>
            <a:r>
              <a:rPr lang="de-DE" sz="2500" dirty="0" smtClean="0">
                <a:ea typeface="Calibri" panose="020F0502020204030204" pitchFamily="34" charset="0"/>
                <a:cs typeface="Times New Roman" panose="02020603050405020304" pitchFamily="18" charset="0"/>
              </a:rPr>
              <a:t>Die so gewonnenen Erkenntnisse sollen landwirtschaftliche </a:t>
            </a:r>
            <a:r>
              <a:rPr lang="de-DE" sz="2500" dirty="0">
                <a:ea typeface="Calibri" panose="020F0502020204030204" pitchFamily="34" charset="0"/>
                <a:cs typeface="Times New Roman" panose="02020603050405020304" pitchFamily="18" charset="0"/>
              </a:rPr>
              <a:t>Praxen </a:t>
            </a:r>
            <a:r>
              <a:rPr lang="de-DE" sz="2500" dirty="0" smtClean="0">
                <a:ea typeface="Calibri" panose="020F0502020204030204" pitchFamily="34" charset="0"/>
                <a:cs typeface="Times New Roman" panose="02020603050405020304" pitchFamily="18" charset="0"/>
              </a:rPr>
              <a:t>verändern und so zum </a:t>
            </a:r>
            <a:r>
              <a:rPr lang="de-DE" sz="2500" dirty="0">
                <a:ea typeface="Calibri" panose="020F0502020204030204" pitchFamily="34" charset="0"/>
                <a:cs typeface="Times New Roman" panose="02020603050405020304" pitchFamily="18" charset="0"/>
              </a:rPr>
              <a:t>Beispiel die Effizienz verbessern oder die Rentabilität </a:t>
            </a:r>
            <a:r>
              <a:rPr lang="de-DE" sz="2500" dirty="0" smtClean="0">
                <a:ea typeface="Calibri" panose="020F0502020204030204" pitchFamily="34" charset="0"/>
                <a:cs typeface="Times New Roman" panose="02020603050405020304" pitchFamily="18" charset="0"/>
              </a:rPr>
              <a:t>erhöhen.</a:t>
            </a:r>
            <a:endParaRPr lang="de-DE" sz="2500" dirty="0"/>
          </a:p>
        </p:txBody>
      </p:sp>
    </p:spTree>
    <p:extLst>
      <p:ext uri="{BB962C8B-B14F-4D97-AF65-F5344CB8AC3E}">
        <p14:creationId xmlns:p14="http://schemas.microsoft.com/office/powerpoint/2010/main" val="27604317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L-Form 6"/>
          <p:cNvSpPr/>
          <p:nvPr/>
        </p:nvSpPr>
        <p:spPr>
          <a:xfrm rot="5400000">
            <a:off x="1260000" y="1980000"/>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a:p>
        </p:txBody>
      </p:sp>
      <p:sp>
        <p:nvSpPr>
          <p:cNvPr id="5" name="Titel 4"/>
          <p:cNvSpPr>
            <a:spLocks noGrp="1"/>
          </p:cNvSpPr>
          <p:nvPr>
            <p:ph type="title"/>
          </p:nvPr>
        </p:nvSpPr>
        <p:spPr/>
        <p:txBody>
          <a:bodyPr vert="horz" lIns="91440" tIns="45720" rIns="91440" bIns="45720" rtlCol="0" anchor="ctr">
            <a:normAutofit/>
          </a:bodyPr>
          <a:lstStyle/>
          <a:p>
            <a:r>
              <a:rPr lang="de-DE" sz="2500" b="1" dirty="0"/>
              <a:t>Was ist Smart </a:t>
            </a:r>
            <a:r>
              <a:rPr lang="de-DE" sz="2500" b="1" dirty="0" err="1"/>
              <a:t>Farming</a:t>
            </a:r>
            <a:r>
              <a:rPr lang="de-DE" sz="2500" b="1" dirty="0"/>
              <a:t>?</a:t>
            </a:r>
          </a:p>
        </p:txBody>
      </p:sp>
      <p:sp>
        <p:nvSpPr>
          <p:cNvPr id="6" name="L-Form 5"/>
          <p:cNvSpPr/>
          <p:nvPr/>
        </p:nvSpPr>
        <p:spPr>
          <a:xfrm>
            <a:off x="1260000" y="4320000"/>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dirty="0"/>
          </a:p>
        </p:txBody>
      </p:sp>
      <p:sp>
        <p:nvSpPr>
          <p:cNvPr id="8" name="L-Form 7"/>
          <p:cNvSpPr/>
          <p:nvPr/>
        </p:nvSpPr>
        <p:spPr>
          <a:xfrm rot="10800000">
            <a:off x="9180000" y="1980000"/>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dirty="0"/>
          </a:p>
        </p:txBody>
      </p:sp>
      <p:sp>
        <p:nvSpPr>
          <p:cNvPr id="9" name="L-Form 8"/>
          <p:cNvSpPr/>
          <p:nvPr/>
        </p:nvSpPr>
        <p:spPr>
          <a:xfrm rot="16200000">
            <a:off x="9180000" y="4320000"/>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a:p>
        </p:txBody>
      </p:sp>
      <p:sp>
        <p:nvSpPr>
          <p:cNvPr id="10" name="Inhaltsplatzhalter 2"/>
          <p:cNvSpPr txBox="1">
            <a:spLocks/>
          </p:cNvSpPr>
          <p:nvPr/>
        </p:nvSpPr>
        <p:spPr>
          <a:xfrm>
            <a:off x="2175892" y="1993647"/>
            <a:ext cx="3438840" cy="1173708"/>
          </a:xfrm>
          <a:prstGeom prst="rect">
            <a:avLst/>
          </a:prstGeom>
        </p:spPr>
        <p:txBody>
          <a:bodyPr vert="horz" lIns="91440" tIns="45720" rIns="91440" bIns="45720" numCol="1" rtlCol="0">
            <a:noAutofit/>
          </a:bodyPr>
          <a:lstStyle>
            <a:defPPr>
              <a:defRPr lang="de-DE"/>
            </a:defPPr>
            <a:lvl1pPr indent="0">
              <a:lnSpc>
                <a:spcPct val="107000"/>
              </a:lnSpc>
              <a:spcBef>
                <a:spcPts val="1000"/>
              </a:spcBef>
              <a:buFont typeface="Arial" panose="020B0604020202020204" pitchFamily="34" charset="0"/>
              <a:buNone/>
              <a:defRPr sz="2500">
                <a:latin typeface="Georgia" panose="02040502050405020303" pitchFamily="18" charset="0"/>
                <a:ea typeface="Calibri" panose="020F0502020204030204" pitchFamily="34"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atin typeface="Georgia" panose="02040502050405020303" pitchFamily="18" charset="0"/>
              </a:defRPr>
            </a:lvl2pPr>
            <a:lvl3pPr marL="1143000" indent="-228600">
              <a:lnSpc>
                <a:spcPct val="90000"/>
              </a:lnSpc>
              <a:spcBef>
                <a:spcPts val="500"/>
              </a:spcBef>
              <a:buFont typeface="Arial" panose="020B0604020202020204" pitchFamily="34" charset="0"/>
              <a:buChar char="•"/>
              <a:defRPr sz="2000">
                <a:latin typeface="Georgia" panose="02040502050405020303" pitchFamily="18" charset="0"/>
              </a:defRPr>
            </a:lvl3pPr>
            <a:lvl4pPr marL="1600200" indent="-228600">
              <a:lnSpc>
                <a:spcPct val="90000"/>
              </a:lnSpc>
              <a:spcBef>
                <a:spcPts val="500"/>
              </a:spcBef>
              <a:buFont typeface="Arial" panose="020B0604020202020204" pitchFamily="34" charset="0"/>
              <a:buChar char="•"/>
              <a:defRPr>
                <a:latin typeface="Georgia" panose="02040502050405020303" pitchFamily="18" charset="0"/>
              </a:defRPr>
            </a:lvl4pPr>
            <a:lvl5pPr marL="2057400" indent="-228600">
              <a:lnSpc>
                <a:spcPct val="90000"/>
              </a:lnSpc>
              <a:spcBef>
                <a:spcPts val="500"/>
              </a:spcBef>
              <a:buFont typeface="Arial" panose="020B0604020202020204" pitchFamily="34" charset="0"/>
              <a:buChar char="•"/>
              <a:defRPr>
                <a:latin typeface="Georgia" panose="02040502050405020303" pitchFamily="18"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de-DE" dirty="0" smtClean="0"/>
              <a:t>a) Ein </a:t>
            </a:r>
            <a:r>
              <a:rPr lang="de-DE" dirty="0"/>
              <a:t>Computerspiel, bei dem man eigene Felder bewirtschaftet.</a:t>
            </a:r>
          </a:p>
          <a:p>
            <a:endParaRPr lang="de-DE" dirty="0"/>
          </a:p>
        </p:txBody>
      </p:sp>
      <p:sp>
        <p:nvSpPr>
          <p:cNvPr id="11" name="Inhaltsplatzhalter 2"/>
          <p:cNvSpPr txBox="1">
            <a:spLocks/>
          </p:cNvSpPr>
          <p:nvPr/>
        </p:nvSpPr>
        <p:spPr>
          <a:xfrm>
            <a:off x="5894123" y="3569372"/>
            <a:ext cx="3852649" cy="1187356"/>
          </a:xfrm>
          <a:prstGeom prst="rect">
            <a:avLst/>
          </a:prstGeom>
        </p:spPr>
        <p:txBody>
          <a:bodyPr vert="horz" lIns="91440" tIns="45720" rIns="91440" bIns="45720" numCol="1" rtlCol="0">
            <a:noAutofit/>
          </a:bodyPr>
          <a:lstStyle>
            <a:defPPr>
              <a:defRPr lang="de-DE"/>
            </a:defPPr>
            <a:lvl1pPr indent="0">
              <a:lnSpc>
                <a:spcPct val="107000"/>
              </a:lnSpc>
              <a:spcBef>
                <a:spcPts val="1000"/>
              </a:spcBef>
              <a:buFont typeface="Arial" panose="020B0604020202020204" pitchFamily="34" charset="0"/>
              <a:buNone/>
              <a:defRPr sz="2500">
                <a:latin typeface="Georgia" panose="02040502050405020303" pitchFamily="18" charset="0"/>
                <a:ea typeface="Calibri" panose="020F0502020204030204" pitchFamily="34"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atin typeface="Georgia" panose="02040502050405020303" pitchFamily="18" charset="0"/>
              </a:defRPr>
            </a:lvl2pPr>
            <a:lvl3pPr marL="1143000" indent="-228600">
              <a:lnSpc>
                <a:spcPct val="90000"/>
              </a:lnSpc>
              <a:spcBef>
                <a:spcPts val="500"/>
              </a:spcBef>
              <a:buFont typeface="Arial" panose="020B0604020202020204" pitchFamily="34" charset="0"/>
              <a:buChar char="•"/>
              <a:defRPr sz="2000">
                <a:latin typeface="Georgia" panose="02040502050405020303" pitchFamily="18" charset="0"/>
              </a:defRPr>
            </a:lvl3pPr>
            <a:lvl4pPr marL="1600200" indent="-228600">
              <a:lnSpc>
                <a:spcPct val="90000"/>
              </a:lnSpc>
              <a:spcBef>
                <a:spcPts val="500"/>
              </a:spcBef>
              <a:buFont typeface="Arial" panose="020B0604020202020204" pitchFamily="34" charset="0"/>
              <a:buChar char="•"/>
              <a:defRPr>
                <a:latin typeface="Georgia" panose="02040502050405020303" pitchFamily="18" charset="0"/>
              </a:defRPr>
            </a:lvl4pPr>
            <a:lvl5pPr marL="2057400" indent="-228600">
              <a:lnSpc>
                <a:spcPct val="90000"/>
              </a:lnSpc>
              <a:spcBef>
                <a:spcPts val="500"/>
              </a:spcBef>
              <a:buFont typeface="Arial" panose="020B0604020202020204" pitchFamily="34" charset="0"/>
              <a:buChar char="•"/>
              <a:defRPr>
                <a:latin typeface="Georgia" panose="02040502050405020303" pitchFamily="18"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de-DE" dirty="0"/>
              <a:t>d) Ein kleines Auto, das auf den Agrarflächen genutzt wird.</a:t>
            </a:r>
          </a:p>
          <a:p>
            <a:endParaRPr lang="de-DE" dirty="0"/>
          </a:p>
          <a:p>
            <a:endParaRPr lang="de-DE" dirty="0"/>
          </a:p>
        </p:txBody>
      </p:sp>
      <p:sp>
        <p:nvSpPr>
          <p:cNvPr id="12" name="Inhaltsplatzhalter 2"/>
          <p:cNvSpPr txBox="1">
            <a:spLocks/>
          </p:cNvSpPr>
          <p:nvPr/>
        </p:nvSpPr>
        <p:spPr>
          <a:xfrm>
            <a:off x="2175892" y="3569372"/>
            <a:ext cx="3852649" cy="1187356"/>
          </a:xfrm>
          <a:prstGeom prst="rect">
            <a:avLst/>
          </a:prstGeom>
        </p:spPr>
        <p:txBody>
          <a:bodyPr vert="horz" lIns="91440" tIns="45720" rIns="91440" bIns="45720" numCol="1" rtlCol="0">
            <a:noAutofit/>
          </a:bodyPr>
          <a:lstStyle>
            <a:defPPr>
              <a:defRPr lang="de-DE"/>
            </a:defPPr>
            <a:lvl1pPr indent="0">
              <a:lnSpc>
                <a:spcPct val="107000"/>
              </a:lnSpc>
              <a:spcBef>
                <a:spcPts val="1000"/>
              </a:spcBef>
              <a:buFont typeface="Arial" panose="020B0604020202020204" pitchFamily="34" charset="0"/>
              <a:buNone/>
              <a:defRPr sz="2500">
                <a:latin typeface="Georgia" panose="02040502050405020303" pitchFamily="18" charset="0"/>
                <a:ea typeface="Calibri" panose="020F0502020204030204" pitchFamily="34"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atin typeface="Georgia" panose="02040502050405020303" pitchFamily="18" charset="0"/>
              </a:defRPr>
            </a:lvl2pPr>
            <a:lvl3pPr marL="1143000" indent="-228600">
              <a:lnSpc>
                <a:spcPct val="90000"/>
              </a:lnSpc>
              <a:spcBef>
                <a:spcPts val="500"/>
              </a:spcBef>
              <a:buFont typeface="Arial" panose="020B0604020202020204" pitchFamily="34" charset="0"/>
              <a:buChar char="•"/>
              <a:defRPr sz="2000">
                <a:latin typeface="Georgia" panose="02040502050405020303" pitchFamily="18" charset="0"/>
              </a:defRPr>
            </a:lvl3pPr>
            <a:lvl4pPr marL="1600200" indent="-228600">
              <a:lnSpc>
                <a:spcPct val="90000"/>
              </a:lnSpc>
              <a:spcBef>
                <a:spcPts val="500"/>
              </a:spcBef>
              <a:buFont typeface="Arial" panose="020B0604020202020204" pitchFamily="34" charset="0"/>
              <a:buChar char="•"/>
              <a:defRPr>
                <a:latin typeface="Georgia" panose="02040502050405020303" pitchFamily="18" charset="0"/>
              </a:defRPr>
            </a:lvl4pPr>
            <a:lvl5pPr marL="2057400" indent="-228600">
              <a:lnSpc>
                <a:spcPct val="90000"/>
              </a:lnSpc>
              <a:spcBef>
                <a:spcPts val="500"/>
              </a:spcBef>
              <a:buFont typeface="Arial" panose="020B0604020202020204" pitchFamily="34" charset="0"/>
              <a:buChar char="•"/>
              <a:defRPr>
                <a:latin typeface="Georgia" panose="02040502050405020303" pitchFamily="18"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de-DE" dirty="0"/>
              <a:t>c) Die intelligente Steuerung der Landwirtschaft durch digitale Hilfsmittel.</a:t>
            </a:r>
          </a:p>
          <a:p>
            <a:endParaRPr lang="de-DE" dirty="0"/>
          </a:p>
        </p:txBody>
      </p:sp>
      <p:sp>
        <p:nvSpPr>
          <p:cNvPr id="13" name="Inhaltsplatzhalter 2"/>
          <p:cNvSpPr txBox="1">
            <a:spLocks/>
          </p:cNvSpPr>
          <p:nvPr/>
        </p:nvSpPr>
        <p:spPr>
          <a:xfrm>
            <a:off x="5894123" y="1993647"/>
            <a:ext cx="3272230" cy="1187356"/>
          </a:xfrm>
          <a:prstGeom prst="rect">
            <a:avLst/>
          </a:prstGeom>
        </p:spPr>
        <p:txBody>
          <a:bodyPr vert="horz" lIns="91440" tIns="45720" rIns="91440" bIns="45720" numCol="1" rtlCol="0">
            <a:noAutofit/>
          </a:bodyPr>
          <a:lstStyle>
            <a:defPPr>
              <a:defRPr lang="de-DE"/>
            </a:defPPr>
            <a:lvl1pPr indent="0">
              <a:lnSpc>
                <a:spcPct val="107000"/>
              </a:lnSpc>
              <a:spcBef>
                <a:spcPts val="1000"/>
              </a:spcBef>
              <a:buFont typeface="Arial" panose="020B0604020202020204" pitchFamily="34" charset="0"/>
              <a:buNone/>
              <a:defRPr sz="2500">
                <a:latin typeface="Georgia" panose="02040502050405020303" pitchFamily="18" charset="0"/>
                <a:ea typeface="Calibri" panose="020F0502020204030204" pitchFamily="34"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atin typeface="Georgia" panose="02040502050405020303" pitchFamily="18" charset="0"/>
              </a:defRPr>
            </a:lvl2pPr>
            <a:lvl3pPr marL="1143000" indent="-228600">
              <a:lnSpc>
                <a:spcPct val="90000"/>
              </a:lnSpc>
              <a:spcBef>
                <a:spcPts val="500"/>
              </a:spcBef>
              <a:buFont typeface="Arial" panose="020B0604020202020204" pitchFamily="34" charset="0"/>
              <a:buChar char="•"/>
              <a:defRPr sz="2000">
                <a:latin typeface="Georgia" panose="02040502050405020303" pitchFamily="18" charset="0"/>
              </a:defRPr>
            </a:lvl3pPr>
            <a:lvl4pPr marL="1600200" indent="-228600">
              <a:lnSpc>
                <a:spcPct val="90000"/>
              </a:lnSpc>
              <a:spcBef>
                <a:spcPts val="500"/>
              </a:spcBef>
              <a:buFont typeface="Arial" panose="020B0604020202020204" pitchFamily="34" charset="0"/>
              <a:buChar char="•"/>
              <a:defRPr>
                <a:latin typeface="Georgia" panose="02040502050405020303" pitchFamily="18" charset="0"/>
              </a:defRPr>
            </a:lvl4pPr>
            <a:lvl5pPr marL="2057400" indent="-228600">
              <a:lnSpc>
                <a:spcPct val="90000"/>
              </a:lnSpc>
              <a:spcBef>
                <a:spcPts val="500"/>
              </a:spcBef>
              <a:buFont typeface="Arial" panose="020B0604020202020204" pitchFamily="34" charset="0"/>
              <a:buChar char="•"/>
              <a:defRPr>
                <a:latin typeface="Georgia" panose="02040502050405020303" pitchFamily="18"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de-DE" dirty="0"/>
              <a:t>b) Eine Universität für </a:t>
            </a:r>
            <a:r>
              <a:rPr lang="de-DE" dirty="0" smtClean="0"/>
              <a:t>Agrar-</a:t>
            </a:r>
            <a:r>
              <a:rPr lang="de-DE" dirty="0" err="1" smtClean="0"/>
              <a:t>ingeneur</a:t>
            </a:r>
            <a:r>
              <a:rPr lang="de-DE" dirty="0" smtClean="0"/>
              <a:t>*innen</a:t>
            </a:r>
            <a:r>
              <a:rPr lang="de-DE" dirty="0"/>
              <a:t>.</a:t>
            </a:r>
          </a:p>
          <a:p>
            <a:endParaRPr lang="de-DE" dirty="0"/>
          </a:p>
        </p:txBody>
      </p:sp>
    </p:spTree>
    <p:extLst>
      <p:ext uri="{BB962C8B-B14F-4D97-AF65-F5344CB8AC3E}">
        <p14:creationId xmlns:p14="http://schemas.microsoft.com/office/powerpoint/2010/main" val="9567201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1325563"/>
          </a:xfrm>
        </p:spPr>
        <p:txBody>
          <a:bodyPr vert="horz" lIns="91440" tIns="45720" rIns="91440" bIns="45720" rtlCol="0" anchor="ctr">
            <a:normAutofit/>
          </a:bodyPr>
          <a:lstStyle/>
          <a:p>
            <a:r>
              <a:rPr lang="de-DE" sz="2500" b="1" dirty="0"/>
              <a:t>c) die digitale Steuerung der Landwirtschaft</a:t>
            </a:r>
          </a:p>
        </p:txBody>
      </p:sp>
      <p:sp>
        <p:nvSpPr>
          <p:cNvPr id="3" name="Inhaltsplatzhalter 2"/>
          <p:cNvSpPr>
            <a:spLocks noGrp="1"/>
          </p:cNvSpPr>
          <p:nvPr>
            <p:ph idx="1"/>
          </p:nvPr>
        </p:nvSpPr>
        <p:spPr>
          <a:xfrm>
            <a:off x="838200" y="1690688"/>
            <a:ext cx="10515600" cy="4351338"/>
          </a:xfrm>
        </p:spPr>
        <p:txBody>
          <a:bodyPr>
            <a:normAutofit/>
          </a:bodyPr>
          <a:lstStyle/>
          <a:p>
            <a:pPr marL="0" indent="0">
              <a:lnSpc>
                <a:spcPct val="107000"/>
              </a:lnSpc>
              <a:spcAft>
                <a:spcPts val="800"/>
              </a:spcAft>
              <a:buNone/>
            </a:pPr>
            <a:r>
              <a:rPr lang="de-DE" sz="2500" dirty="0">
                <a:ea typeface="Calibri" panose="020F0502020204030204" pitchFamily="34" charset="0"/>
                <a:cs typeface="Times New Roman" panose="02020603050405020304" pitchFamily="18" charset="0"/>
              </a:rPr>
              <a:t>Die Landwirtschaft ist Teil einer globalen Wertschöpfungskette. Die </a:t>
            </a:r>
            <a:r>
              <a:rPr lang="de-DE" sz="2500" dirty="0" smtClean="0">
                <a:ea typeface="Calibri" panose="020F0502020204030204" pitchFamily="34" charset="0"/>
                <a:cs typeface="Times New Roman" panose="02020603050405020304" pitchFamily="18" charset="0"/>
              </a:rPr>
              <a:t>digitale </a:t>
            </a:r>
            <a:r>
              <a:rPr lang="de-DE" sz="2500" dirty="0">
                <a:ea typeface="Calibri" panose="020F0502020204030204" pitchFamily="34" charset="0"/>
                <a:cs typeface="Times New Roman" panose="02020603050405020304" pitchFamily="18" charset="0"/>
              </a:rPr>
              <a:t>Abbildung des gesamten Prozesses soll die Abstimmung erleichtern, den Prozess durchschaubarer machen und viele Ressourcen sparen. </a:t>
            </a:r>
            <a:endParaRPr lang="de-DE" sz="2500" dirty="0" smtClean="0">
              <a:ea typeface="Calibri" panose="020F0502020204030204" pitchFamily="34" charset="0"/>
              <a:cs typeface="Times New Roman" panose="02020603050405020304" pitchFamily="18" charset="0"/>
            </a:endParaRPr>
          </a:p>
          <a:p>
            <a:pPr marL="0" indent="0">
              <a:lnSpc>
                <a:spcPct val="107000"/>
              </a:lnSpc>
              <a:spcAft>
                <a:spcPts val="800"/>
              </a:spcAft>
              <a:buNone/>
            </a:pPr>
            <a:r>
              <a:rPr lang="de-DE" sz="2500" dirty="0" smtClean="0">
                <a:ea typeface="Calibri" panose="020F0502020204030204" pitchFamily="34" charset="0"/>
                <a:cs typeface="Times New Roman" panose="02020603050405020304" pitchFamily="18" charset="0"/>
              </a:rPr>
              <a:t>Das </a:t>
            </a:r>
            <a:r>
              <a:rPr lang="de-DE" sz="2500" dirty="0">
                <a:ea typeface="Calibri" panose="020F0502020204030204" pitchFamily="34" charset="0"/>
                <a:cs typeface="Times New Roman" panose="02020603050405020304" pitchFamily="18" charset="0"/>
              </a:rPr>
              <a:t>soll auch die Umwelt schonen, weil Ressourcen nur noch dann eingesetzt werden, wenn sie wirklich gebraucht werden. Damit soll die Digitalisierung zur Ernährung der wachsenden Weltbevölkerung beitragen.</a:t>
            </a:r>
          </a:p>
          <a:p>
            <a:pPr marL="0" indent="0">
              <a:buNone/>
            </a:pPr>
            <a:endParaRPr lang="de-DE" sz="2500" dirty="0"/>
          </a:p>
        </p:txBody>
      </p:sp>
    </p:spTree>
    <p:extLst>
      <p:ext uri="{BB962C8B-B14F-4D97-AF65-F5344CB8AC3E}">
        <p14:creationId xmlns:p14="http://schemas.microsoft.com/office/powerpoint/2010/main" val="202534150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247138"/>
            <a:ext cx="10515600" cy="1325563"/>
          </a:xfrm>
        </p:spPr>
        <p:txBody>
          <a:bodyPr vert="horz" lIns="91440" tIns="45720" rIns="91440" bIns="45720" rtlCol="0" anchor="ctr">
            <a:normAutofit/>
          </a:bodyPr>
          <a:lstStyle/>
          <a:p>
            <a:r>
              <a:rPr lang="de-DE" sz="2500" b="1" dirty="0" smtClean="0"/>
              <a:t>Beispiel Smart </a:t>
            </a:r>
            <a:r>
              <a:rPr lang="de-DE" sz="2500" b="1" dirty="0" err="1" smtClean="0"/>
              <a:t>Farming</a:t>
            </a:r>
            <a:endParaRPr lang="de-DE" sz="2500" b="1" dirty="0"/>
          </a:p>
        </p:txBody>
      </p:sp>
      <p:sp>
        <p:nvSpPr>
          <p:cNvPr id="3" name="Inhaltsplatzhalter 2"/>
          <p:cNvSpPr>
            <a:spLocks noGrp="1"/>
          </p:cNvSpPr>
          <p:nvPr>
            <p:ph idx="1"/>
          </p:nvPr>
        </p:nvSpPr>
        <p:spPr>
          <a:xfrm>
            <a:off x="838200" y="1080626"/>
            <a:ext cx="10515600" cy="4351338"/>
          </a:xfrm>
        </p:spPr>
        <p:txBody>
          <a:bodyPr>
            <a:noAutofit/>
          </a:bodyPr>
          <a:lstStyle/>
          <a:p>
            <a:pPr marL="0" indent="0">
              <a:lnSpc>
                <a:spcPct val="107000"/>
              </a:lnSpc>
              <a:spcAft>
                <a:spcPts val="800"/>
              </a:spcAft>
              <a:buNone/>
            </a:pPr>
            <a:r>
              <a:rPr lang="de-DE" sz="2500" dirty="0" smtClean="0"/>
              <a:t>Am Beispiel des ostafrikanischen Teemarktes, unter anderem in Kenia und Ruanda, kann gezeigt werden, dass Digitalisierung mehr Effizienz, Transparenz und Produktivität innerhalb der Lieferkette fördert. Durch die Anbindung ans Internet hat sie die Kommunikation zwischen den Akteuren verbessert, es stehen mehr Daten zur Verfügung und die Kontrolle der Ernte, Verpackung und Verschickung kann über digitale Plattformen erfolgen. </a:t>
            </a:r>
          </a:p>
          <a:p>
            <a:pPr marL="0" indent="0">
              <a:lnSpc>
                <a:spcPct val="107000"/>
              </a:lnSpc>
              <a:spcAft>
                <a:spcPts val="800"/>
              </a:spcAft>
              <a:buNone/>
            </a:pPr>
            <a:r>
              <a:rPr lang="de-DE" sz="2500" dirty="0" smtClean="0"/>
              <a:t>Allerdings baut diese Transparenz die Machtposition der global agierenden Unternehmen aus, die nun ihre Lieferantinnen und Lieferanten spontan auswählen können. Die Gewinne der lokalen Firmen nehmen dadurch ab. </a:t>
            </a:r>
            <a:endParaRPr lang="de-DE" sz="2500" dirty="0"/>
          </a:p>
        </p:txBody>
      </p:sp>
    </p:spTree>
    <p:extLst>
      <p:ext uri="{BB962C8B-B14F-4D97-AF65-F5344CB8AC3E}">
        <p14:creationId xmlns:p14="http://schemas.microsoft.com/office/powerpoint/2010/main" val="37852679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L-Form 6"/>
          <p:cNvSpPr/>
          <p:nvPr/>
        </p:nvSpPr>
        <p:spPr>
          <a:xfrm rot="5400000">
            <a:off x="1260000" y="1980000"/>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a:p>
        </p:txBody>
      </p:sp>
      <p:sp>
        <p:nvSpPr>
          <p:cNvPr id="5" name="Titel 4"/>
          <p:cNvSpPr>
            <a:spLocks noGrp="1"/>
          </p:cNvSpPr>
          <p:nvPr>
            <p:ph type="title"/>
          </p:nvPr>
        </p:nvSpPr>
        <p:spPr>
          <a:xfrm>
            <a:off x="838200" y="365125"/>
            <a:ext cx="10515600" cy="1325563"/>
          </a:xfrm>
        </p:spPr>
        <p:txBody>
          <a:bodyPr>
            <a:normAutofit/>
          </a:bodyPr>
          <a:lstStyle/>
          <a:p>
            <a:r>
              <a:rPr lang="de-DE" sz="2500" b="1" dirty="0"/>
              <a:t>Welches dieser Vorteile ist keine Folge der Digitalisierung?</a:t>
            </a:r>
          </a:p>
        </p:txBody>
      </p:sp>
      <p:sp>
        <p:nvSpPr>
          <p:cNvPr id="6" name="L-Form 5"/>
          <p:cNvSpPr/>
          <p:nvPr/>
        </p:nvSpPr>
        <p:spPr>
          <a:xfrm>
            <a:off x="1260000" y="4320000"/>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dirty="0"/>
          </a:p>
        </p:txBody>
      </p:sp>
      <p:sp>
        <p:nvSpPr>
          <p:cNvPr id="8" name="L-Form 7"/>
          <p:cNvSpPr/>
          <p:nvPr/>
        </p:nvSpPr>
        <p:spPr>
          <a:xfrm rot="10800000">
            <a:off x="9180000" y="1980000"/>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dirty="0"/>
          </a:p>
        </p:txBody>
      </p:sp>
      <p:sp>
        <p:nvSpPr>
          <p:cNvPr id="9" name="L-Form 8"/>
          <p:cNvSpPr/>
          <p:nvPr/>
        </p:nvSpPr>
        <p:spPr>
          <a:xfrm rot="16200000">
            <a:off x="9180000" y="4320000"/>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a:p>
        </p:txBody>
      </p:sp>
      <p:sp>
        <p:nvSpPr>
          <p:cNvPr id="10" name="Inhaltsplatzhalter 2"/>
          <p:cNvSpPr txBox="1">
            <a:spLocks/>
          </p:cNvSpPr>
          <p:nvPr/>
        </p:nvSpPr>
        <p:spPr>
          <a:xfrm>
            <a:off x="2119810" y="1974839"/>
            <a:ext cx="3266461" cy="1152835"/>
          </a:xfrm>
          <a:prstGeom prst="rect">
            <a:avLst/>
          </a:prstGeom>
        </p:spPr>
        <p:txBody>
          <a:bodyPr vert="horz" lIns="91440" tIns="45720" rIns="91440" bIns="45720" numCol="1" rtlCol="0">
            <a:noAutofit/>
          </a:bodyPr>
          <a:lstStyle>
            <a:defPPr>
              <a:defRPr lang="de-DE"/>
            </a:defPPr>
            <a:lvl1pPr indent="0">
              <a:lnSpc>
                <a:spcPct val="107000"/>
              </a:lnSpc>
              <a:spcBef>
                <a:spcPts val="1000"/>
              </a:spcBef>
              <a:buFont typeface="Arial" panose="020B0604020202020204" pitchFamily="34" charset="0"/>
              <a:buNone/>
              <a:defRPr sz="2500">
                <a:latin typeface="Georgia" panose="02040502050405020303" pitchFamily="18" charset="0"/>
                <a:ea typeface="Calibri" panose="020F0502020204030204" pitchFamily="34"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atin typeface="Georgia" panose="02040502050405020303" pitchFamily="18" charset="0"/>
              </a:defRPr>
            </a:lvl2pPr>
            <a:lvl3pPr marL="1143000" indent="-228600">
              <a:lnSpc>
                <a:spcPct val="90000"/>
              </a:lnSpc>
              <a:spcBef>
                <a:spcPts val="500"/>
              </a:spcBef>
              <a:buFont typeface="Arial" panose="020B0604020202020204" pitchFamily="34" charset="0"/>
              <a:buChar char="•"/>
              <a:defRPr sz="2000">
                <a:latin typeface="Georgia" panose="02040502050405020303" pitchFamily="18" charset="0"/>
              </a:defRPr>
            </a:lvl3pPr>
            <a:lvl4pPr marL="1600200" indent="-228600">
              <a:lnSpc>
                <a:spcPct val="90000"/>
              </a:lnSpc>
              <a:spcBef>
                <a:spcPts val="500"/>
              </a:spcBef>
              <a:buFont typeface="Arial" panose="020B0604020202020204" pitchFamily="34" charset="0"/>
              <a:buChar char="•"/>
              <a:defRPr>
                <a:latin typeface="Georgia" panose="02040502050405020303" pitchFamily="18" charset="0"/>
              </a:defRPr>
            </a:lvl4pPr>
            <a:lvl5pPr marL="2057400" indent="-228600">
              <a:lnSpc>
                <a:spcPct val="90000"/>
              </a:lnSpc>
              <a:spcBef>
                <a:spcPts val="500"/>
              </a:spcBef>
              <a:buFont typeface="Arial" panose="020B0604020202020204" pitchFamily="34" charset="0"/>
              <a:buChar char="•"/>
              <a:defRPr>
                <a:latin typeface="Georgia" panose="02040502050405020303" pitchFamily="18"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de-DE" dirty="0"/>
              <a:t>a) </a:t>
            </a:r>
            <a:r>
              <a:rPr lang="de-DE" dirty="0" smtClean="0"/>
              <a:t>gezielter </a:t>
            </a:r>
            <a:r>
              <a:rPr lang="de-DE" dirty="0"/>
              <a:t>Einsatz von Dünger und Pflanzenschutzmittel</a:t>
            </a:r>
          </a:p>
          <a:p>
            <a:endParaRPr lang="de-DE" dirty="0"/>
          </a:p>
        </p:txBody>
      </p:sp>
      <p:sp>
        <p:nvSpPr>
          <p:cNvPr id="11" name="Inhaltsplatzhalter 2"/>
          <p:cNvSpPr txBox="1">
            <a:spLocks/>
          </p:cNvSpPr>
          <p:nvPr/>
        </p:nvSpPr>
        <p:spPr>
          <a:xfrm>
            <a:off x="5937626" y="4003120"/>
            <a:ext cx="3852649" cy="1187356"/>
          </a:xfrm>
          <a:prstGeom prst="rect">
            <a:avLst/>
          </a:prstGeom>
        </p:spPr>
        <p:txBody>
          <a:bodyPr vert="horz" lIns="91440" tIns="45720" rIns="91440" bIns="45720" numCol="1" rtlCol="0">
            <a:noAutofit/>
          </a:bodyPr>
          <a:lstStyle>
            <a:defPPr>
              <a:defRPr lang="de-DE"/>
            </a:defPPr>
            <a:lvl1pPr indent="0">
              <a:lnSpc>
                <a:spcPct val="107000"/>
              </a:lnSpc>
              <a:spcBef>
                <a:spcPts val="1000"/>
              </a:spcBef>
              <a:buFont typeface="Arial" panose="020B0604020202020204" pitchFamily="34" charset="0"/>
              <a:buNone/>
              <a:defRPr sz="2500">
                <a:latin typeface="Georgia" panose="02040502050405020303" pitchFamily="18" charset="0"/>
                <a:ea typeface="Calibri" panose="020F0502020204030204" pitchFamily="34"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atin typeface="Georgia" panose="02040502050405020303" pitchFamily="18" charset="0"/>
              </a:defRPr>
            </a:lvl2pPr>
            <a:lvl3pPr marL="1143000" indent="-228600">
              <a:lnSpc>
                <a:spcPct val="90000"/>
              </a:lnSpc>
              <a:spcBef>
                <a:spcPts val="500"/>
              </a:spcBef>
              <a:buFont typeface="Arial" panose="020B0604020202020204" pitchFamily="34" charset="0"/>
              <a:buChar char="•"/>
              <a:defRPr sz="2000">
                <a:latin typeface="Georgia" panose="02040502050405020303" pitchFamily="18" charset="0"/>
              </a:defRPr>
            </a:lvl3pPr>
            <a:lvl4pPr marL="1600200" indent="-228600">
              <a:lnSpc>
                <a:spcPct val="90000"/>
              </a:lnSpc>
              <a:spcBef>
                <a:spcPts val="500"/>
              </a:spcBef>
              <a:buFont typeface="Arial" panose="020B0604020202020204" pitchFamily="34" charset="0"/>
              <a:buChar char="•"/>
              <a:defRPr>
                <a:latin typeface="Georgia" panose="02040502050405020303" pitchFamily="18" charset="0"/>
              </a:defRPr>
            </a:lvl4pPr>
            <a:lvl5pPr marL="2057400" indent="-228600">
              <a:lnSpc>
                <a:spcPct val="90000"/>
              </a:lnSpc>
              <a:spcBef>
                <a:spcPts val="500"/>
              </a:spcBef>
              <a:buFont typeface="Arial" panose="020B0604020202020204" pitchFamily="34" charset="0"/>
              <a:buChar char="•"/>
              <a:defRPr>
                <a:latin typeface="Georgia" panose="02040502050405020303" pitchFamily="18"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de-DE" dirty="0"/>
              <a:t>d) Gerechtere Verteilung der Agrarflächen</a:t>
            </a:r>
          </a:p>
          <a:p>
            <a:endParaRPr lang="de-DE" dirty="0"/>
          </a:p>
          <a:p>
            <a:endParaRPr lang="de-DE" dirty="0"/>
          </a:p>
        </p:txBody>
      </p:sp>
      <p:sp>
        <p:nvSpPr>
          <p:cNvPr id="12" name="Inhaltsplatzhalter 2"/>
          <p:cNvSpPr txBox="1">
            <a:spLocks/>
          </p:cNvSpPr>
          <p:nvPr/>
        </p:nvSpPr>
        <p:spPr>
          <a:xfrm>
            <a:off x="2188307" y="4027707"/>
            <a:ext cx="3852649" cy="1187356"/>
          </a:xfrm>
          <a:prstGeom prst="rect">
            <a:avLst/>
          </a:prstGeom>
        </p:spPr>
        <p:txBody>
          <a:bodyPr vert="horz" lIns="91440" tIns="45720" rIns="91440" bIns="45720" numCol="1" rtlCol="0">
            <a:noAutofit/>
          </a:bodyPr>
          <a:lstStyle>
            <a:defPPr>
              <a:defRPr lang="de-DE"/>
            </a:defPPr>
            <a:lvl1pPr indent="0">
              <a:lnSpc>
                <a:spcPct val="107000"/>
              </a:lnSpc>
              <a:spcBef>
                <a:spcPts val="1000"/>
              </a:spcBef>
              <a:buFont typeface="Arial" panose="020B0604020202020204" pitchFamily="34" charset="0"/>
              <a:buNone/>
              <a:defRPr sz="2500">
                <a:latin typeface="Georgia" panose="02040502050405020303" pitchFamily="18" charset="0"/>
                <a:ea typeface="Calibri" panose="020F0502020204030204" pitchFamily="34"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atin typeface="Georgia" panose="02040502050405020303" pitchFamily="18" charset="0"/>
              </a:defRPr>
            </a:lvl2pPr>
            <a:lvl3pPr marL="1143000" indent="-228600">
              <a:lnSpc>
                <a:spcPct val="90000"/>
              </a:lnSpc>
              <a:spcBef>
                <a:spcPts val="500"/>
              </a:spcBef>
              <a:buFont typeface="Arial" panose="020B0604020202020204" pitchFamily="34" charset="0"/>
              <a:buChar char="•"/>
              <a:defRPr sz="2000">
                <a:latin typeface="Georgia" panose="02040502050405020303" pitchFamily="18" charset="0"/>
              </a:defRPr>
            </a:lvl3pPr>
            <a:lvl4pPr marL="1600200" indent="-228600">
              <a:lnSpc>
                <a:spcPct val="90000"/>
              </a:lnSpc>
              <a:spcBef>
                <a:spcPts val="500"/>
              </a:spcBef>
              <a:buFont typeface="Arial" panose="020B0604020202020204" pitchFamily="34" charset="0"/>
              <a:buChar char="•"/>
              <a:defRPr>
                <a:latin typeface="Georgia" panose="02040502050405020303" pitchFamily="18" charset="0"/>
              </a:defRPr>
            </a:lvl4pPr>
            <a:lvl5pPr marL="2057400" indent="-228600">
              <a:lnSpc>
                <a:spcPct val="90000"/>
              </a:lnSpc>
              <a:spcBef>
                <a:spcPts val="500"/>
              </a:spcBef>
              <a:buFont typeface="Arial" panose="020B0604020202020204" pitchFamily="34" charset="0"/>
              <a:buChar char="•"/>
              <a:defRPr>
                <a:latin typeface="Georgia" panose="02040502050405020303" pitchFamily="18"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de-DE" dirty="0"/>
              <a:t>c) Pflanzensorten, die mehr Ertrag bringen</a:t>
            </a:r>
          </a:p>
          <a:p>
            <a:endParaRPr lang="de-DE" dirty="0"/>
          </a:p>
        </p:txBody>
      </p:sp>
      <p:sp>
        <p:nvSpPr>
          <p:cNvPr id="13" name="Inhaltsplatzhalter 2"/>
          <p:cNvSpPr txBox="1">
            <a:spLocks/>
          </p:cNvSpPr>
          <p:nvPr/>
        </p:nvSpPr>
        <p:spPr>
          <a:xfrm>
            <a:off x="5937626" y="1989121"/>
            <a:ext cx="3429568" cy="1166673"/>
          </a:xfrm>
          <a:prstGeom prst="rect">
            <a:avLst/>
          </a:prstGeom>
        </p:spPr>
        <p:txBody>
          <a:bodyPr vert="horz" lIns="91440" tIns="45720" rIns="91440" bIns="45720" numCol="1" rtlCol="0">
            <a:noAutofit/>
          </a:bodyPr>
          <a:lstStyle>
            <a:defPPr>
              <a:defRPr lang="de-DE"/>
            </a:defPPr>
            <a:lvl1pPr indent="0">
              <a:lnSpc>
                <a:spcPct val="107000"/>
              </a:lnSpc>
              <a:spcBef>
                <a:spcPts val="1000"/>
              </a:spcBef>
              <a:buFont typeface="Arial" panose="020B0604020202020204" pitchFamily="34" charset="0"/>
              <a:buNone/>
              <a:defRPr sz="2500">
                <a:latin typeface="Georgia" panose="02040502050405020303" pitchFamily="18" charset="0"/>
                <a:ea typeface="Calibri" panose="020F0502020204030204" pitchFamily="34"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atin typeface="Georgia" panose="02040502050405020303" pitchFamily="18" charset="0"/>
              </a:defRPr>
            </a:lvl2pPr>
            <a:lvl3pPr marL="1143000" indent="-228600">
              <a:lnSpc>
                <a:spcPct val="90000"/>
              </a:lnSpc>
              <a:spcBef>
                <a:spcPts val="500"/>
              </a:spcBef>
              <a:buFont typeface="Arial" panose="020B0604020202020204" pitchFamily="34" charset="0"/>
              <a:buChar char="•"/>
              <a:defRPr sz="2000">
                <a:latin typeface="Georgia" panose="02040502050405020303" pitchFamily="18" charset="0"/>
              </a:defRPr>
            </a:lvl3pPr>
            <a:lvl4pPr marL="1600200" indent="-228600">
              <a:lnSpc>
                <a:spcPct val="90000"/>
              </a:lnSpc>
              <a:spcBef>
                <a:spcPts val="500"/>
              </a:spcBef>
              <a:buFont typeface="Arial" panose="020B0604020202020204" pitchFamily="34" charset="0"/>
              <a:buChar char="•"/>
              <a:defRPr>
                <a:latin typeface="Georgia" panose="02040502050405020303" pitchFamily="18" charset="0"/>
              </a:defRPr>
            </a:lvl4pPr>
            <a:lvl5pPr marL="2057400" indent="-228600">
              <a:lnSpc>
                <a:spcPct val="90000"/>
              </a:lnSpc>
              <a:spcBef>
                <a:spcPts val="500"/>
              </a:spcBef>
              <a:buFont typeface="Arial" panose="020B0604020202020204" pitchFamily="34" charset="0"/>
              <a:buChar char="•"/>
              <a:defRPr>
                <a:latin typeface="Georgia" panose="02040502050405020303" pitchFamily="18"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de-DE" dirty="0"/>
              <a:t>b) </a:t>
            </a:r>
            <a:r>
              <a:rPr lang="de-DE" dirty="0" smtClean="0"/>
              <a:t>Arbeitszeit-einsparung</a:t>
            </a:r>
            <a:endParaRPr lang="de-DE" dirty="0"/>
          </a:p>
          <a:p>
            <a:endParaRPr lang="de-DE" dirty="0"/>
          </a:p>
        </p:txBody>
      </p:sp>
    </p:spTree>
    <p:extLst>
      <p:ext uri="{BB962C8B-B14F-4D97-AF65-F5344CB8AC3E}">
        <p14:creationId xmlns:p14="http://schemas.microsoft.com/office/powerpoint/2010/main" val="23462670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838200" y="1690688"/>
            <a:ext cx="10515600" cy="4351338"/>
          </a:xfrm>
        </p:spPr>
        <p:txBody>
          <a:bodyPr>
            <a:normAutofit/>
          </a:bodyPr>
          <a:lstStyle/>
          <a:p>
            <a:pPr marL="0" indent="0">
              <a:buNone/>
            </a:pPr>
            <a:r>
              <a:rPr lang="de-DE" sz="1500" dirty="0"/>
              <a:t>Laut Welternährungsorganisation leiden </a:t>
            </a:r>
            <a:r>
              <a:rPr lang="de-DE" sz="1500" dirty="0" smtClean="0"/>
              <a:t>weltweit 821,6 </a:t>
            </a:r>
            <a:r>
              <a:rPr lang="de-DE" sz="1500" dirty="0"/>
              <a:t>Millionen Menschen </a:t>
            </a:r>
            <a:r>
              <a:rPr lang="de-DE" sz="1500" dirty="0" smtClean="0"/>
              <a:t>unter </a:t>
            </a:r>
            <a:r>
              <a:rPr lang="de-DE" sz="1500" dirty="0"/>
              <a:t>Hunger und Unterernährung – das heißt, etwa jeder neunte Mensch auf der Welt hat nicht genug zu essen. Zwei weitere Milliarden werden zwar satt, nehmen aber mit ihrem Essen zu wenig Nährstoffe auf und sind daher </a:t>
            </a:r>
            <a:r>
              <a:rPr lang="de-DE" sz="1500" dirty="0" smtClean="0"/>
              <a:t>weniger </a:t>
            </a:r>
            <a:r>
              <a:rPr lang="de-DE" sz="1500" dirty="0"/>
              <a:t>leistungsfähig und anfällig für Krankheiten. Besonders tragisch daran ist: Ein großer Teil der Unter- und Mangelernährten lebt auf dem Land, also dort, wo Nahrungsmittel produziert werden. </a:t>
            </a:r>
          </a:p>
          <a:p>
            <a:pPr marL="0" indent="0">
              <a:buNone/>
            </a:pPr>
            <a:r>
              <a:rPr lang="de-DE" sz="1500" dirty="0"/>
              <a:t>Große Hoffnungen werden auf die Digitalisierung in der Landwirtschaft und dem globalen Ernährungssystem gesetzt. Neue Technologien sollen zur Ernährung der wachsenden Weltbevölkerung beitragen. Allerdings </a:t>
            </a:r>
            <a:r>
              <a:rPr lang="de-DE" sz="1500" b="1" dirty="0" smtClean="0"/>
              <a:t>können </a:t>
            </a:r>
            <a:r>
              <a:rPr lang="de-DE" sz="1500" dirty="0" smtClean="0"/>
              <a:t>digitale </a:t>
            </a:r>
            <a:r>
              <a:rPr lang="de-DE" sz="1500" dirty="0"/>
              <a:t>Hilfsmittel und </a:t>
            </a:r>
            <a:r>
              <a:rPr lang="de-DE" sz="1500" b="1" dirty="0" smtClean="0"/>
              <a:t>gentechnisch veränderte </a:t>
            </a:r>
            <a:r>
              <a:rPr lang="de-DE" sz="1500" dirty="0" smtClean="0"/>
              <a:t>Hochertragssorten </a:t>
            </a:r>
            <a:r>
              <a:rPr lang="de-DE" sz="1500" dirty="0"/>
              <a:t>die Verarmung von kleinbäuerlichen Erzeugern und Erzeugerinnen </a:t>
            </a:r>
            <a:r>
              <a:rPr lang="de-DE" sz="1500" b="1" dirty="0" smtClean="0"/>
              <a:t>verstärken</a:t>
            </a:r>
            <a:r>
              <a:rPr lang="de-DE" sz="1500" dirty="0" smtClean="0"/>
              <a:t> und die Artenvielfalt bedrohen.</a:t>
            </a:r>
            <a:endParaRPr lang="de-DE" sz="1500" dirty="0"/>
          </a:p>
          <a:p>
            <a:pPr marL="0" indent="0">
              <a:buNone/>
            </a:pPr>
            <a:r>
              <a:rPr lang="de-DE" sz="1500" dirty="0" smtClean="0"/>
              <a:t>Diese </a:t>
            </a:r>
            <a:r>
              <a:rPr lang="de-DE" sz="1500" dirty="0" err="1" smtClean="0"/>
              <a:t>Powerpoint</a:t>
            </a:r>
            <a:r>
              <a:rPr lang="de-DE" sz="1500" dirty="0" smtClean="0"/>
              <a:t>-Präsentation beschäftigt </a:t>
            </a:r>
            <a:r>
              <a:rPr lang="de-DE" sz="1500" dirty="0"/>
              <a:t>sich mit der Digitalisierung </a:t>
            </a:r>
            <a:r>
              <a:rPr lang="de-DE" sz="1500" dirty="0" smtClean="0"/>
              <a:t>in der </a:t>
            </a:r>
            <a:r>
              <a:rPr lang="de-DE" sz="1500" dirty="0"/>
              <a:t>Landwirtschaft und </a:t>
            </a:r>
            <a:r>
              <a:rPr lang="de-DE" sz="1500" dirty="0" smtClean="0"/>
              <a:t>dem globalen </a:t>
            </a:r>
            <a:r>
              <a:rPr lang="de-DE" sz="1500" dirty="0"/>
              <a:t>Ernährungssystem und zeigt Chancen und Risiken auf. </a:t>
            </a:r>
            <a:r>
              <a:rPr lang="de-DE" sz="1500" dirty="0" smtClean="0"/>
              <a:t>Sie ist als Vier-Ecken-Spiel konzipiert. Die Schüler*innen ordnen sich jeweils derjenigen Ecke des Unterrichtsraumes zu, deren Antwort sie für richtig halten. Die Folien 3 und 4 enthalten zusätzliche Fakten für Ihre Vorbereitung</a:t>
            </a:r>
            <a:r>
              <a:rPr lang="de-DE" sz="1500" dirty="0"/>
              <a:t>. Eine inhaltliche Bewertung der </a:t>
            </a:r>
            <a:r>
              <a:rPr lang="de-DE" sz="1500" dirty="0" smtClean="0"/>
              <a:t>Zahlen zur Welternährung </a:t>
            </a:r>
            <a:r>
              <a:rPr lang="de-DE" sz="1500" dirty="0"/>
              <a:t>von 2019 finden Sie in dem Blog von Bernhard Walter </a:t>
            </a:r>
            <a:r>
              <a:rPr lang="de-DE" sz="1500" dirty="0" smtClean="0"/>
              <a:t>unter </a:t>
            </a:r>
            <a:r>
              <a:rPr lang="de-DE" sz="1500" dirty="0" smtClean="0">
                <a:hlinkClick r:id="rId2"/>
              </a:rPr>
              <a:t>https</a:t>
            </a:r>
            <a:r>
              <a:rPr lang="de-DE" sz="1500" dirty="0">
                <a:hlinkClick r:id="rId2"/>
              </a:rPr>
              <a:t>://</a:t>
            </a:r>
            <a:r>
              <a:rPr lang="de-DE" sz="1500" dirty="0" smtClean="0">
                <a:hlinkClick r:id="rId2"/>
              </a:rPr>
              <a:t>info.brot-fuer-die-welt.de/blog/zahl-hungernden-nimmt-weiter</a:t>
            </a:r>
            <a:endParaRPr lang="de-DE" sz="1500" dirty="0" smtClean="0"/>
          </a:p>
          <a:p>
            <a:pPr marL="0" indent="0">
              <a:buNone/>
            </a:pPr>
            <a:r>
              <a:rPr lang="de-DE" sz="1500" dirty="0" smtClean="0"/>
              <a:t>Starten Sie die Präsentation mit Ihren Schüler*innen ab Folie 5.</a:t>
            </a:r>
            <a:endParaRPr lang="de-DE" sz="1500" dirty="0"/>
          </a:p>
          <a:p>
            <a:pPr marL="0" indent="0">
              <a:buNone/>
            </a:pPr>
            <a:r>
              <a:rPr lang="de-DE" sz="1500" dirty="0" smtClean="0"/>
              <a:t>Sie </a:t>
            </a:r>
            <a:r>
              <a:rPr lang="de-DE" sz="1500" dirty="0"/>
              <a:t>können die Fragen alternativ auch zur Erstellung eines </a:t>
            </a:r>
            <a:r>
              <a:rPr lang="de-DE" sz="1500" dirty="0" err="1" smtClean="0"/>
              <a:t>Kahoot</a:t>
            </a:r>
            <a:r>
              <a:rPr lang="de-DE" sz="1500" dirty="0" smtClean="0"/>
              <a:t>-Spiels </a:t>
            </a:r>
            <a:r>
              <a:rPr lang="de-DE" sz="1500" dirty="0"/>
              <a:t>nutzen (https://kahoot.com/) und das Quiz in digitaler Form durchführen. </a:t>
            </a:r>
          </a:p>
        </p:txBody>
      </p:sp>
      <p:sp>
        <p:nvSpPr>
          <p:cNvPr id="3" name="Titel 2"/>
          <p:cNvSpPr>
            <a:spLocks noGrp="1"/>
          </p:cNvSpPr>
          <p:nvPr>
            <p:ph type="title"/>
          </p:nvPr>
        </p:nvSpPr>
        <p:spPr/>
        <p:txBody>
          <a:bodyPr/>
          <a:lstStyle/>
          <a:p>
            <a:r>
              <a:rPr lang="de-DE" sz="2500" b="1" dirty="0"/>
              <a:t>Methodische</a:t>
            </a:r>
            <a:r>
              <a:rPr lang="de-DE" dirty="0" smtClean="0"/>
              <a:t> </a:t>
            </a:r>
            <a:r>
              <a:rPr lang="de-DE" sz="2500" b="1" dirty="0"/>
              <a:t>Einführung</a:t>
            </a:r>
          </a:p>
        </p:txBody>
      </p:sp>
    </p:spTree>
    <p:extLst>
      <p:ext uri="{BB962C8B-B14F-4D97-AF65-F5344CB8AC3E}">
        <p14:creationId xmlns:p14="http://schemas.microsoft.com/office/powerpoint/2010/main" val="303832289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1325563"/>
          </a:xfrm>
        </p:spPr>
        <p:txBody>
          <a:bodyPr>
            <a:normAutofit/>
          </a:bodyPr>
          <a:lstStyle/>
          <a:p>
            <a:r>
              <a:rPr lang="de-DE" sz="2500" b="1" dirty="0"/>
              <a:t>d) Gerechtere Verteilung der Agrarflächen</a:t>
            </a:r>
          </a:p>
        </p:txBody>
      </p:sp>
      <p:sp>
        <p:nvSpPr>
          <p:cNvPr id="3" name="Inhaltsplatzhalter 2"/>
          <p:cNvSpPr>
            <a:spLocks noGrp="1"/>
          </p:cNvSpPr>
          <p:nvPr>
            <p:ph idx="1"/>
          </p:nvPr>
        </p:nvSpPr>
        <p:spPr>
          <a:xfrm>
            <a:off x="838200" y="1692276"/>
            <a:ext cx="10515600" cy="4351338"/>
          </a:xfrm>
        </p:spPr>
        <p:txBody>
          <a:bodyPr>
            <a:noAutofit/>
          </a:bodyPr>
          <a:lstStyle/>
          <a:p>
            <a:pPr marL="0" indent="0">
              <a:lnSpc>
                <a:spcPct val="107000"/>
              </a:lnSpc>
              <a:spcAft>
                <a:spcPts val="800"/>
              </a:spcAft>
              <a:buNone/>
            </a:pPr>
            <a:r>
              <a:rPr lang="de-DE" sz="2500" dirty="0">
                <a:ea typeface="Calibri" panose="020F0502020204030204" pitchFamily="34" charset="0"/>
                <a:cs typeface="Times New Roman" panose="02020603050405020304" pitchFamily="18" charset="0"/>
              </a:rPr>
              <a:t>Das </a:t>
            </a:r>
            <a:r>
              <a:rPr lang="de-DE" sz="2500" dirty="0" smtClean="0">
                <a:ea typeface="Calibri" panose="020F0502020204030204" pitchFamily="34" charset="0"/>
                <a:cs typeface="Times New Roman" panose="02020603050405020304" pitchFamily="18" charset="0"/>
              </a:rPr>
              <a:t>industrielle </a:t>
            </a:r>
            <a:r>
              <a:rPr lang="de-DE" sz="2500" dirty="0">
                <a:ea typeface="Calibri" panose="020F0502020204030204" pitchFamily="34" charset="0"/>
                <a:cs typeface="Times New Roman" panose="02020603050405020304" pitchFamily="18" charset="0"/>
              </a:rPr>
              <a:t>Ernährungssystem wird von immer weniger Menschen und Unternehmen kontrolliert. Digitale Technologien machen es zwar möglich, auch kleinere Parzellen zu bearbeiten, aber besonders kleinbäuerliche </a:t>
            </a:r>
            <a:r>
              <a:rPr lang="de-DE" sz="2500" dirty="0" smtClean="0">
                <a:ea typeface="Calibri" panose="020F0502020204030204" pitchFamily="34" charset="0"/>
                <a:cs typeface="Times New Roman" panose="02020603050405020304" pitchFamily="18" charset="0"/>
              </a:rPr>
              <a:t>Erzeuger*innen </a:t>
            </a:r>
            <a:r>
              <a:rPr lang="de-DE" sz="2500" dirty="0">
                <a:ea typeface="Calibri" panose="020F0502020204030204" pitchFamily="34" charset="0"/>
                <a:cs typeface="Times New Roman" panose="02020603050405020304" pitchFamily="18" charset="0"/>
              </a:rPr>
              <a:t>können sich diese digitalen Hilfsmittel oder Hochertragssorten oft nicht leisten. </a:t>
            </a:r>
            <a:endParaRPr lang="de-DE" sz="2500" dirty="0" smtClean="0">
              <a:ea typeface="Calibri" panose="020F0502020204030204" pitchFamily="34" charset="0"/>
              <a:cs typeface="Times New Roman" panose="02020603050405020304" pitchFamily="18" charset="0"/>
            </a:endParaRPr>
          </a:p>
          <a:p>
            <a:pPr marL="0" indent="0">
              <a:lnSpc>
                <a:spcPct val="107000"/>
              </a:lnSpc>
              <a:spcAft>
                <a:spcPts val="800"/>
              </a:spcAft>
              <a:buNone/>
            </a:pPr>
            <a:r>
              <a:rPr lang="de-DE" sz="2500" dirty="0" smtClean="0">
                <a:ea typeface="Calibri" panose="020F0502020204030204" pitchFamily="34" charset="0"/>
                <a:cs typeface="Times New Roman" panose="02020603050405020304" pitchFamily="18" charset="0"/>
              </a:rPr>
              <a:t>Die </a:t>
            </a:r>
            <a:r>
              <a:rPr lang="de-DE" sz="2500" dirty="0">
                <a:ea typeface="Calibri" panose="020F0502020204030204" pitchFamily="34" charset="0"/>
                <a:cs typeface="Times New Roman" panose="02020603050405020304" pitchFamily="18" charset="0"/>
              </a:rPr>
              <a:t>großen Agrarkonzerne interessieren sich durch solche Technologien aber zunehmend für das Land der kleinbäuerlichen </a:t>
            </a:r>
            <a:r>
              <a:rPr lang="de-DE" sz="2500" dirty="0" smtClean="0">
                <a:ea typeface="Calibri" panose="020F0502020204030204" pitchFamily="34" charset="0"/>
                <a:cs typeface="Times New Roman" panose="02020603050405020304" pitchFamily="18" charset="0"/>
              </a:rPr>
              <a:t>Erzeuger*innen…</a:t>
            </a:r>
            <a:endParaRPr lang="de-DE" sz="2500" dirty="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2190966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1325563"/>
          </a:xfrm>
        </p:spPr>
        <p:txBody>
          <a:bodyPr vert="horz" lIns="91440" tIns="45720" rIns="91440" bIns="45720" rtlCol="0" anchor="ctr">
            <a:normAutofit/>
          </a:bodyPr>
          <a:lstStyle/>
          <a:p>
            <a:r>
              <a:rPr lang="de-DE" sz="2500" b="1" dirty="0"/>
              <a:t>d) Gerechtere Verteilung der Agrarflächen</a:t>
            </a:r>
          </a:p>
        </p:txBody>
      </p:sp>
      <p:sp>
        <p:nvSpPr>
          <p:cNvPr id="3" name="Inhaltsplatzhalter 2"/>
          <p:cNvSpPr>
            <a:spLocks noGrp="1"/>
          </p:cNvSpPr>
          <p:nvPr>
            <p:ph idx="1"/>
          </p:nvPr>
        </p:nvSpPr>
        <p:spPr>
          <a:xfrm>
            <a:off x="838200" y="1690688"/>
            <a:ext cx="10515600" cy="4351338"/>
          </a:xfrm>
        </p:spPr>
        <p:txBody>
          <a:bodyPr>
            <a:noAutofit/>
          </a:bodyPr>
          <a:lstStyle/>
          <a:p>
            <a:pPr marL="0" indent="0">
              <a:lnSpc>
                <a:spcPct val="107000"/>
              </a:lnSpc>
              <a:spcAft>
                <a:spcPts val="800"/>
              </a:spcAft>
              <a:buNone/>
            </a:pPr>
            <a:r>
              <a:rPr lang="de-DE" sz="2500" dirty="0" smtClean="0">
                <a:ea typeface="Calibri" panose="020F0502020204030204" pitchFamily="34" charset="0"/>
                <a:cs typeface="Times New Roman" panose="02020603050405020304" pitchFamily="18" charset="0"/>
              </a:rPr>
              <a:t>…. Wenn diese</a:t>
            </a:r>
            <a:r>
              <a:rPr lang="de-DE" sz="2500" b="1" dirty="0" smtClean="0">
                <a:ea typeface="Calibri" panose="020F0502020204030204" pitchFamily="34" charset="0"/>
                <a:cs typeface="Times New Roman" panose="02020603050405020304" pitchFamily="18" charset="0"/>
              </a:rPr>
              <a:t> </a:t>
            </a:r>
            <a:r>
              <a:rPr lang="de-DE" sz="2500" dirty="0" smtClean="0">
                <a:ea typeface="Calibri" panose="020F0502020204030204" pitchFamily="34" charset="0"/>
                <a:cs typeface="Times New Roman" panose="02020603050405020304" pitchFamily="18" charset="0"/>
              </a:rPr>
              <a:t>der Konkurrenz nicht mehr standhalten können, sind sie gezwungen , ihr Land an die großen Agrarkonzerne zu verkaufen. Dadurch wird die sogenannte Landkonzentration begünstigt. </a:t>
            </a:r>
          </a:p>
          <a:p>
            <a:pPr marL="0" indent="0">
              <a:lnSpc>
                <a:spcPct val="107000"/>
              </a:lnSpc>
              <a:spcAft>
                <a:spcPts val="800"/>
              </a:spcAft>
              <a:buNone/>
            </a:pPr>
            <a:r>
              <a:rPr lang="de-DE" sz="2500" dirty="0" smtClean="0">
                <a:ea typeface="Calibri" panose="020F0502020204030204" pitchFamily="34" charset="0"/>
                <a:cs typeface="Times New Roman" panose="02020603050405020304" pitchFamily="18" charset="0"/>
              </a:rPr>
              <a:t>Außerdem sind die Hochertragssorten nicht nachhaltig, sondern verbrauchen viele Ressourcen. Sie geben nur dann hohe Erträge ab, wenn sie ausreichend gedüngt und bewässert werden.  </a:t>
            </a:r>
            <a:endParaRPr lang="de-DE" sz="2500" dirty="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5387830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L-Form 6"/>
          <p:cNvSpPr/>
          <p:nvPr/>
        </p:nvSpPr>
        <p:spPr>
          <a:xfrm rot="5400000">
            <a:off x="1260000" y="1980000"/>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a:p>
        </p:txBody>
      </p:sp>
      <p:sp>
        <p:nvSpPr>
          <p:cNvPr id="5" name="Titel 4"/>
          <p:cNvSpPr>
            <a:spLocks noGrp="1"/>
          </p:cNvSpPr>
          <p:nvPr>
            <p:ph type="title"/>
          </p:nvPr>
        </p:nvSpPr>
        <p:spPr>
          <a:xfrm>
            <a:off x="838200" y="365125"/>
            <a:ext cx="10515600" cy="1325563"/>
          </a:xfrm>
        </p:spPr>
        <p:txBody>
          <a:bodyPr vert="horz" lIns="91440" tIns="45720" rIns="91440" bIns="45720" rtlCol="0" anchor="ctr">
            <a:normAutofit/>
          </a:bodyPr>
          <a:lstStyle/>
          <a:p>
            <a:r>
              <a:rPr lang="de-DE" sz="2500" b="1" dirty="0"/>
              <a:t>1% der Weltbevölkerung…</a:t>
            </a:r>
          </a:p>
        </p:txBody>
      </p:sp>
      <p:sp>
        <p:nvSpPr>
          <p:cNvPr id="6" name="L-Form 5"/>
          <p:cNvSpPr/>
          <p:nvPr/>
        </p:nvSpPr>
        <p:spPr>
          <a:xfrm>
            <a:off x="1260000" y="4320000"/>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dirty="0"/>
          </a:p>
        </p:txBody>
      </p:sp>
      <p:sp>
        <p:nvSpPr>
          <p:cNvPr id="8" name="L-Form 7"/>
          <p:cNvSpPr/>
          <p:nvPr/>
        </p:nvSpPr>
        <p:spPr>
          <a:xfrm rot="10800000">
            <a:off x="9180000" y="1980000"/>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dirty="0"/>
          </a:p>
        </p:txBody>
      </p:sp>
      <p:sp>
        <p:nvSpPr>
          <p:cNvPr id="9" name="L-Form 8"/>
          <p:cNvSpPr/>
          <p:nvPr/>
        </p:nvSpPr>
        <p:spPr>
          <a:xfrm rot="16200000">
            <a:off x="9180000" y="4320000"/>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a:p>
        </p:txBody>
      </p:sp>
      <p:sp>
        <p:nvSpPr>
          <p:cNvPr id="10" name="Inhaltsplatzhalter 2"/>
          <p:cNvSpPr txBox="1">
            <a:spLocks/>
          </p:cNvSpPr>
          <p:nvPr/>
        </p:nvSpPr>
        <p:spPr>
          <a:xfrm>
            <a:off x="2181580" y="1979809"/>
            <a:ext cx="3852649" cy="1187356"/>
          </a:xfrm>
          <a:prstGeom prst="rect">
            <a:avLst/>
          </a:prstGeom>
        </p:spPr>
        <p:txBody>
          <a:bodyPr vert="horz" lIns="91440" tIns="45720" rIns="91440" bIns="45720" numCol="1" rtlCol="0">
            <a:noAutofit/>
          </a:bodyPr>
          <a:lstStyle>
            <a:defPPr>
              <a:defRPr lang="de-DE"/>
            </a:defPPr>
            <a:lvl1pPr indent="0">
              <a:lnSpc>
                <a:spcPct val="107000"/>
              </a:lnSpc>
              <a:spcBef>
                <a:spcPts val="1000"/>
              </a:spcBef>
              <a:buFont typeface="Arial" panose="020B0604020202020204" pitchFamily="34" charset="0"/>
              <a:buNone/>
              <a:defRPr sz="2500">
                <a:latin typeface="Georgia" panose="02040502050405020303" pitchFamily="18" charset="0"/>
                <a:ea typeface="Calibri" panose="020F0502020204030204" pitchFamily="34"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atin typeface="Georgia" panose="02040502050405020303" pitchFamily="18" charset="0"/>
              </a:defRPr>
            </a:lvl2pPr>
            <a:lvl3pPr marL="1143000" indent="-228600">
              <a:lnSpc>
                <a:spcPct val="90000"/>
              </a:lnSpc>
              <a:spcBef>
                <a:spcPts val="500"/>
              </a:spcBef>
              <a:buFont typeface="Arial" panose="020B0604020202020204" pitchFamily="34" charset="0"/>
              <a:buChar char="•"/>
              <a:defRPr sz="2000">
                <a:latin typeface="Georgia" panose="02040502050405020303" pitchFamily="18" charset="0"/>
              </a:defRPr>
            </a:lvl3pPr>
            <a:lvl4pPr marL="1600200" indent="-228600">
              <a:lnSpc>
                <a:spcPct val="90000"/>
              </a:lnSpc>
              <a:spcBef>
                <a:spcPts val="500"/>
              </a:spcBef>
              <a:buFont typeface="Arial" panose="020B0604020202020204" pitchFamily="34" charset="0"/>
              <a:buChar char="•"/>
              <a:defRPr>
                <a:latin typeface="Georgia" panose="02040502050405020303" pitchFamily="18" charset="0"/>
              </a:defRPr>
            </a:lvl4pPr>
            <a:lvl5pPr marL="2057400" indent="-228600">
              <a:lnSpc>
                <a:spcPct val="90000"/>
              </a:lnSpc>
              <a:spcBef>
                <a:spcPts val="500"/>
              </a:spcBef>
              <a:buFont typeface="Arial" panose="020B0604020202020204" pitchFamily="34" charset="0"/>
              <a:buChar char="•"/>
              <a:defRPr>
                <a:latin typeface="Georgia" panose="02040502050405020303" pitchFamily="18"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de-DE" dirty="0"/>
              <a:t>a) Nutzt digitale Hilfsmittel bei der Nahrungsproduktion</a:t>
            </a:r>
          </a:p>
          <a:p>
            <a:endParaRPr lang="de-DE" dirty="0"/>
          </a:p>
        </p:txBody>
      </p:sp>
      <p:sp>
        <p:nvSpPr>
          <p:cNvPr id="11" name="Inhaltsplatzhalter 2"/>
          <p:cNvSpPr txBox="1">
            <a:spLocks/>
          </p:cNvSpPr>
          <p:nvPr/>
        </p:nvSpPr>
        <p:spPr>
          <a:xfrm>
            <a:off x="5972459" y="4006101"/>
            <a:ext cx="3578722" cy="1173709"/>
          </a:xfrm>
          <a:prstGeom prst="rect">
            <a:avLst/>
          </a:prstGeom>
        </p:spPr>
        <p:txBody>
          <a:bodyPr vert="horz" lIns="91440" tIns="45720" rIns="91440" bIns="45720" numCol="1" rtlCol="0">
            <a:noAutofit/>
          </a:bodyPr>
          <a:lstStyle>
            <a:defPPr>
              <a:defRPr lang="de-DE"/>
            </a:defPPr>
            <a:lvl1pPr indent="0">
              <a:lnSpc>
                <a:spcPct val="107000"/>
              </a:lnSpc>
              <a:spcBef>
                <a:spcPts val="1000"/>
              </a:spcBef>
              <a:buFont typeface="Arial" panose="020B0604020202020204" pitchFamily="34" charset="0"/>
              <a:buNone/>
              <a:defRPr sz="2500">
                <a:latin typeface="Georgia" panose="02040502050405020303" pitchFamily="18" charset="0"/>
                <a:ea typeface="Calibri" panose="020F0502020204030204" pitchFamily="34"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atin typeface="Georgia" panose="02040502050405020303" pitchFamily="18" charset="0"/>
              </a:defRPr>
            </a:lvl2pPr>
            <a:lvl3pPr marL="1143000" indent="-228600">
              <a:lnSpc>
                <a:spcPct val="90000"/>
              </a:lnSpc>
              <a:spcBef>
                <a:spcPts val="500"/>
              </a:spcBef>
              <a:buFont typeface="Arial" panose="020B0604020202020204" pitchFamily="34" charset="0"/>
              <a:buChar char="•"/>
              <a:defRPr sz="2000">
                <a:latin typeface="Georgia" panose="02040502050405020303" pitchFamily="18" charset="0"/>
              </a:defRPr>
            </a:lvl3pPr>
            <a:lvl4pPr marL="1600200" indent="-228600">
              <a:lnSpc>
                <a:spcPct val="90000"/>
              </a:lnSpc>
              <a:spcBef>
                <a:spcPts val="500"/>
              </a:spcBef>
              <a:buFont typeface="Arial" panose="020B0604020202020204" pitchFamily="34" charset="0"/>
              <a:buChar char="•"/>
              <a:defRPr>
                <a:latin typeface="Georgia" panose="02040502050405020303" pitchFamily="18" charset="0"/>
              </a:defRPr>
            </a:lvl4pPr>
            <a:lvl5pPr marL="2057400" indent="-228600">
              <a:lnSpc>
                <a:spcPct val="90000"/>
              </a:lnSpc>
              <a:spcBef>
                <a:spcPts val="500"/>
              </a:spcBef>
              <a:buFont typeface="Arial" panose="020B0604020202020204" pitchFamily="34" charset="0"/>
              <a:buChar char="•"/>
              <a:defRPr>
                <a:latin typeface="Georgia" panose="02040502050405020303" pitchFamily="18"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de-DE" dirty="0"/>
              <a:t>d) Isst nur Bio- Gemüse.</a:t>
            </a:r>
          </a:p>
          <a:p>
            <a:endParaRPr lang="de-DE" dirty="0"/>
          </a:p>
          <a:p>
            <a:endParaRPr lang="de-DE" dirty="0"/>
          </a:p>
        </p:txBody>
      </p:sp>
      <p:sp>
        <p:nvSpPr>
          <p:cNvPr id="12" name="Inhaltsplatzhalter 2"/>
          <p:cNvSpPr txBox="1">
            <a:spLocks/>
          </p:cNvSpPr>
          <p:nvPr/>
        </p:nvSpPr>
        <p:spPr>
          <a:xfrm>
            <a:off x="2119810" y="4006101"/>
            <a:ext cx="3852649" cy="1187356"/>
          </a:xfrm>
          <a:prstGeom prst="rect">
            <a:avLst/>
          </a:prstGeom>
        </p:spPr>
        <p:txBody>
          <a:bodyPr vert="horz" lIns="91440" tIns="45720" rIns="91440" bIns="45720" numCol="1" rtlCol="0">
            <a:noAutofit/>
          </a:bodyPr>
          <a:lstStyle>
            <a:defPPr>
              <a:defRPr lang="de-DE"/>
            </a:defPPr>
            <a:lvl1pPr indent="0">
              <a:lnSpc>
                <a:spcPct val="107000"/>
              </a:lnSpc>
              <a:spcBef>
                <a:spcPts val="1000"/>
              </a:spcBef>
              <a:buFont typeface="Arial" panose="020B0604020202020204" pitchFamily="34" charset="0"/>
              <a:buNone/>
              <a:defRPr sz="2500">
                <a:latin typeface="Georgia" panose="02040502050405020303" pitchFamily="18" charset="0"/>
                <a:ea typeface="Calibri" panose="020F0502020204030204" pitchFamily="34"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atin typeface="Georgia" panose="02040502050405020303" pitchFamily="18" charset="0"/>
              </a:defRPr>
            </a:lvl2pPr>
            <a:lvl3pPr marL="1143000" indent="-228600">
              <a:lnSpc>
                <a:spcPct val="90000"/>
              </a:lnSpc>
              <a:spcBef>
                <a:spcPts val="500"/>
              </a:spcBef>
              <a:buFont typeface="Arial" panose="020B0604020202020204" pitchFamily="34" charset="0"/>
              <a:buChar char="•"/>
              <a:defRPr sz="2000">
                <a:latin typeface="Georgia" panose="02040502050405020303" pitchFamily="18" charset="0"/>
              </a:defRPr>
            </a:lvl3pPr>
            <a:lvl4pPr marL="1600200" indent="-228600">
              <a:lnSpc>
                <a:spcPct val="90000"/>
              </a:lnSpc>
              <a:spcBef>
                <a:spcPts val="500"/>
              </a:spcBef>
              <a:buFont typeface="Arial" panose="020B0604020202020204" pitchFamily="34" charset="0"/>
              <a:buChar char="•"/>
              <a:defRPr>
                <a:latin typeface="Georgia" panose="02040502050405020303" pitchFamily="18" charset="0"/>
              </a:defRPr>
            </a:lvl4pPr>
            <a:lvl5pPr marL="2057400" indent="-228600">
              <a:lnSpc>
                <a:spcPct val="90000"/>
              </a:lnSpc>
              <a:spcBef>
                <a:spcPts val="500"/>
              </a:spcBef>
              <a:buFont typeface="Arial" panose="020B0604020202020204" pitchFamily="34" charset="0"/>
              <a:buChar char="•"/>
              <a:defRPr>
                <a:latin typeface="Georgia" panose="02040502050405020303" pitchFamily="18"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de-DE" dirty="0"/>
              <a:t>c) Kann gentechnisch veränderten Mais am Geruch erkennen</a:t>
            </a:r>
          </a:p>
          <a:p>
            <a:endParaRPr lang="de-DE" dirty="0"/>
          </a:p>
        </p:txBody>
      </p:sp>
      <p:sp>
        <p:nvSpPr>
          <p:cNvPr id="13" name="Inhaltsplatzhalter 2"/>
          <p:cNvSpPr txBox="1">
            <a:spLocks/>
          </p:cNvSpPr>
          <p:nvPr/>
        </p:nvSpPr>
        <p:spPr>
          <a:xfrm>
            <a:off x="6034229" y="1993647"/>
            <a:ext cx="3530600" cy="1173518"/>
          </a:xfrm>
          <a:prstGeom prst="rect">
            <a:avLst/>
          </a:prstGeom>
        </p:spPr>
        <p:txBody>
          <a:bodyPr vert="horz" lIns="91440" tIns="45720" rIns="91440" bIns="45720" numCol="1" rtlCol="0">
            <a:noAutofit/>
          </a:bodyPr>
          <a:lstStyle>
            <a:defPPr>
              <a:defRPr lang="de-DE"/>
            </a:defPPr>
            <a:lvl1pPr indent="0">
              <a:lnSpc>
                <a:spcPct val="107000"/>
              </a:lnSpc>
              <a:spcBef>
                <a:spcPts val="1000"/>
              </a:spcBef>
              <a:buFont typeface="Arial" panose="020B0604020202020204" pitchFamily="34" charset="0"/>
              <a:buNone/>
              <a:defRPr sz="2500">
                <a:latin typeface="Georgia" panose="02040502050405020303" pitchFamily="18" charset="0"/>
                <a:ea typeface="Calibri" panose="020F0502020204030204" pitchFamily="34"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atin typeface="Georgia" panose="02040502050405020303" pitchFamily="18" charset="0"/>
              </a:defRPr>
            </a:lvl2pPr>
            <a:lvl3pPr marL="1143000" indent="-228600">
              <a:lnSpc>
                <a:spcPct val="90000"/>
              </a:lnSpc>
              <a:spcBef>
                <a:spcPts val="500"/>
              </a:spcBef>
              <a:buFont typeface="Arial" panose="020B0604020202020204" pitchFamily="34" charset="0"/>
              <a:buChar char="•"/>
              <a:defRPr sz="2000">
                <a:latin typeface="Georgia" panose="02040502050405020303" pitchFamily="18" charset="0"/>
              </a:defRPr>
            </a:lvl3pPr>
            <a:lvl4pPr marL="1600200" indent="-228600">
              <a:lnSpc>
                <a:spcPct val="90000"/>
              </a:lnSpc>
              <a:spcBef>
                <a:spcPts val="500"/>
              </a:spcBef>
              <a:buFont typeface="Arial" panose="020B0604020202020204" pitchFamily="34" charset="0"/>
              <a:buChar char="•"/>
              <a:defRPr>
                <a:latin typeface="Georgia" panose="02040502050405020303" pitchFamily="18" charset="0"/>
              </a:defRPr>
            </a:lvl4pPr>
            <a:lvl5pPr marL="2057400" indent="-228600">
              <a:lnSpc>
                <a:spcPct val="90000"/>
              </a:lnSpc>
              <a:spcBef>
                <a:spcPts val="500"/>
              </a:spcBef>
              <a:buFont typeface="Arial" panose="020B0604020202020204" pitchFamily="34" charset="0"/>
              <a:buChar char="•"/>
              <a:defRPr>
                <a:latin typeface="Georgia" panose="02040502050405020303" pitchFamily="18"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de-DE" dirty="0"/>
              <a:t>b) Besitzt mehr Reichtum als alle anderen gemeinsam</a:t>
            </a:r>
          </a:p>
          <a:p>
            <a:endParaRPr lang="de-DE" dirty="0"/>
          </a:p>
        </p:txBody>
      </p:sp>
    </p:spTree>
    <p:extLst>
      <p:ext uri="{BB962C8B-B14F-4D97-AF65-F5344CB8AC3E}">
        <p14:creationId xmlns:p14="http://schemas.microsoft.com/office/powerpoint/2010/main" val="214334937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1325563"/>
          </a:xfrm>
        </p:spPr>
        <p:txBody>
          <a:bodyPr vert="horz" lIns="91440" tIns="45720" rIns="91440" bIns="45720" rtlCol="0" anchor="ctr">
            <a:normAutofit/>
          </a:bodyPr>
          <a:lstStyle/>
          <a:p>
            <a:r>
              <a:rPr lang="de-DE" sz="2500" b="1" dirty="0"/>
              <a:t>b) Besitzt mehr Reichtum als alle anderen gemeinsam</a:t>
            </a:r>
          </a:p>
        </p:txBody>
      </p:sp>
      <p:sp>
        <p:nvSpPr>
          <p:cNvPr id="3" name="Inhaltsplatzhalter 2"/>
          <p:cNvSpPr>
            <a:spLocks noGrp="1"/>
          </p:cNvSpPr>
          <p:nvPr>
            <p:ph idx="1"/>
          </p:nvPr>
        </p:nvSpPr>
        <p:spPr>
          <a:xfrm>
            <a:off x="838200" y="1690688"/>
            <a:ext cx="10515600" cy="4351338"/>
          </a:xfrm>
        </p:spPr>
        <p:txBody>
          <a:bodyPr>
            <a:normAutofit/>
          </a:bodyPr>
          <a:lstStyle/>
          <a:p>
            <a:pPr marL="0" indent="0">
              <a:lnSpc>
                <a:spcPct val="107000"/>
              </a:lnSpc>
              <a:spcAft>
                <a:spcPts val="800"/>
              </a:spcAft>
              <a:buNone/>
            </a:pPr>
            <a:r>
              <a:rPr lang="de-DE" sz="2500" dirty="0">
                <a:ea typeface="Calibri" panose="020F0502020204030204" pitchFamily="34" charset="0"/>
                <a:cs typeface="Times New Roman" panose="02020603050405020304" pitchFamily="18" charset="0"/>
              </a:rPr>
              <a:t>Immer mehr Menschen besitzen immer weniger. Das ist besonders im globalen Ernährungssystem eine Gefahr, weil dann die Ernährungssicherheit von wenigen Konzernen abhängig ist. Beispielweise </a:t>
            </a:r>
            <a:r>
              <a:rPr lang="de-DE" sz="2500" b="1" dirty="0" smtClean="0">
                <a:ea typeface="Calibri" panose="020F0502020204030204" pitchFamily="34" charset="0"/>
                <a:cs typeface="Times New Roman" panose="02020603050405020304" pitchFamily="18" charset="0"/>
              </a:rPr>
              <a:t>beherrschen</a:t>
            </a:r>
            <a:r>
              <a:rPr lang="de-DE" sz="2500" dirty="0" smtClean="0">
                <a:ea typeface="Calibri" panose="020F0502020204030204" pitchFamily="34" charset="0"/>
                <a:cs typeface="Times New Roman" panose="02020603050405020304" pitchFamily="18" charset="0"/>
              </a:rPr>
              <a:t> </a:t>
            </a:r>
            <a:r>
              <a:rPr lang="de-DE" sz="2500" dirty="0">
                <a:ea typeface="Calibri" panose="020F0502020204030204" pitchFamily="34" charset="0"/>
                <a:cs typeface="Times New Roman" panose="02020603050405020304" pitchFamily="18" charset="0"/>
              </a:rPr>
              <a:t>in Deutschland </a:t>
            </a:r>
            <a:r>
              <a:rPr lang="de-DE" sz="2500" b="1" dirty="0">
                <a:ea typeface="Calibri" panose="020F0502020204030204" pitchFamily="34" charset="0"/>
                <a:cs typeface="Times New Roman" panose="02020603050405020304" pitchFamily="18" charset="0"/>
              </a:rPr>
              <a:t>lediglich </a:t>
            </a:r>
            <a:r>
              <a:rPr lang="de-DE" sz="2500" b="1" dirty="0" smtClean="0">
                <a:ea typeface="Calibri" panose="020F0502020204030204" pitchFamily="34" charset="0"/>
                <a:cs typeface="Times New Roman" panose="02020603050405020304" pitchFamily="18" charset="0"/>
              </a:rPr>
              <a:t>vier Unternehmen 85</a:t>
            </a:r>
            <a:r>
              <a:rPr lang="de-DE" sz="2500" b="1" dirty="0">
                <a:ea typeface="Calibri" panose="020F0502020204030204" pitchFamily="34" charset="0"/>
                <a:cs typeface="Times New Roman" panose="02020603050405020304" pitchFamily="18" charset="0"/>
              </a:rPr>
              <a:t>% </a:t>
            </a:r>
            <a:r>
              <a:rPr lang="de-DE" sz="2500" b="1" dirty="0" smtClean="0">
                <a:ea typeface="Calibri" panose="020F0502020204030204" pitchFamily="34" charset="0"/>
                <a:cs typeface="Times New Roman" panose="02020603050405020304" pitchFamily="18" charset="0"/>
              </a:rPr>
              <a:t>des Lebensmitteleinzelhandels.</a:t>
            </a:r>
            <a:endParaRPr lang="de-DE" sz="2500" b="1" dirty="0">
              <a:ea typeface="Calibri" panose="020F0502020204030204" pitchFamily="34" charset="0"/>
              <a:cs typeface="Times New Roman" panose="02020603050405020304" pitchFamily="18" charset="0"/>
            </a:endParaRPr>
          </a:p>
          <a:p>
            <a:pPr marL="0" indent="0">
              <a:buNone/>
            </a:pPr>
            <a:endParaRPr lang="de-DE" sz="2500" dirty="0"/>
          </a:p>
        </p:txBody>
      </p:sp>
    </p:spTree>
    <p:extLst>
      <p:ext uri="{BB962C8B-B14F-4D97-AF65-F5344CB8AC3E}">
        <p14:creationId xmlns:p14="http://schemas.microsoft.com/office/powerpoint/2010/main" val="313670736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L-Form 6"/>
          <p:cNvSpPr/>
          <p:nvPr/>
        </p:nvSpPr>
        <p:spPr>
          <a:xfrm rot="5400000">
            <a:off x="1224000" y="1980000"/>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a:p>
        </p:txBody>
      </p:sp>
      <p:sp>
        <p:nvSpPr>
          <p:cNvPr id="5" name="Titel 4"/>
          <p:cNvSpPr>
            <a:spLocks noGrp="1"/>
          </p:cNvSpPr>
          <p:nvPr>
            <p:ph type="title"/>
          </p:nvPr>
        </p:nvSpPr>
        <p:spPr>
          <a:xfrm>
            <a:off x="838200" y="377825"/>
            <a:ext cx="10515600" cy="1325563"/>
          </a:xfrm>
        </p:spPr>
        <p:txBody>
          <a:bodyPr vert="horz" lIns="91440" tIns="45720" rIns="91440" bIns="45720" rtlCol="0" anchor="ctr">
            <a:normAutofit/>
          </a:bodyPr>
          <a:lstStyle/>
          <a:p>
            <a:r>
              <a:rPr lang="de-DE" sz="2500" b="1" dirty="0"/>
              <a:t>Kann man Saatgut patentieren lassen?</a:t>
            </a:r>
          </a:p>
        </p:txBody>
      </p:sp>
      <p:sp>
        <p:nvSpPr>
          <p:cNvPr id="8" name="L-Form 7"/>
          <p:cNvSpPr/>
          <p:nvPr/>
        </p:nvSpPr>
        <p:spPr>
          <a:xfrm rot="10800000">
            <a:off x="9180000" y="1980000"/>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dirty="0"/>
          </a:p>
        </p:txBody>
      </p:sp>
      <p:sp>
        <p:nvSpPr>
          <p:cNvPr id="10" name="Inhaltsplatzhalter 2"/>
          <p:cNvSpPr txBox="1">
            <a:spLocks/>
          </p:cNvSpPr>
          <p:nvPr/>
        </p:nvSpPr>
        <p:spPr>
          <a:xfrm>
            <a:off x="2320864" y="1994848"/>
            <a:ext cx="3852649" cy="1187356"/>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7000"/>
              </a:lnSpc>
              <a:buNone/>
            </a:pPr>
            <a:r>
              <a:rPr lang="de-DE" sz="2500" dirty="0" smtClean="0">
                <a:ea typeface="Calibri" panose="020F0502020204030204" pitchFamily="34" charset="0"/>
                <a:cs typeface="Times New Roman" panose="02020603050405020304" pitchFamily="18" charset="0"/>
              </a:rPr>
              <a:t>a) Ja</a:t>
            </a:r>
            <a:endParaRPr lang="de-DE" sz="2500" dirty="0"/>
          </a:p>
        </p:txBody>
      </p:sp>
      <p:sp>
        <p:nvSpPr>
          <p:cNvPr id="13" name="Inhaltsplatzhalter 2"/>
          <p:cNvSpPr txBox="1">
            <a:spLocks/>
          </p:cNvSpPr>
          <p:nvPr/>
        </p:nvSpPr>
        <p:spPr>
          <a:xfrm>
            <a:off x="7501151" y="1994848"/>
            <a:ext cx="3852649" cy="1187356"/>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7000"/>
              </a:lnSpc>
              <a:buNone/>
            </a:pPr>
            <a:r>
              <a:rPr lang="de-DE" sz="2500" dirty="0" smtClean="0">
                <a:ea typeface="Calibri" panose="020F0502020204030204" pitchFamily="34" charset="0"/>
                <a:cs typeface="Times New Roman" panose="02020603050405020304" pitchFamily="18" charset="0"/>
              </a:rPr>
              <a:t>b) Nein</a:t>
            </a:r>
          </a:p>
          <a:p>
            <a:pPr marL="0" indent="0">
              <a:buFont typeface="Arial" panose="020B0604020202020204" pitchFamily="34" charset="0"/>
              <a:buNone/>
            </a:pPr>
            <a:endParaRPr lang="de-DE" dirty="0"/>
          </a:p>
        </p:txBody>
      </p:sp>
    </p:spTree>
    <p:extLst>
      <p:ext uri="{BB962C8B-B14F-4D97-AF65-F5344CB8AC3E}">
        <p14:creationId xmlns:p14="http://schemas.microsoft.com/office/powerpoint/2010/main" val="419480133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1325563"/>
          </a:xfrm>
        </p:spPr>
        <p:txBody>
          <a:bodyPr vert="horz" lIns="91440" tIns="45720" rIns="91440" bIns="45720" rtlCol="0" anchor="ctr">
            <a:normAutofit/>
          </a:bodyPr>
          <a:lstStyle/>
          <a:p>
            <a:r>
              <a:rPr lang="de-DE" sz="2500" b="1" dirty="0"/>
              <a:t>a) Ja</a:t>
            </a:r>
          </a:p>
        </p:txBody>
      </p:sp>
      <p:sp>
        <p:nvSpPr>
          <p:cNvPr id="3" name="Inhaltsplatzhalter 2"/>
          <p:cNvSpPr>
            <a:spLocks noGrp="1"/>
          </p:cNvSpPr>
          <p:nvPr>
            <p:ph idx="1"/>
          </p:nvPr>
        </p:nvSpPr>
        <p:spPr>
          <a:xfrm>
            <a:off x="838200" y="1690688"/>
            <a:ext cx="10515600" cy="4351338"/>
          </a:xfrm>
        </p:spPr>
        <p:txBody>
          <a:bodyPr>
            <a:normAutofit fontScale="92500" lnSpcReduction="10000"/>
          </a:bodyPr>
          <a:lstStyle/>
          <a:p>
            <a:pPr marL="0" indent="0">
              <a:lnSpc>
                <a:spcPct val="107000"/>
              </a:lnSpc>
              <a:spcAft>
                <a:spcPts val="800"/>
              </a:spcAft>
              <a:buNone/>
            </a:pPr>
            <a:r>
              <a:rPr lang="de-DE" sz="2700" dirty="0">
                <a:ea typeface="Calibri" panose="020F0502020204030204" pitchFamily="34" charset="0"/>
                <a:cs typeface="Times New Roman" panose="02020603050405020304" pitchFamily="18" charset="0"/>
              </a:rPr>
              <a:t>Tatsächlich gehört 67% des weltweiten Saatgutes </a:t>
            </a:r>
            <a:r>
              <a:rPr lang="de-DE" sz="2700" dirty="0" smtClean="0">
                <a:ea typeface="Calibri" panose="020F0502020204030204" pitchFamily="34" charset="0"/>
                <a:cs typeface="Times New Roman" panose="02020603050405020304" pitchFamily="18" charset="0"/>
              </a:rPr>
              <a:t>vier </a:t>
            </a:r>
            <a:r>
              <a:rPr lang="de-DE" sz="2700" dirty="0">
                <a:ea typeface="Calibri" panose="020F0502020204030204" pitchFamily="34" charset="0"/>
                <a:cs typeface="Times New Roman" panose="02020603050405020304" pitchFamily="18" charset="0"/>
              </a:rPr>
              <a:t>großen Konzernen der Agrarindustrie. Damit halten diese Konzerne nicht nur viel Macht in den Händen, das oftmals gentechnisch veränderte Saatgut</a:t>
            </a:r>
            <a:r>
              <a:rPr lang="de-DE" sz="2700" b="1" dirty="0">
                <a:ea typeface="Calibri" panose="020F0502020204030204" pitchFamily="34" charset="0"/>
                <a:cs typeface="Times New Roman" panose="02020603050405020304" pitchFamily="18" charset="0"/>
              </a:rPr>
              <a:t> </a:t>
            </a:r>
            <a:r>
              <a:rPr lang="de-DE" sz="2700" dirty="0">
                <a:ea typeface="Calibri" panose="020F0502020204030204" pitchFamily="34" charset="0"/>
                <a:cs typeface="Times New Roman" panose="02020603050405020304" pitchFamily="18" charset="0"/>
              </a:rPr>
              <a:t>bedroht auch die Artenvielfalt. 75% der genetischen Vielfalt der wichtigsten Nutzpflanzensorten ist bereits verloren gegangen. </a:t>
            </a:r>
            <a:endParaRPr lang="de-DE" sz="2700" dirty="0" smtClean="0">
              <a:ea typeface="Calibri" panose="020F0502020204030204" pitchFamily="34" charset="0"/>
              <a:cs typeface="Times New Roman" panose="02020603050405020304" pitchFamily="18" charset="0"/>
            </a:endParaRPr>
          </a:p>
          <a:p>
            <a:pPr marL="0" indent="0">
              <a:lnSpc>
                <a:spcPct val="107000"/>
              </a:lnSpc>
              <a:spcAft>
                <a:spcPts val="800"/>
              </a:spcAft>
              <a:buNone/>
            </a:pPr>
            <a:r>
              <a:rPr lang="de-DE" sz="2700" dirty="0" smtClean="0">
                <a:ea typeface="Calibri" panose="020F0502020204030204" pitchFamily="34" charset="0"/>
                <a:cs typeface="Times New Roman" panose="02020603050405020304" pitchFamily="18" charset="0"/>
              </a:rPr>
              <a:t>Gentechnisch </a:t>
            </a:r>
            <a:r>
              <a:rPr lang="de-DE" sz="2700" dirty="0">
                <a:ea typeface="Calibri" panose="020F0502020204030204" pitchFamily="34" charset="0"/>
                <a:cs typeface="Times New Roman" panose="02020603050405020304" pitchFamily="18" charset="0"/>
              </a:rPr>
              <a:t>verändertes Saatgut bedingt oft den Zukauf von lizensierten Pflanzenschutzmittel und Dünger. Kleinbäuerliche Erzeuger*innen können sich diese finanziell nicht leisten. Die Gefahr der Verschuldung steigt. Dies trägt dazu bei, das die Hälfte aller Hungernden weltweit landwirtschaftliche </a:t>
            </a:r>
            <a:r>
              <a:rPr lang="de-DE" sz="2700" dirty="0" smtClean="0">
                <a:ea typeface="Calibri" panose="020F0502020204030204" pitchFamily="34" charset="0"/>
                <a:cs typeface="Times New Roman" panose="02020603050405020304" pitchFamily="18" charset="0"/>
              </a:rPr>
              <a:t>Produzent*</a:t>
            </a:r>
            <a:r>
              <a:rPr lang="de-DE" sz="2700" dirty="0" err="1" smtClean="0">
                <a:ea typeface="Calibri" panose="020F0502020204030204" pitchFamily="34" charset="0"/>
                <a:cs typeface="Times New Roman" panose="02020603050405020304" pitchFamily="18" charset="0"/>
              </a:rPr>
              <a:t>innenfamilien</a:t>
            </a:r>
            <a:r>
              <a:rPr lang="de-DE" sz="2700" dirty="0" smtClean="0">
                <a:ea typeface="Calibri" panose="020F0502020204030204" pitchFamily="34" charset="0"/>
                <a:cs typeface="Times New Roman" panose="02020603050405020304" pitchFamily="18" charset="0"/>
              </a:rPr>
              <a:t> </a:t>
            </a:r>
            <a:r>
              <a:rPr lang="de-DE" sz="2700" dirty="0">
                <a:ea typeface="Calibri" panose="020F0502020204030204" pitchFamily="34" charset="0"/>
                <a:cs typeface="Times New Roman" panose="02020603050405020304" pitchFamily="18" charset="0"/>
              </a:rPr>
              <a:t>sind.  </a:t>
            </a:r>
          </a:p>
          <a:p>
            <a:pPr marL="0" indent="0">
              <a:buNone/>
            </a:pPr>
            <a:endParaRPr lang="de-DE" dirty="0"/>
          </a:p>
        </p:txBody>
      </p:sp>
    </p:spTree>
    <p:extLst>
      <p:ext uri="{BB962C8B-B14F-4D97-AF65-F5344CB8AC3E}">
        <p14:creationId xmlns:p14="http://schemas.microsoft.com/office/powerpoint/2010/main" val="118519473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L-Form 6"/>
          <p:cNvSpPr/>
          <p:nvPr/>
        </p:nvSpPr>
        <p:spPr>
          <a:xfrm rot="5400000">
            <a:off x="1260000" y="1980000"/>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a:p>
        </p:txBody>
      </p:sp>
      <p:sp>
        <p:nvSpPr>
          <p:cNvPr id="5" name="Titel 4"/>
          <p:cNvSpPr>
            <a:spLocks noGrp="1"/>
          </p:cNvSpPr>
          <p:nvPr>
            <p:ph type="title"/>
          </p:nvPr>
        </p:nvSpPr>
        <p:spPr>
          <a:xfrm>
            <a:off x="838200" y="365125"/>
            <a:ext cx="10515600" cy="1325563"/>
          </a:xfrm>
        </p:spPr>
        <p:txBody>
          <a:bodyPr vert="horz" lIns="91440" tIns="45720" rIns="91440" bIns="45720" rtlCol="0" anchor="ctr">
            <a:normAutofit/>
          </a:bodyPr>
          <a:lstStyle/>
          <a:p>
            <a:r>
              <a:rPr lang="de-DE" sz="2500" b="1" dirty="0"/>
              <a:t>Welche dieser Pflanzen ist noch nicht gentechnisch modifiziert…</a:t>
            </a:r>
          </a:p>
        </p:txBody>
      </p:sp>
      <p:sp>
        <p:nvSpPr>
          <p:cNvPr id="6" name="L-Form 5"/>
          <p:cNvSpPr/>
          <p:nvPr/>
        </p:nvSpPr>
        <p:spPr>
          <a:xfrm>
            <a:off x="1260000" y="4320000"/>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dirty="0"/>
          </a:p>
        </p:txBody>
      </p:sp>
      <p:sp>
        <p:nvSpPr>
          <p:cNvPr id="8" name="L-Form 7"/>
          <p:cNvSpPr/>
          <p:nvPr/>
        </p:nvSpPr>
        <p:spPr>
          <a:xfrm rot="10800000">
            <a:off x="9180000" y="1980000"/>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dirty="0"/>
          </a:p>
        </p:txBody>
      </p:sp>
      <p:sp>
        <p:nvSpPr>
          <p:cNvPr id="9" name="L-Form 8"/>
          <p:cNvSpPr/>
          <p:nvPr/>
        </p:nvSpPr>
        <p:spPr>
          <a:xfrm rot="16200000">
            <a:off x="9000000" y="4320000"/>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a:p>
        </p:txBody>
      </p:sp>
      <p:sp>
        <p:nvSpPr>
          <p:cNvPr id="10" name="Inhaltsplatzhalter 2"/>
          <p:cNvSpPr txBox="1">
            <a:spLocks/>
          </p:cNvSpPr>
          <p:nvPr/>
        </p:nvSpPr>
        <p:spPr>
          <a:xfrm>
            <a:off x="2410439" y="1993394"/>
            <a:ext cx="3852649" cy="1187356"/>
          </a:xfrm>
          <a:prstGeom prst="rect">
            <a:avLst/>
          </a:prstGeom>
        </p:spPr>
        <p:txBody>
          <a:bodyPr vert="horz" lIns="91440" tIns="45720" rIns="91440" bIns="45720" numCol="1" rtlCol="0">
            <a:noAutofit/>
          </a:bodyPr>
          <a:lstStyle>
            <a:defPPr>
              <a:defRPr lang="de-DE"/>
            </a:defPPr>
            <a:lvl1pPr indent="0">
              <a:lnSpc>
                <a:spcPct val="107000"/>
              </a:lnSpc>
              <a:spcBef>
                <a:spcPts val="1000"/>
              </a:spcBef>
              <a:buFont typeface="Arial" panose="020B0604020202020204" pitchFamily="34" charset="0"/>
              <a:buNone/>
              <a:defRPr sz="2500">
                <a:latin typeface="Georgia" panose="02040502050405020303" pitchFamily="18" charset="0"/>
                <a:ea typeface="Calibri" panose="020F0502020204030204" pitchFamily="34"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atin typeface="Georgia" panose="02040502050405020303" pitchFamily="18" charset="0"/>
              </a:defRPr>
            </a:lvl2pPr>
            <a:lvl3pPr marL="1143000" indent="-228600">
              <a:lnSpc>
                <a:spcPct val="90000"/>
              </a:lnSpc>
              <a:spcBef>
                <a:spcPts val="500"/>
              </a:spcBef>
              <a:buFont typeface="Arial" panose="020B0604020202020204" pitchFamily="34" charset="0"/>
              <a:buChar char="•"/>
              <a:defRPr sz="2000">
                <a:latin typeface="Georgia" panose="02040502050405020303" pitchFamily="18" charset="0"/>
              </a:defRPr>
            </a:lvl3pPr>
            <a:lvl4pPr marL="1600200" indent="-228600">
              <a:lnSpc>
                <a:spcPct val="90000"/>
              </a:lnSpc>
              <a:spcBef>
                <a:spcPts val="500"/>
              </a:spcBef>
              <a:buFont typeface="Arial" panose="020B0604020202020204" pitchFamily="34" charset="0"/>
              <a:buChar char="•"/>
              <a:defRPr>
                <a:latin typeface="Georgia" panose="02040502050405020303" pitchFamily="18" charset="0"/>
              </a:defRPr>
            </a:lvl4pPr>
            <a:lvl5pPr marL="2057400" indent="-228600">
              <a:lnSpc>
                <a:spcPct val="90000"/>
              </a:lnSpc>
              <a:spcBef>
                <a:spcPts val="500"/>
              </a:spcBef>
              <a:buFont typeface="Arial" panose="020B0604020202020204" pitchFamily="34" charset="0"/>
              <a:buChar char="•"/>
              <a:defRPr>
                <a:latin typeface="Georgia" panose="02040502050405020303" pitchFamily="18"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de-DE" dirty="0"/>
              <a:t>a) Mais</a:t>
            </a:r>
          </a:p>
          <a:p>
            <a:endParaRPr lang="de-DE" dirty="0"/>
          </a:p>
        </p:txBody>
      </p:sp>
      <p:sp>
        <p:nvSpPr>
          <p:cNvPr id="11" name="Inhaltsplatzhalter 2"/>
          <p:cNvSpPr txBox="1">
            <a:spLocks/>
          </p:cNvSpPr>
          <p:nvPr/>
        </p:nvSpPr>
        <p:spPr>
          <a:xfrm>
            <a:off x="6084619" y="4320000"/>
            <a:ext cx="3852649" cy="1187356"/>
          </a:xfrm>
          <a:prstGeom prst="rect">
            <a:avLst/>
          </a:prstGeom>
        </p:spPr>
        <p:txBody>
          <a:bodyPr vert="horz" lIns="91440" tIns="45720" rIns="91440" bIns="45720" numCol="1" rtlCol="0">
            <a:noAutofit/>
          </a:bodyPr>
          <a:lstStyle>
            <a:defPPr>
              <a:defRPr lang="de-DE"/>
            </a:defPPr>
            <a:lvl1pPr indent="0">
              <a:lnSpc>
                <a:spcPct val="107000"/>
              </a:lnSpc>
              <a:spcBef>
                <a:spcPts val="1000"/>
              </a:spcBef>
              <a:buFont typeface="Arial" panose="020B0604020202020204" pitchFamily="34" charset="0"/>
              <a:buNone/>
              <a:defRPr sz="2500">
                <a:latin typeface="Georgia" panose="02040502050405020303" pitchFamily="18" charset="0"/>
                <a:ea typeface="Calibri" panose="020F0502020204030204" pitchFamily="34"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atin typeface="Georgia" panose="02040502050405020303" pitchFamily="18" charset="0"/>
              </a:defRPr>
            </a:lvl2pPr>
            <a:lvl3pPr marL="1143000" indent="-228600">
              <a:lnSpc>
                <a:spcPct val="90000"/>
              </a:lnSpc>
              <a:spcBef>
                <a:spcPts val="500"/>
              </a:spcBef>
              <a:buFont typeface="Arial" panose="020B0604020202020204" pitchFamily="34" charset="0"/>
              <a:buChar char="•"/>
              <a:defRPr sz="2000">
                <a:latin typeface="Georgia" panose="02040502050405020303" pitchFamily="18" charset="0"/>
              </a:defRPr>
            </a:lvl3pPr>
            <a:lvl4pPr marL="1600200" indent="-228600">
              <a:lnSpc>
                <a:spcPct val="90000"/>
              </a:lnSpc>
              <a:spcBef>
                <a:spcPts val="500"/>
              </a:spcBef>
              <a:buFont typeface="Arial" panose="020B0604020202020204" pitchFamily="34" charset="0"/>
              <a:buChar char="•"/>
              <a:defRPr>
                <a:latin typeface="Georgia" panose="02040502050405020303" pitchFamily="18" charset="0"/>
              </a:defRPr>
            </a:lvl4pPr>
            <a:lvl5pPr marL="2057400" indent="-228600">
              <a:lnSpc>
                <a:spcPct val="90000"/>
              </a:lnSpc>
              <a:spcBef>
                <a:spcPts val="500"/>
              </a:spcBef>
              <a:buFont typeface="Arial" panose="020B0604020202020204" pitchFamily="34" charset="0"/>
              <a:buChar char="•"/>
              <a:defRPr>
                <a:latin typeface="Georgia" panose="02040502050405020303" pitchFamily="18"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de-DE" dirty="0"/>
              <a:t>d) Soja</a:t>
            </a:r>
          </a:p>
          <a:p>
            <a:endParaRPr lang="de-DE" dirty="0"/>
          </a:p>
          <a:p>
            <a:endParaRPr lang="de-DE" dirty="0"/>
          </a:p>
        </p:txBody>
      </p:sp>
      <p:sp>
        <p:nvSpPr>
          <p:cNvPr id="12" name="Inhaltsplatzhalter 2"/>
          <p:cNvSpPr txBox="1">
            <a:spLocks/>
          </p:cNvSpPr>
          <p:nvPr/>
        </p:nvSpPr>
        <p:spPr>
          <a:xfrm>
            <a:off x="2410439" y="4333647"/>
            <a:ext cx="3852649" cy="1187356"/>
          </a:xfrm>
          <a:prstGeom prst="rect">
            <a:avLst/>
          </a:prstGeom>
        </p:spPr>
        <p:txBody>
          <a:bodyPr vert="horz" lIns="91440" tIns="45720" rIns="91440" bIns="45720" numCol="1" rtlCol="0">
            <a:noAutofit/>
          </a:bodyPr>
          <a:lstStyle>
            <a:defPPr>
              <a:defRPr lang="de-DE"/>
            </a:defPPr>
            <a:lvl1pPr indent="0">
              <a:lnSpc>
                <a:spcPct val="107000"/>
              </a:lnSpc>
              <a:spcBef>
                <a:spcPts val="1000"/>
              </a:spcBef>
              <a:buFont typeface="Arial" panose="020B0604020202020204" pitchFamily="34" charset="0"/>
              <a:buNone/>
              <a:defRPr sz="2500">
                <a:latin typeface="Georgia" panose="02040502050405020303" pitchFamily="18" charset="0"/>
                <a:ea typeface="Calibri" panose="020F0502020204030204" pitchFamily="34"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atin typeface="Georgia" panose="02040502050405020303" pitchFamily="18" charset="0"/>
              </a:defRPr>
            </a:lvl2pPr>
            <a:lvl3pPr marL="1143000" indent="-228600">
              <a:lnSpc>
                <a:spcPct val="90000"/>
              </a:lnSpc>
              <a:spcBef>
                <a:spcPts val="500"/>
              </a:spcBef>
              <a:buFont typeface="Arial" panose="020B0604020202020204" pitchFamily="34" charset="0"/>
              <a:buChar char="•"/>
              <a:defRPr sz="2000">
                <a:latin typeface="Georgia" panose="02040502050405020303" pitchFamily="18" charset="0"/>
              </a:defRPr>
            </a:lvl3pPr>
            <a:lvl4pPr marL="1600200" indent="-228600">
              <a:lnSpc>
                <a:spcPct val="90000"/>
              </a:lnSpc>
              <a:spcBef>
                <a:spcPts val="500"/>
              </a:spcBef>
              <a:buFont typeface="Arial" panose="020B0604020202020204" pitchFamily="34" charset="0"/>
              <a:buChar char="•"/>
              <a:defRPr>
                <a:latin typeface="Georgia" panose="02040502050405020303" pitchFamily="18" charset="0"/>
              </a:defRPr>
            </a:lvl4pPr>
            <a:lvl5pPr marL="2057400" indent="-228600">
              <a:lnSpc>
                <a:spcPct val="90000"/>
              </a:lnSpc>
              <a:spcBef>
                <a:spcPts val="500"/>
              </a:spcBef>
              <a:buFont typeface="Arial" panose="020B0604020202020204" pitchFamily="34" charset="0"/>
              <a:buChar char="•"/>
              <a:defRPr>
                <a:latin typeface="Georgia" panose="02040502050405020303" pitchFamily="18"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de-DE" dirty="0"/>
              <a:t>c) Raps</a:t>
            </a:r>
          </a:p>
          <a:p>
            <a:endParaRPr lang="de-DE" dirty="0"/>
          </a:p>
        </p:txBody>
      </p:sp>
      <p:sp>
        <p:nvSpPr>
          <p:cNvPr id="13" name="Inhaltsplatzhalter 2"/>
          <p:cNvSpPr txBox="1">
            <a:spLocks/>
          </p:cNvSpPr>
          <p:nvPr/>
        </p:nvSpPr>
        <p:spPr>
          <a:xfrm>
            <a:off x="6084620" y="1993394"/>
            <a:ext cx="3852649" cy="1187356"/>
          </a:xfrm>
          <a:prstGeom prst="rect">
            <a:avLst/>
          </a:prstGeom>
        </p:spPr>
        <p:txBody>
          <a:bodyPr vert="horz" lIns="91440" tIns="45720" rIns="91440" bIns="45720" numCol="1" rtlCol="0">
            <a:noAutofit/>
          </a:bodyPr>
          <a:lstStyle>
            <a:defPPr>
              <a:defRPr lang="de-DE"/>
            </a:defPPr>
            <a:lvl1pPr indent="0">
              <a:lnSpc>
                <a:spcPct val="107000"/>
              </a:lnSpc>
              <a:spcBef>
                <a:spcPts val="1000"/>
              </a:spcBef>
              <a:buFont typeface="Arial" panose="020B0604020202020204" pitchFamily="34" charset="0"/>
              <a:buNone/>
              <a:defRPr sz="2500">
                <a:latin typeface="Georgia" panose="02040502050405020303" pitchFamily="18" charset="0"/>
                <a:ea typeface="Calibri" panose="020F0502020204030204" pitchFamily="34"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atin typeface="Georgia" panose="02040502050405020303" pitchFamily="18" charset="0"/>
              </a:defRPr>
            </a:lvl2pPr>
            <a:lvl3pPr marL="1143000" indent="-228600">
              <a:lnSpc>
                <a:spcPct val="90000"/>
              </a:lnSpc>
              <a:spcBef>
                <a:spcPts val="500"/>
              </a:spcBef>
              <a:buFont typeface="Arial" panose="020B0604020202020204" pitchFamily="34" charset="0"/>
              <a:buChar char="•"/>
              <a:defRPr sz="2000">
                <a:latin typeface="Georgia" panose="02040502050405020303" pitchFamily="18" charset="0"/>
              </a:defRPr>
            </a:lvl3pPr>
            <a:lvl4pPr marL="1600200" indent="-228600">
              <a:lnSpc>
                <a:spcPct val="90000"/>
              </a:lnSpc>
              <a:spcBef>
                <a:spcPts val="500"/>
              </a:spcBef>
              <a:buFont typeface="Arial" panose="020B0604020202020204" pitchFamily="34" charset="0"/>
              <a:buChar char="•"/>
              <a:defRPr>
                <a:latin typeface="Georgia" panose="02040502050405020303" pitchFamily="18" charset="0"/>
              </a:defRPr>
            </a:lvl4pPr>
            <a:lvl5pPr marL="2057400" indent="-228600">
              <a:lnSpc>
                <a:spcPct val="90000"/>
              </a:lnSpc>
              <a:spcBef>
                <a:spcPts val="500"/>
              </a:spcBef>
              <a:buFont typeface="Arial" panose="020B0604020202020204" pitchFamily="34" charset="0"/>
              <a:buChar char="•"/>
              <a:defRPr>
                <a:latin typeface="Georgia" panose="02040502050405020303" pitchFamily="18"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de-DE" dirty="0"/>
              <a:t>b) Gerste</a:t>
            </a:r>
          </a:p>
          <a:p>
            <a:endParaRPr lang="de-DE" dirty="0"/>
          </a:p>
        </p:txBody>
      </p:sp>
    </p:spTree>
    <p:extLst>
      <p:ext uri="{BB962C8B-B14F-4D97-AF65-F5344CB8AC3E}">
        <p14:creationId xmlns:p14="http://schemas.microsoft.com/office/powerpoint/2010/main" val="263022912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1325563"/>
          </a:xfrm>
        </p:spPr>
        <p:txBody>
          <a:bodyPr vert="horz" lIns="91440" tIns="45720" rIns="91440" bIns="45720" rtlCol="0" anchor="ctr">
            <a:normAutofit/>
          </a:bodyPr>
          <a:lstStyle/>
          <a:p>
            <a:r>
              <a:rPr lang="de-DE" sz="2500" b="1" dirty="0"/>
              <a:t>b) Gerste</a:t>
            </a:r>
          </a:p>
        </p:txBody>
      </p:sp>
      <p:sp>
        <p:nvSpPr>
          <p:cNvPr id="3" name="Inhaltsplatzhalter 2"/>
          <p:cNvSpPr>
            <a:spLocks noGrp="1"/>
          </p:cNvSpPr>
          <p:nvPr>
            <p:ph idx="1"/>
          </p:nvPr>
        </p:nvSpPr>
        <p:spPr>
          <a:xfrm>
            <a:off x="838200" y="1690688"/>
            <a:ext cx="10515600" cy="4351338"/>
          </a:xfrm>
        </p:spPr>
        <p:txBody>
          <a:bodyPr>
            <a:normAutofit fontScale="92500" lnSpcReduction="10000"/>
          </a:bodyPr>
          <a:lstStyle/>
          <a:p>
            <a:pPr marL="0" indent="0">
              <a:lnSpc>
                <a:spcPct val="107000"/>
              </a:lnSpc>
              <a:spcAft>
                <a:spcPts val="800"/>
              </a:spcAft>
              <a:buNone/>
            </a:pPr>
            <a:r>
              <a:rPr lang="de-DE" sz="2700" dirty="0">
                <a:ea typeface="Calibri" panose="020F0502020204030204" pitchFamily="34" charset="0"/>
                <a:cs typeface="Times New Roman" panose="02020603050405020304" pitchFamily="18" charset="0"/>
              </a:rPr>
              <a:t>Bisher wird weltweit nur ein Bruchteil der gentechnisch veränderten Pflanzen Baumwolle, Mais, Raps und Soja als Nahrungsmittel genutzt. Stattdessen werden die gentechnisch veränderten Pflanzen als Rohstoffe für Agrartreibstoffe, Futtermittel und die Textilherstellung verwendet. </a:t>
            </a:r>
            <a:endParaRPr lang="de-DE" sz="2700" dirty="0" smtClean="0">
              <a:ea typeface="Calibri" panose="020F0502020204030204" pitchFamily="34" charset="0"/>
              <a:cs typeface="Times New Roman" panose="02020603050405020304" pitchFamily="18" charset="0"/>
            </a:endParaRPr>
          </a:p>
          <a:p>
            <a:pPr marL="0" indent="0">
              <a:lnSpc>
                <a:spcPct val="107000"/>
              </a:lnSpc>
              <a:spcAft>
                <a:spcPts val="800"/>
              </a:spcAft>
              <a:buNone/>
            </a:pPr>
            <a:r>
              <a:rPr lang="de-DE" sz="2700" dirty="0" smtClean="0">
                <a:ea typeface="Calibri" panose="020F0502020204030204" pitchFamily="34" charset="0"/>
                <a:cs typeface="Times New Roman" panose="02020603050405020304" pitchFamily="18" charset="0"/>
              </a:rPr>
              <a:t>Es </a:t>
            </a:r>
            <a:r>
              <a:rPr lang="de-DE" sz="2700" dirty="0">
                <a:ea typeface="Calibri" panose="020F0502020204030204" pitchFamily="34" charset="0"/>
                <a:cs typeface="Times New Roman" panose="02020603050405020304" pitchFamily="18" charset="0"/>
              </a:rPr>
              <a:t>ist noch nicht klar, ob gentechnisch veränderte Nahrungsmittel sich auf die Gesundheit auswirken. Noch immer ungeklärt ist, welche Folgen für die Gesundheit der Verzehr gentechnisch veränderter Pflanzen hat, weil es noch keine Langzeitstudien gibt. Einige Studien führen aber beispielsweise Überreaktionen des Immunsystems auf gentechnisch veränderte Nahrung zurück. </a:t>
            </a:r>
          </a:p>
          <a:p>
            <a:pPr marL="0" indent="0">
              <a:buNone/>
            </a:pPr>
            <a:endParaRPr lang="de-DE" dirty="0"/>
          </a:p>
        </p:txBody>
      </p:sp>
    </p:spTree>
    <p:extLst>
      <p:ext uri="{BB962C8B-B14F-4D97-AF65-F5344CB8AC3E}">
        <p14:creationId xmlns:p14="http://schemas.microsoft.com/office/powerpoint/2010/main" val="9940627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L-Form 6"/>
          <p:cNvSpPr/>
          <p:nvPr/>
        </p:nvSpPr>
        <p:spPr>
          <a:xfrm rot="5400000">
            <a:off x="1260000" y="1980000"/>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a:p>
        </p:txBody>
      </p:sp>
      <p:sp>
        <p:nvSpPr>
          <p:cNvPr id="5" name="Titel 4"/>
          <p:cNvSpPr>
            <a:spLocks noGrp="1"/>
          </p:cNvSpPr>
          <p:nvPr>
            <p:ph type="title"/>
          </p:nvPr>
        </p:nvSpPr>
        <p:spPr>
          <a:xfrm>
            <a:off x="838200" y="365125"/>
            <a:ext cx="10515600" cy="1325563"/>
          </a:xfrm>
        </p:spPr>
        <p:txBody>
          <a:bodyPr vert="horz" lIns="91440" tIns="45720" rIns="91440" bIns="45720" rtlCol="0" anchor="ctr">
            <a:normAutofit/>
          </a:bodyPr>
          <a:lstStyle/>
          <a:p>
            <a:r>
              <a:rPr lang="de-DE" sz="2500" b="1" dirty="0"/>
              <a:t>Was ist Ernährungssouveränität?</a:t>
            </a:r>
          </a:p>
        </p:txBody>
      </p:sp>
      <p:sp>
        <p:nvSpPr>
          <p:cNvPr id="6" name="L-Form 5"/>
          <p:cNvSpPr/>
          <p:nvPr/>
        </p:nvSpPr>
        <p:spPr>
          <a:xfrm>
            <a:off x="1260000" y="4320000"/>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dirty="0"/>
          </a:p>
        </p:txBody>
      </p:sp>
      <p:sp>
        <p:nvSpPr>
          <p:cNvPr id="8" name="L-Form 7"/>
          <p:cNvSpPr/>
          <p:nvPr/>
        </p:nvSpPr>
        <p:spPr>
          <a:xfrm rot="10800000">
            <a:off x="9180000" y="1980000"/>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dirty="0"/>
          </a:p>
        </p:txBody>
      </p:sp>
      <p:sp>
        <p:nvSpPr>
          <p:cNvPr id="9" name="L-Form 8"/>
          <p:cNvSpPr/>
          <p:nvPr/>
        </p:nvSpPr>
        <p:spPr>
          <a:xfrm rot="16200000">
            <a:off x="9180000" y="4320000"/>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a:p>
        </p:txBody>
      </p:sp>
      <p:sp>
        <p:nvSpPr>
          <p:cNvPr id="10" name="Inhaltsplatzhalter 2"/>
          <p:cNvSpPr txBox="1">
            <a:spLocks/>
          </p:cNvSpPr>
          <p:nvPr/>
        </p:nvSpPr>
        <p:spPr>
          <a:xfrm>
            <a:off x="2142418" y="1979809"/>
            <a:ext cx="3953582" cy="1187356"/>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7000"/>
              </a:lnSpc>
              <a:buNone/>
            </a:pPr>
            <a:r>
              <a:rPr lang="de-DE" sz="2500" dirty="0" smtClean="0">
                <a:ea typeface="Calibri" panose="020F0502020204030204" pitchFamily="34" charset="0"/>
                <a:cs typeface="Times New Roman" panose="02020603050405020304" pitchFamily="18" charset="0"/>
              </a:rPr>
              <a:t>a) Ein Ernährungsplan für die Entwicklungs-zusammenarbeit.</a:t>
            </a:r>
          </a:p>
          <a:p>
            <a:pPr marL="0" indent="0">
              <a:lnSpc>
                <a:spcPct val="107000"/>
              </a:lnSpc>
              <a:buNone/>
            </a:pPr>
            <a:endParaRPr lang="de-DE" sz="2500" dirty="0"/>
          </a:p>
        </p:txBody>
      </p:sp>
      <p:sp>
        <p:nvSpPr>
          <p:cNvPr id="11" name="Inhaltsplatzhalter 2"/>
          <p:cNvSpPr txBox="1">
            <a:spLocks/>
          </p:cNvSpPr>
          <p:nvPr/>
        </p:nvSpPr>
        <p:spPr>
          <a:xfrm>
            <a:off x="6096000" y="3599958"/>
            <a:ext cx="3852649" cy="1187356"/>
          </a:xfrm>
          <a:prstGeom prst="rect">
            <a:avLst/>
          </a:prstGeom>
        </p:spPr>
        <p:txBody>
          <a:bodyPr vert="horz" lIns="91440" tIns="45720" rIns="91440" bIns="45720" numCol="1" rtlCol="0">
            <a:noAutofit/>
          </a:bodyPr>
          <a:lstStyle>
            <a:defPPr>
              <a:defRPr lang="de-DE"/>
            </a:defPPr>
            <a:lvl1pPr indent="0">
              <a:lnSpc>
                <a:spcPct val="107000"/>
              </a:lnSpc>
              <a:spcBef>
                <a:spcPts val="1000"/>
              </a:spcBef>
              <a:buFont typeface="Arial" panose="020B0604020202020204" pitchFamily="34" charset="0"/>
              <a:buNone/>
              <a:defRPr sz="2500">
                <a:latin typeface="Georgia" panose="02040502050405020303" pitchFamily="18" charset="0"/>
                <a:ea typeface="Calibri" panose="020F0502020204030204" pitchFamily="34"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atin typeface="Georgia" panose="02040502050405020303" pitchFamily="18" charset="0"/>
              </a:defRPr>
            </a:lvl2pPr>
            <a:lvl3pPr marL="1143000" indent="-228600">
              <a:lnSpc>
                <a:spcPct val="90000"/>
              </a:lnSpc>
              <a:spcBef>
                <a:spcPts val="500"/>
              </a:spcBef>
              <a:buFont typeface="Arial" panose="020B0604020202020204" pitchFamily="34" charset="0"/>
              <a:buChar char="•"/>
              <a:defRPr sz="2000">
                <a:latin typeface="Georgia" panose="02040502050405020303" pitchFamily="18" charset="0"/>
              </a:defRPr>
            </a:lvl3pPr>
            <a:lvl4pPr marL="1600200" indent="-228600">
              <a:lnSpc>
                <a:spcPct val="90000"/>
              </a:lnSpc>
              <a:spcBef>
                <a:spcPts val="500"/>
              </a:spcBef>
              <a:buFont typeface="Arial" panose="020B0604020202020204" pitchFamily="34" charset="0"/>
              <a:buChar char="•"/>
              <a:defRPr>
                <a:latin typeface="Georgia" panose="02040502050405020303" pitchFamily="18" charset="0"/>
              </a:defRPr>
            </a:lvl4pPr>
            <a:lvl5pPr marL="2057400" indent="-228600">
              <a:lnSpc>
                <a:spcPct val="90000"/>
              </a:lnSpc>
              <a:spcBef>
                <a:spcPts val="500"/>
              </a:spcBef>
              <a:buFont typeface="Arial" panose="020B0604020202020204" pitchFamily="34" charset="0"/>
              <a:buChar char="•"/>
              <a:defRPr>
                <a:latin typeface="Georgia" panose="02040502050405020303" pitchFamily="18"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de-DE" dirty="0"/>
              <a:t>d) Ein politisches </a:t>
            </a:r>
            <a:r>
              <a:rPr lang="de-DE" dirty="0" smtClean="0"/>
              <a:t>Konzept.</a:t>
            </a:r>
            <a:endParaRPr lang="de-DE" dirty="0"/>
          </a:p>
          <a:p>
            <a:endParaRPr lang="de-DE" dirty="0"/>
          </a:p>
        </p:txBody>
      </p:sp>
      <p:sp>
        <p:nvSpPr>
          <p:cNvPr id="12" name="Inhaltsplatzhalter 2"/>
          <p:cNvSpPr txBox="1">
            <a:spLocks/>
          </p:cNvSpPr>
          <p:nvPr/>
        </p:nvSpPr>
        <p:spPr>
          <a:xfrm>
            <a:off x="2119810" y="3599958"/>
            <a:ext cx="3852649" cy="1187356"/>
          </a:xfrm>
          <a:prstGeom prst="rect">
            <a:avLst/>
          </a:prstGeom>
        </p:spPr>
        <p:txBody>
          <a:bodyPr vert="horz" lIns="91440" tIns="45720" rIns="91440" bIns="45720" numCol="1" rtlCol="0">
            <a:noAutofit/>
          </a:bodyPr>
          <a:lstStyle>
            <a:defPPr>
              <a:defRPr lang="de-DE"/>
            </a:defPPr>
            <a:lvl1pPr indent="0">
              <a:lnSpc>
                <a:spcPct val="107000"/>
              </a:lnSpc>
              <a:spcBef>
                <a:spcPts val="1000"/>
              </a:spcBef>
              <a:buFont typeface="Arial" panose="020B0604020202020204" pitchFamily="34" charset="0"/>
              <a:buNone/>
              <a:defRPr sz="2500">
                <a:latin typeface="Georgia" panose="02040502050405020303" pitchFamily="18" charset="0"/>
                <a:ea typeface="Calibri" panose="020F0502020204030204" pitchFamily="34"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atin typeface="Georgia" panose="02040502050405020303" pitchFamily="18" charset="0"/>
              </a:defRPr>
            </a:lvl2pPr>
            <a:lvl3pPr marL="1143000" indent="-228600">
              <a:lnSpc>
                <a:spcPct val="90000"/>
              </a:lnSpc>
              <a:spcBef>
                <a:spcPts val="500"/>
              </a:spcBef>
              <a:buFont typeface="Arial" panose="020B0604020202020204" pitchFamily="34" charset="0"/>
              <a:buChar char="•"/>
              <a:defRPr sz="2000">
                <a:latin typeface="Georgia" panose="02040502050405020303" pitchFamily="18" charset="0"/>
              </a:defRPr>
            </a:lvl3pPr>
            <a:lvl4pPr marL="1600200" indent="-228600">
              <a:lnSpc>
                <a:spcPct val="90000"/>
              </a:lnSpc>
              <a:spcBef>
                <a:spcPts val="500"/>
              </a:spcBef>
              <a:buFont typeface="Arial" panose="020B0604020202020204" pitchFamily="34" charset="0"/>
              <a:buChar char="•"/>
              <a:defRPr>
                <a:latin typeface="Georgia" panose="02040502050405020303" pitchFamily="18" charset="0"/>
              </a:defRPr>
            </a:lvl4pPr>
            <a:lvl5pPr marL="2057400" indent="-228600">
              <a:lnSpc>
                <a:spcPct val="90000"/>
              </a:lnSpc>
              <a:spcBef>
                <a:spcPts val="500"/>
              </a:spcBef>
              <a:buFont typeface="Arial" panose="020B0604020202020204" pitchFamily="34" charset="0"/>
              <a:buChar char="•"/>
              <a:defRPr>
                <a:latin typeface="Georgia" panose="02040502050405020303" pitchFamily="18"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de-DE" dirty="0"/>
              <a:t>c) Ein Recht der ehemaligen Könige, auf Nahrungsmittel Steuern zu </a:t>
            </a:r>
            <a:r>
              <a:rPr lang="de-DE" dirty="0" smtClean="0"/>
              <a:t>erheben.</a:t>
            </a:r>
            <a:endParaRPr lang="de-DE" dirty="0"/>
          </a:p>
          <a:p>
            <a:endParaRPr lang="de-DE" dirty="0"/>
          </a:p>
        </p:txBody>
      </p:sp>
      <p:sp>
        <p:nvSpPr>
          <p:cNvPr id="13" name="Inhaltsplatzhalter 2"/>
          <p:cNvSpPr txBox="1">
            <a:spLocks/>
          </p:cNvSpPr>
          <p:nvPr/>
        </p:nvSpPr>
        <p:spPr>
          <a:xfrm>
            <a:off x="6118608" y="1979809"/>
            <a:ext cx="3852649" cy="1187356"/>
          </a:xfrm>
          <a:prstGeom prst="rect">
            <a:avLst/>
          </a:prstGeom>
        </p:spPr>
        <p:txBody>
          <a:bodyPr vert="horz" lIns="91440" tIns="45720" rIns="91440" bIns="45720" numCol="1" rtlCol="0">
            <a:noAutofit/>
          </a:bodyPr>
          <a:lstStyle>
            <a:defPPr>
              <a:defRPr lang="de-DE"/>
            </a:defPPr>
            <a:lvl1pPr indent="0">
              <a:lnSpc>
                <a:spcPct val="107000"/>
              </a:lnSpc>
              <a:spcBef>
                <a:spcPts val="1000"/>
              </a:spcBef>
              <a:buFont typeface="Arial" panose="020B0604020202020204" pitchFamily="34" charset="0"/>
              <a:buNone/>
              <a:defRPr sz="2500">
                <a:latin typeface="Georgia" panose="02040502050405020303" pitchFamily="18" charset="0"/>
                <a:ea typeface="Calibri" panose="020F0502020204030204" pitchFamily="34"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atin typeface="Georgia" panose="02040502050405020303" pitchFamily="18" charset="0"/>
              </a:defRPr>
            </a:lvl2pPr>
            <a:lvl3pPr marL="1143000" indent="-228600">
              <a:lnSpc>
                <a:spcPct val="90000"/>
              </a:lnSpc>
              <a:spcBef>
                <a:spcPts val="500"/>
              </a:spcBef>
              <a:buFont typeface="Arial" panose="020B0604020202020204" pitchFamily="34" charset="0"/>
              <a:buChar char="•"/>
              <a:defRPr sz="2000">
                <a:latin typeface="Georgia" panose="02040502050405020303" pitchFamily="18" charset="0"/>
              </a:defRPr>
            </a:lvl3pPr>
            <a:lvl4pPr marL="1600200" indent="-228600">
              <a:lnSpc>
                <a:spcPct val="90000"/>
              </a:lnSpc>
              <a:spcBef>
                <a:spcPts val="500"/>
              </a:spcBef>
              <a:buFont typeface="Arial" panose="020B0604020202020204" pitchFamily="34" charset="0"/>
              <a:buChar char="•"/>
              <a:defRPr>
                <a:latin typeface="Georgia" panose="02040502050405020303" pitchFamily="18" charset="0"/>
              </a:defRPr>
            </a:lvl4pPr>
            <a:lvl5pPr marL="2057400" indent="-228600">
              <a:lnSpc>
                <a:spcPct val="90000"/>
              </a:lnSpc>
              <a:spcBef>
                <a:spcPts val="500"/>
              </a:spcBef>
              <a:buFont typeface="Arial" panose="020B0604020202020204" pitchFamily="34" charset="0"/>
              <a:buChar char="•"/>
              <a:defRPr>
                <a:latin typeface="Georgia" panose="02040502050405020303" pitchFamily="18"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de-DE" dirty="0"/>
              <a:t>b) Ein zwischenstaatliches </a:t>
            </a:r>
            <a:r>
              <a:rPr lang="de-DE" dirty="0" smtClean="0"/>
              <a:t>Handelsabkommen.</a:t>
            </a:r>
            <a:endParaRPr lang="de-DE" dirty="0"/>
          </a:p>
          <a:p>
            <a:endParaRPr lang="de-DE" dirty="0"/>
          </a:p>
        </p:txBody>
      </p:sp>
    </p:spTree>
    <p:extLst>
      <p:ext uri="{BB962C8B-B14F-4D97-AF65-F5344CB8AC3E}">
        <p14:creationId xmlns:p14="http://schemas.microsoft.com/office/powerpoint/2010/main" val="367419928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1325563"/>
          </a:xfrm>
        </p:spPr>
        <p:txBody>
          <a:bodyPr vert="horz" lIns="91440" tIns="45720" rIns="91440" bIns="45720" rtlCol="0" anchor="ctr">
            <a:normAutofit/>
          </a:bodyPr>
          <a:lstStyle/>
          <a:p>
            <a:r>
              <a:rPr lang="de-DE" sz="2500" b="1" dirty="0"/>
              <a:t>d) Ein politisches Konzept</a:t>
            </a:r>
          </a:p>
        </p:txBody>
      </p:sp>
      <p:sp>
        <p:nvSpPr>
          <p:cNvPr id="3" name="Inhaltsplatzhalter 2"/>
          <p:cNvSpPr>
            <a:spLocks noGrp="1"/>
          </p:cNvSpPr>
          <p:nvPr>
            <p:ph idx="1"/>
          </p:nvPr>
        </p:nvSpPr>
        <p:spPr>
          <a:xfrm>
            <a:off x="838200" y="1690688"/>
            <a:ext cx="10515600" cy="4351338"/>
          </a:xfrm>
        </p:spPr>
        <p:txBody>
          <a:bodyPr/>
          <a:lstStyle/>
          <a:p>
            <a:pPr marL="0" indent="0">
              <a:lnSpc>
                <a:spcPct val="107000"/>
              </a:lnSpc>
              <a:spcAft>
                <a:spcPts val="800"/>
              </a:spcAft>
              <a:buNone/>
            </a:pPr>
            <a:r>
              <a:rPr lang="de-DE" sz="2500" dirty="0">
                <a:ea typeface="Calibri" panose="020F0502020204030204" pitchFamily="34" charset="0"/>
                <a:cs typeface="Times New Roman" panose="02020603050405020304" pitchFamily="18" charset="0"/>
              </a:rPr>
              <a:t>Jeder Mensch soll sich in Würde ernähren können, ohne die Lebensgrundlage anderer zu zerstören. Er hat das Recht, die Landwirtschaft- und Ernährungspolitik mitzubestimmen. </a:t>
            </a:r>
            <a:r>
              <a:rPr lang="de-DE" sz="2500" dirty="0" smtClean="0">
                <a:ea typeface="Calibri" panose="020F0502020204030204" pitchFamily="34" charset="0"/>
                <a:cs typeface="Times New Roman" panose="02020603050405020304" pitchFamily="18" charset="0"/>
              </a:rPr>
              <a:t>Diese </a:t>
            </a:r>
            <a:r>
              <a:rPr lang="de-DE" sz="2500" dirty="0">
                <a:ea typeface="Calibri" panose="020F0502020204030204" pitchFamily="34" charset="0"/>
                <a:cs typeface="Times New Roman" panose="02020603050405020304" pitchFamily="18" charset="0"/>
              </a:rPr>
              <a:t>politische Idee bedeutet, dass es viele Wege gibt, um nachhaltige Ernährungsweisen in unterschiedlichen Kulturen zu erreichen.  Auch die Digitalisierung der Landwirtschaft kann dazu beitragen, wenn die Bedürfnisse kleinbäuerlicher Erzeuger*innen und deren finanzielle Möglichkeiten beachtet werden. </a:t>
            </a:r>
          </a:p>
          <a:p>
            <a:pPr marL="0" indent="0">
              <a:buNone/>
            </a:pPr>
            <a:endParaRPr lang="de-DE" dirty="0"/>
          </a:p>
        </p:txBody>
      </p:sp>
    </p:spTree>
    <p:extLst>
      <p:ext uri="{BB962C8B-B14F-4D97-AF65-F5344CB8AC3E}">
        <p14:creationId xmlns:p14="http://schemas.microsoft.com/office/powerpoint/2010/main" val="30679284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838200" y="1690688"/>
            <a:ext cx="10515600" cy="4351338"/>
          </a:xfrm>
        </p:spPr>
        <p:txBody>
          <a:bodyPr>
            <a:normAutofit/>
          </a:bodyPr>
          <a:lstStyle/>
          <a:p>
            <a:pPr marL="0" indent="0">
              <a:buNone/>
            </a:pPr>
            <a:r>
              <a:rPr lang="de-DE" sz="1500" b="1" dirty="0"/>
              <a:t>Wie viele Menschen hungern weltweit und wo leben </a:t>
            </a:r>
            <a:r>
              <a:rPr lang="de-DE" sz="1500" b="1" dirty="0" smtClean="0"/>
              <a:t>sie?</a:t>
            </a:r>
          </a:p>
          <a:p>
            <a:pPr>
              <a:buClr>
                <a:schemeClr val="accent2"/>
              </a:buClr>
              <a:buSzPct val="60000"/>
            </a:pPr>
            <a:r>
              <a:rPr lang="de-DE" sz="1500" dirty="0">
                <a:latin typeface="Georgia" charset="0"/>
              </a:rPr>
              <a:t>821,6 Millionen Menschen leiden an chronischem Hunger, das sind 10,8 Prozent der Weltbevölkerung bzw. jeder neunte Mensch</a:t>
            </a:r>
          </a:p>
          <a:p>
            <a:pPr>
              <a:buClr>
                <a:schemeClr val="accent2"/>
              </a:buClr>
              <a:buSzPct val="60000"/>
            </a:pPr>
            <a:r>
              <a:rPr lang="de-DE" sz="1500" dirty="0">
                <a:latin typeface="Georgia" charset="0"/>
              </a:rPr>
              <a:t>Hunger ist das größte Gesundheitsrisiko weltweit. Mehr Menschen sterben jährlich an Hunger als an AIDS, Malaria und Tuberkulose zusammen. (Quelle: World Hunger </a:t>
            </a:r>
            <a:r>
              <a:rPr lang="de-DE" sz="1500" dirty="0" err="1">
                <a:latin typeface="Georgia" charset="0"/>
              </a:rPr>
              <a:t>and</a:t>
            </a:r>
            <a:r>
              <a:rPr lang="de-DE" sz="1500" dirty="0">
                <a:latin typeface="Georgia" charset="0"/>
              </a:rPr>
              <a:t> </a:t>
            </a:r>
            <a:r>
              <a:rPr lang="de-DE" sz="1500" dirty="0" err="1">
                <a:latin typeface="Georgia" charset="0"/>
              </a:rPr>
              <a:t>Poverty</a:t>
            </a:r>
            <a:r>
              <a:rPr lang="de-DE" sz="1500" dirty="0">
                <a:latin typeface="Georgia" charset="0"/>
              </a:rPr>
              <a:t> </a:t>
            </a:r>
            <a:r>
              <a:rPr lang="de-DE" sz="1500" dirty="0" err="1">
                <a:latin typeface="Georgia" charset="0"/>
              </a:rPr>
              <a:t>Statistics</a:t>
            </a:r>
            <a:r>
              <a:rPr lang="de-DE" sz="1500" dirty="0">
                <a:latin typeface="Georgia" charset="0"/>
              </a:rPr>
              <a:t>, WHO 2013)</a:t>
            </a:r>
          </a:p>
          <a:p>
            <a:pPr>
              <a:buClr>
                <a:schemeClr val="accent2"/>
              </a:buClr>
              <a:buSzPct val="60000"/>
            </a:pPr>
            <a:r>
              <a:rPr lang="de-DE" sz="1500" dirty="0">
                <a:latin typeface="Georgia" charset="0"/>
              </a:rPr>
              <a:t>Die überwiegende Mehrheit der </a:t>
            </a:r>
            <a:r>
              <a:rPr lang="de-DE" sz="1500" dirty="0" smtClean="0">
                <a:latin typeface="Georgia" charset="0"/>
              </a:rPr>
              <a:t>hungernden Menschen </a:t>
            </a:r>
            <a:r>
              <a:rPr lang="de-DE" sz="1500" dirty="0">
                <a:latin typeface="Georgia" charset="0"/>
              </a:rPr>
              <a:t>lebt in Entwicklungsländern (814 Millionen). </a:t>
            </a:r>
          </a:p>
          <a:p>
            <a:pPr>
              <a:buClr>
                <a:schemeClr val="accent2"/>
              </a:buClr>
              <a:buSzPct val="60000"/>
            </a:pPr>
            <a:r>
              <a:rPr lang="de-DE" sz="1500" dirty="0">
                <a:latin typeface="Georgia" charset="0"/>
              </a:rPr>
              <a:t>Ca. 2,5 Milliarden Menschen fehlen mindestens ein, wenn nicht sogar mehrere Nährstoffe, die für ein gesundes Leben wichtig sind. Dieser qualitative Mangel an Nahrung – im Gegensatz zum quantitativen Mangel an Nahrung, dem Kalorienmangel – wird auch als „Stiller Hunger“ oder „Versteckter Hunger“ bezeichnet. Jeder Dritte Mensch ist davon betroffen</a:t>
            </a:r>
          </a:p>
          <a:p>
            <a:pPr>
              <a:buClr>
                <a:schemeClr val="accent2"/>
              </a:buClr>
              <a:buSzPct val="60000"/>
            </a:pPr>
            <a:r>
              <a:rPr lang="de-DE" sz="1500" dirty="0">
                <a:latin typeface="Georgia" charset="0"/>
              </a:rPr>
              <a:t>Jährlich sterben 3 Millionen Kinder unter 5 Jahren an den Folgen von Mangelernährung, das sind sechs </a:t>
            </a:r>
            <a:r>
              <a:rPr lang="de-DE" sz="1500" dirty="0" smtClean="0">
                <a:latin typeface="Georgia" charset="0"/>
              </a:rPr>
              <a:t>Kinder pro </a:t>
            </a:r>
            <a:r>
              <a:rPr lang="de-DE" sz="1500" dirty="0">
                <a:latin typeface="Georgia" charset="0"/>
              </a:rPr>
              <a:t>Minute. </a:t>
            </a:r>
            <a:r>
              <a:rPr lang="de-DE" sz="1500" dirty="0" smtClean="0">
                <a:latin typeface="Georgia" charset="0"/>
              </a:rPr>
              <a:t>Jedem dritten </a:t>
            </a:r>
            <a:r>
              <a:rPr lang="de-DE" sz="1500" dirty="0">
                <a:latin typeface="Georgia" charset="0"/>
              </a:rPr>
              <a:t>Kind, das an den Folgen von Durchfall und Mangelernährung stirbt, </a:t>
            </a:r>
            <a:r>
              <a:rPr lang="de-DE" sz="1500" dirty="0" smtClean="0">
                <a:latin typeface="Georgia" charset="0"/>
              </a:rPr>
              <a:t>könnte mit </a:t>
            </a:r>
            <a:r>
              <a:rPr lang="de-DE" sz="1500" dirty="0">
                <a:latin typeface="Georgia" charset="0"/>
              </a:rPr>
              <a:t>sauberem Trinkwasser und Sanitärversorgung geholfen werden können.</a:t>
            </a:r>
          </a:p>
        </p:txBody>
      </p:sp>
      <p:sp>
        <p:nvSpPr>
          <p:cNvPr id="3" name="Titel 2"/>
          <p:cNvSpPr>
            <a:spLocks noGrp="1"/>
          </p:cNvSpPr>
          <p:nvPr>
            <p:ph type="title"/>
          </p:nvPr>
        </p:nvSpPr>
        <p:spPr/>
        <p:txBody>
          <a:bodyPr/>
          <a:lstStyle/>
          <a:p>
            <a:r>
              <a:rPr lang="de-DE" sz="2500" b="1" dirty="0" smtClean="0"/>
              <a:t>Daten und Fakten</a:t>
            </a:r>
            <a:endParaRPr lang="de-DE" sz="2500" b="1" dirty="0"/>
          </a:p>
        </p:txBody>
      </p:sp>
    </p:spTree>
    <p:extLst>
      <p:ext uri="{BB962C8B-B14F-4D97-AF65-F5344CB8AC3E}">
        <p14:creationId xmlns:p14="http://schemas.microsoft.com/office/powerpoint/2010/main" val="217354744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1325563"/>
          </a:xfrm>
        </p:spPr>
        <p:txBody>
          <a:bodyPr>
            <a:normAutofit/>
          </a:bodyPr>
          <a:lstStyle/>
          <a:p>
            <a:r>
              <a:rPr lang="de-DE" sz="2500" b="1" dirty="0" smtClean="0">
                <a:solidFill>
                  <a:srgbClr val="EA690B"/>
                </a:solidFill>
                <a:latin typeface="Georgia" charset="0"/>
                <a:ea typeface="+mn-ea"/>
                <a:cs typeface="+mn-cs"/>
              </a:rPr>
              <a:t>Brot </a:t>
            </a:r>
            <a:r>
              <a:rPr lang="de-DE" sz="2500" b="1" dirty="0">
                <a:solidFill>
                  <a:srgbClr val="EA690B"/>
                </a:solidFill>
                <a:latin typeface="Georgia" charset="0"/>
                <a:ea typeface="+mn-ea"/>
                <a:cs typeface="+mn-cs"/>
              </a:rPr>
              <a:t>für die Welt </a:t>
            </a:r>
            <a:r>
              <a:rPr lang="de-DE" sz="2500" b="1" dirty="0" smtClean="0">
                <a:solidFill>
                  <a:srgbClr val="EA690B"/>
                </a:solidFill>
                <a:latin typeface="Georgia" charset="0"/>
                <a:ea typeface="+mn-ea"/>
                <a:cs typeface="+mn-cs"/>
              </a:rPr>
              <a:t>konkret</a:t>
            </a:r>
            <a:br>
              <a:rPr lang="de-DE" sz="2500" b="1" dirty="0" smtClean="0">
                <a:solidFill>
                  <a:srgbClr val="EA690B"/>
                </a:solidFill>
                <a:latin typeface="Georgia" charset="0"/>
                <a:ea typeface="+mn-ea"/>
                <a:cs typeface="+mn-cs"/>
              </a:rPr>
            </a:br>
            <a:r>
              <a:rPr lang="de-DE" sz="2500" b="1" dirty="0">
                <a:latin typeface="Georgia" charset="0"/>
                <a:ea typeface="+mn-ea"/>
                <a:cs typeface="+mn-cs"/>
              </a:rPr>
              <a:t>Wie Vandana Shivas Saatgutbank Ernten steigert</a:t>
            </a:r>
          </a:p>
        </p:txBody>
      </p:sp>
      <p:sp>
        <p:nvSpPr>
          <p:cNvPr id="3" name="Inhaltsplatzhalter 2"/>
          <p:cNvSpPr>
            <a:spLocks noGrp="1"/>
          </p:cNvSpPr>
          <p:nvPr>
            <p:ph idx="1"/>
          </p:nvPr>
        </p:nvSpPr>
        <p:spPr>
          <a:xfrm>
            <a:off x="6362700" y="1690688"/>
            <a:ext cx="5245100" cy="2055812"/>
          </a:xfrm>
        </p:spPr>
        <p:txBody>
          <a:bodyPr>
            <a:normAutofit/>
          </a:bodyPr>
          <a:lstStyle/>
          <a:p>
            <a:pPr marL="0" indent="0">
              <a:lnSpc>
                <a:spcPct val="107000"/>
              </a:lnSpc>
              <a:spcAft>
                <a:spcPts val="800"/>
              </a:spcAft>
              <a:buNone/>
            </a:pPr>
            <a:r>
              <a:rPr lang="de-DE" sz="1500" dirty="0" smtClean="0"/>
              <a:t>„</a:t>
            </a:r>
            <a:r>
              <a:rPr lang="de-DE" sz="1500" dirty="0"/>
              <a:t>Viele Bauernfamilien in Indien bauen nur noch eine einzige Pflanze an, zum Beispiel </a:t>
            </a:r>
            <a:r>
              <a:rPr lang="de-DE" sz="1500" dirty="0" smtClean="0"/>
              <a:t>Baumwolle. Um sich </a:t>
            </a:r>
            <a:r>
              <a:rPr lang="de-DE" sz="1500" dirty="0"/>
              <a:t>das teure Hybridsaatgut sowie chemische Düngemittel und Pestizide leisten zu können, verschulden sie sich. Wenn dann eine Missernte kommt, können sie ihre Schulden nicht mehr zurückzahlen – und haben zudem nichts zu essen, weil sie keine Nahrungspflanzen für den Eigenbedarf mehr anbauen</a:t>
            </a:r>
            <a:r>
              <a:rPr lang="de-DE" sz="1500" dirty="0" smtClean="0"/>
              <a:t>.“</a:t>
            </a:r>
            <a:endParaRPr lang="de-DE" sz="1500" dirty="0"/>
          </a:p>
        </p:txBody>
      </p:sp>
      <p:pic>
        <p:nvPicPr>
          <p:cNvPr id="5" name="Grafi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8200" y="1690688"/>
            <a:ext cx="5401056" cy="3599688"/>
          </a:xfrm>
          <a:prstGeom prst="rect">
            <a:avLst/>
          </a:prstGeom>
        </p:spPr>
      </p:pic>
      <p:sp>
        <p:nvSpPr>
          <p:cNvPr id="6" name="Textfeld 5"/>
          <p:cNvSpPr txBox="1"/>
          <p:nvPr/>
        </p:nvSpPr>
        <p:spPr>
          <a:xfrm>
            <a:off x="6362700" y="4544018"/>
            <a:ext cx="4508500" cy="746358"/>
          </a:xfrm>
          <a:prstGeom prst="rect">
            <a:avLst/>
          </a:prstGeom>
          <a:noFill/>
        </p:spPr>
        <p:txBody>
          <a:bodyPr wrap="square" rtlCol="0">
            <a:spAutoFit/>
          </a:bodyPr>
          <a:lstStyle/>
          <a:p>
            <a:r>
              <a:rPr lang="de-DE" sz="850" dirty="0" smtClean="0"/>
              <a:t>Dr</a:t>
            </a:r>
            <a:r>
              <a:rPr lang="de-DE" sz="850" dirty="0"/>
              <a:t>. Vandana </a:t>
            </a:r>
            <a:r>
              <a:rPr lang="de-DE" sz="850" dirty="0" smtClean="0"/>
              <a:t>Shiva</a:t>
            </a:r>
            <a:r>
              <a:rPr lang="de-DE" sz="850" dirty="0"/>
              <a:t> </a:t>
            </a:r>
            <a:r>
              <a:rPr lang="de-DE" sz="850" dirty="0" smtClean="0"/>
              <a:t>im Gespräch mit Schüler*innen zu Besuch bei Brot für die Welt 2018</a:t>
            </a:r>
            <a:br>
              <a:rPr lang="de-DE" sz="850" dirty="0" smtClean="0"/>
            </a:br>
            <a:r>
              <a:rPr lang="de-DE" sz="850" dirty="0" smtClean="0"/>
              <a:t>Vandana Shiva ist Physikerin</a:t>
            </a:r>
            <a:r>
              <a:rPr lang="de-DE" sz="850" dirty="0"/>
              <a:t>, </a:t>
            </a:r>
            <a:r>
              <a:rPr lang="de-DE" sz="850" dirty="0" smtClean="0"/>
              <a:t>Umweltschutzaktivistin</a:t>
            </a:r>
            <a:r>
              <a:rPr lang="de-DE" sz="850" dirty="0"/>
              <a:t>, </a:t>
            </a:r>
            <a:r>
              <a:rPr lang="de-DE" sz="850" dirty="0" smtClean="0"/>
              <a:t>Feministin</a:t>
            </a:r>
            <a:r>
              <a:rPr lang="de-DE" sz="850" dirty="0"/>
              <a:t>, Bürgerrechtlerin und </a:t>
            </a:r>
            <a:r>
              <a:rPr lang="de-DE" sz="850" dirty="0" smtClean="0"/>
              <a:t>Globalisierungskritikerin. Sie gründete die Organisation Navdanya und  erhielt 1993 </a:t>
            </a:r>
            <a:r>
              <a:rPr lang="de-DE" sz="850" dirty="0"/>
              <a:t>den alternativen </a:t>
            </a:r>
            <a:r>
              <a:rPr lang="de-DE" sz="850" dirty="0" smtClean="0"/>
              <a:t>Nobelpreis. </a:t>
            </a:r>
            <a:r>
              <a:rPr lang="de-DE" sz="850" dirty="0"/>
              <a:t>2004 stoppte Navdanya ein Gesetzesvorhaben, das das Recht der </a:t>
            </a:r>
            <a:r>
              <a:rPr lang="de-DE" sz="850" dirty="0" smtClean="0"/>
              <a:t>Bauern und Bäuerinnen einschränken </a:t>
            </a:r>
            <a:r>
              <a:rPr lang="de-DE" sz="850" dirty="0"/>
              <a:t>sollte, eigenes Saatgut zu benutzen</a:t>
            </a:r>
          </a:p>
        </p:txBody>
      </p:sp>
    </p:spTree>
    <p:extLst>
      <p:ext uri="{BB962C8B-B14F-4D97-AF65-F5344CB8AC3E}">
        <p14:creationId xmlns:p14="http://schemas.microsoft.com/office/powerpoint/2010/main" val="236733269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1325563"/>
          </a:xfrm>
        </p:spPr>
        <p:txBody>
          <a:bodyPr>
            <a:normAutofit/>
          </a:bodyPr>
          <a:lstStyle/>
          <a:p>
            <a:r>
              <a:rPr lang="de-DE" sz="2500" b="1" dirty="0" smtClean="0">
                <a:solidFill>
                  <a:srgbClr val="EA690B"/>
                </a:solidFill>
                <a:latin typeface="Georgia" charset="0"/>
                <a:ea typeface="+mn-ea"/>
                <a:cs typeface="+mn-cs"/>
              </a:rPr>
              <a:t>Brot </a:t>
            </a:r>
            <a:r>
              <a:rPr lang="de-DE" sz="2500" b="1" dirty="0">
                <a:solidFill>
                  <a:srgbClr val="EA690B"/>
                </a:solidFill>
                <a:latin typeface="Georgia" charset="0"/>
                <a:ea typeface="+mn-ea"/>
                <a:cs typeface="+mn-cs"/>
              </a:rPr>
              <a:t>für die Welt </a:t>
            </a:r>
            <a:r>
              <a:rPr lang="de-DE" sz="2500" b="1" dirty="0" smtClean="0">
                <a:solidFill>
                  <a:srgbClr val="EA690B"/>
                </a:solidFill>
                <a:latin typeface="Georgia" charset="0"/>
                <a:ea typeface="+mn-ea"/>
                <a:cs typeface="+mn-cs"/>
              </a:rPr>
              <a:t>konkret</a:t>
            </a:r>
            <a:br>
              <a:rPr lang="de-DE" sz="2500" b="1" dirty="0" smtClean="0">
                <a:solidFill>
                  <a:srgbClr val="EA690B"/>
                </a:solidFill>
                <a:latin typeface="Georgia" charset="0"/>
                <a:ea typeface="+mn-ea"/>
                <a:cs typeface="+mn-cs"/>
              </a:rPr>
            </a:br>
            <a:r>
              <a:rPr lang="de-DE" sz="2500" b="1" dirty="0">
                <a:latin typeface="Georgia" charset="0"/>
                <a:ea typeface="+mn-ea"/>
                <a:cs typeface="+mn-cs"/>
              </a:rPr>
              <a:t>Wie Vandana Shivas Saatgutbank Ernten steigert</a:t>
            </a:r>
          </a:p>
        </p:txBody>
      </p:sp>
      <p:sp>
        <p:nvSpPr>
          <p:cNvPr id="3" name="Inhaltsplatzhalter 2"/>
          <p:cNvSpPr>
            <a:spLocks noGrp="1"/>
          </p:cNvSpPr>
          <p:nvPr>
            <p:ph idx="1"/>
          </p:nvPr>
        </p:nvSpPr>
        <p:spPr>
          <a:xfrm>
            <a:off x="838200" y="1717676"/>
            <a:ext cx="10515600" cy="4351338"/>
          </a:xfrm>
        </p:spPr>
        <p:txBody>
          <a:bodyPr>
            <a:normAutofit/>
          </a:bodyPr>
          <a:lstStyle/>
          <a:p>
            <a:pPr marL="0" indent="0">
              <a:lnSpc>
                <a:spcPct val="107000"/>
              </a:lnSpc>
              <a:spcAft>
                <a:spcPts val="800"/>
              </a:spcAft>
              <a:buNone/>
            </a:pPr>
            <a:r>
              <a:rPr lang="de-DE" sz="1600" b="1" dirty="0" smtClean="0"/>
              <a:t>Indien </a:t>
            </a:r>
            <a:r>
              <a:rPr lang="de-DE" sz="1600" dirty="0" smtClean="0"/>
              <a:t>Die </a:t>
            </a:r>
            <a:r>
              <a:rPr lang="de-DE" sz="1600" dirty="0"/>
              <a:t>Organisation Navdanya, eine </a:t>
            </a:r>
            <a:r>
              <a:rPr lang="de-DE" sz="1600" dirty="0" smtClean="0"/>
              <a:t>langjährige </a:t>
            </a:r>
            <a:r>
              <a:rPr lang="de-DE" sz="1600" dirty="0"/>
              <a:t>Partnerorganisation von Brot für die Welt, unterstützt </a:t>
            </a:r>
            <a:r>
              <a:rPr lang="de-DE" sz="1600" dirty="0" smtClean="0"/>
              <a:t>kleinbäuerliche Familien </a:t>
            </a:r>
            <a:r>
              <a:rPr lang="de-DE" sz="1600" dirty="0"/>
              <a:t>unter anderem durch den Aufbau von Saatgutbanken sowie Schulungen in nachhaltiger Landwirtschaft. </a:t>
            </a:r>
          </a:p>
          <a:p>
            <a:pPr marL="0" indent="0">
              <a:lnSpc>
                <a:spcPct val="107000"/>
              </a:lnSpc>
              <a:spcAft>
                <a:spcPts val="800"/>
              </a:spcAft>
              <a:buNone/>
            </a:pPr>
            <a:r>
              <a:rPr lang="de-DE" sz="1600" dirty="0"/>
              <a:t>„Navdanya“ bedeutet so viel wie „neun Samen“, der Name steht symbolisch für die biologische und kulturelle Vielfalt unserer Erde. Gegründet wurde die Organisation Anfang der 1990er Jahre von Dr. Vandana Shiva, einer weltweiten anerkannten Wissenschaftlerin und Umweltaktivistin. Mit ihren Mitstreiterinnen und Mitstreitern kämpft </a:t>
            </a:r>
            <a:r>
              <a:rPr lang="de-DE" sz="1600" dirty="0" smtClean="0"/>
              <a:t>sie gegen </a:t>
            </a:r>
            <a:r>
              <a:rPr lang="de-DE" sz="1600" dirty="0"/>
              <a:t>die vom indischen Staat geförderte und von multinationalen Konzernen wie Monsanto kontrollierte industrielle Landwirtschaft, die auf einem hohen Einsatz von chemischen Düngemitteln und Pestiziden sowie auf Monokulturen basiert. </a:t>
            </a:r>
            <a:endParaRPr lang="de-DE" sz="1600" dirty="0" smtClean="0"/>
          </a:p>
          <a:p>
            <a:pPr marL="0" indent="0">
              <a:lnSpc>
                <a:spcPct val="107000"/>
              </a:lnSpc>
              <a:spcAft>
                <a:spcPts val="800"/>
              </a:spcAft>
              <a:buNone/>
            </a:pPr>
            <a:r>
              <a:rPr lang="de-DE" sz="1600" dirty="0" smtClean="0"/>
              <a:t>Die </a:t>
            </a:r>
            <a:r>
              <a:rPr lang="de-DE" sz="1600" dirty="0"/>
              <a:t>Kleinbauernfamilien im Projektgebiet bekommen von Navdanya nicht nur traditionelle Saatgutsorten zur Verfügung gestellt, sondern lernen auch, wie nachhaltiger, ökologischer Anbau funktioniert. </a:t>
            </a:r>
            <a:endParaRPr lang="de-DE" sz="1600" dirty="0" smtClean="0"/>
          </a:p>
          <a:p>
            <a:pPr marL="0" indent="0">
              <a:lnSpc>
                <a:spcPct val="107000"/>
              </a:lnSpc>
              <a:spcAft>
                <a:spcPts val="800"/>
              </a:spcAft>
              <a:buNone/>
            </a:pPr>
            <a:endParaRPr lang="de-DE" dirty="0"/>
          </a:p>
        </p:txBody>
      </p:sp>
    </p:spTree>
    <p:extLst>
      <p:ext uri="{BB962C8B-B14F-4D97-AF65-F5344CB8AC3E}">
        <p14:creationId xmlns:p14="http://schemas.microsoft.com/office/powerpoint/2010/main" val="323335560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1325563"/>
          </a:xfrm>
        </p:spPr>
        <p:txBody>
          <a:bodyPr>
            <a:normAutofit/>
          </a:bodyPr>
          <a:lstStyle/>
          <a:p>
            <a:r>
              <a:rPr lang="de-DE" sz="2500" b="1" dirty="0" smtClean="0">
                <a:solidFill>
                  <a:srgbClr val="EA690B"/>
                </a:solidFill>
                <a:latin typeface="Georgia" charset="0"/>
                <a:ea typeface="+mn-ea"/>
                <a:cs typeface="+mn-cs"/>
              </a:rPr>
              <a:t>Brot für die Welt konkret</a:t>
            </a:r>
            <a:br>
              <a:rPr lang="de-DE" sz="2500" b="1" dirty="0" smtClean="0">
                <a:solidFill>
                  <a:srgbClr val="EA690B"/>
                </a:solidFill>
                <a:latin typeface="Georgia" charset="0"/>
                <a:ea typeface="+mn-ea"/>
                <a:cs typeface="+mn-cs"/>
              </a:rPr>
            </a:br>
            <a:r>
              <a:rPr lang="de-DE" sz="2500" b="1" dirty="0" smtClean="0">
                <a:latin typeface="Georgia" charset="0"/>
                <a:ea typeface="+mn-ea"/>
                <a:cs typeface="+mn-cs"/>
              </a:rPr>
              <a:t>Wie Vandana Shivas Saatgutbank Ernten steigert</a:t>
            </a:r>
            <a:endParaRPr lang="de-DE" sz="2500" b="1" dirty="0">
              <a:latin typeface="Georgia" charset="0"/>
              <a:ea typeface="+mn-ea"/>
              <a:cs typeface="+mn-cs"/>
            </a:endParaRPr>
          </a:p>
        </p:txBody>
      </p:sp>
      <p:sp>
        <p:nvSpPr>
          <p:cNvPr id="3" name="Inhaltsplatzhalter 2"/>
          <p:cNvSpPr>
            <a:spLocks noGrp="1"/>
          </p:cNvSpPr>
          <p:nvPr>
            <p:ph idx="1"/>
          </p:nvPr>
        </p:nvSpPr>
        <p:spPr>
          <a:xfrm>
            <a:off x="838200" y="1683644"/>
            <a:ext cx="6007100" cy="1237356"/>
          </a:xfrm>
        </p:spPr>
        <p:txBody>
          <a:bodyPr>
            <a:noAutofit/>
          </a:bodyPr>
          <a:lstStyle/>
          <a:p>
            <a:pPr marL="0" indent="0">
              <a:lnSpc>
                <a:spcPct val="107000"/>
              </a:lnSpc>
              <a:spcAft>
                <a:spcPts val="800"/>
              </a:spcAft>
              <a:buNone/>
            </a:pPr>
            <a:r>
              <a:rPr lang="de-DE" sz="1500" dirty="0" smtClean="0"/>
              <a:t>Vandana Shiva schreibt in ihrem Buch „</a:t>
            </a:r>
            <a:r>
              <a:rPr lang="en-US" sz="1500" dirty="0" smtClean="0"/>
              <a:t>Soil </a:t>
            </a:r>
            <a:r>
              <a:rPr lang="en-US" sz="1500" dirty="0"/>
              <a:t>not </a:t>
            </a:r>
            <a:r>
              <a:rPr lang="en-US" sz="1500" dirty="0" smtClean="0"/>
              <a:t>Oil - environmental </a:t>
            </a:r>
            <a:r>
              <a:rPr lang="en-US" sz="1500" dirty="0"/>
              <a:t>justice in Age of climate </a:t>
            </a:r>
            <a:r>
              <a:rPr lang="en-US" sz="1500" dirty="0" smtClean="0"/>
              <a:t>crisis”</a:t>
            </a:r>
            <a:r>
              <a:rPr lang="de-DE" sz="1500" dirty="0" smtClean="0"/>
              <a:t>: </a:t>
            </a:r>
          </a:p>
          <a:p>
            <a:pPr marL="0" indent="0">
              <a:lnSpc>
                <a:spcPct val="107000"/>
              </a:lnSpc>
              <a:spcAft>
                <a:spcPts val="800"/>
              </a:spcAft>
              <a:buNone/>
            </a:pPr>
            <a:r>
              <a:rPr lang="de-DE" sz="1500" b="1" dirty="0" smtClean="0"/>
              <a:t>„</a:t>
            </a:r>
            <a:r>
              <a:rPr lang="en-US" sz="1500" b="1" dirty="0" smtClean="0"/>
              <a:t>Nature </a:t>
            </a:r>
            <a:r>
              <a:rPr lang="en-US" sz="1500" b="1" dirty="0"/>
              <a:t>shrinks as capital grows. The growth of the market cannot solve the very crisis it creates</a:t>
            </a:r>
            <a:r>
              <a:rPr lang="en-US" sz="1500" b="1" dirty="0" smtClean="0"/>
              <a:t>.”</a:t>
            </a:r>
            <a:endParaRPr lang="en-US" sz="1500" b="1" dirty="0"/>
          </a:p>
        </p:txBody>
      </p:sp>
      <p:pic>
        <p:nvPicPr>
          <p:cNvPr id="4" name="Grafik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87972" y="1683644"/>
            <a:ext cx="4656328" cy="3103343"/>
          </a:xfrm>
          <a:prstGeom prst="rect">
            <a:avLst/>
          </a:prstGeom>
        </p:spPr>
      </p:pic>
      <p:sp>
        <p:nvSpPr>
          <p:cNvPr id="5" name="Textfeld 4"/>
          <p:cNvSpPr txBox="1"/>
          <p:nvPr/>
        </p:nvSpPr>
        <p:spPr>
          <a:xfrm>
            <a:off x="838200" y="3154606"/>
            <a:ext cx="5626100" cy="2169825"/>
          </a:xfrm>
          <a:prstGeom prst="rect">
            <a:avLst/>
          </a:prstGeom>
          <a:noFill/>
        </p:spPr>
        <p:txBody>
          <a:bodyPr wrap="square" rtlCol="0">
            <a:spAutoFit/>
          </a:bodyPr>
          <a:lstStyle/>
          <a:p>
            <a:pPr lvl="0"/>
            <a:r>
              <a:rPr lang="de-DE" sz="1500" b="1" dirty="0">
                <a:solidFill>
                  <a:srgbClr val="EA690B"/>
                </a:solidFill>
                <a:latin typeface="Georgia" charset="0"/>
              </a:rPr>
              <a:t>Bilden Sie zwei Teams. Das eine Team argumentiert </a:t>
            </a:r>
          </a:p>
          <a:p>
            <a:pPr lvl="0"/>
            <a:r>
              <a:rPr lang="de-DE" sz="1500" b="1" dirty="0">
                <a:solidFill>
                  <a:srgbClr val="EA690B"/>
                </a:solidFill>
                <a:latin typeface="Georgia" charset="0"/>
              </a:rPr>
              <a:t>zugunsten der Aussage, das andere Team dagegen. </a:t>
            </a:r>
          </a:p>
          <a:p>
            <a:r>
              <a:rPr lang="de-DE" sz="1500" b="1" dirty="0">
                <a:solidFill>
                  <a:srgbClr val="EA690B"/>
                </a:solidFill>
                <a:latin typeface="Georgia" charset="0"/>
              </a:rPr>
              <a:t>→ </a:t>
            </a:r>
            <a:r>
              <a:rPr lang="de-DE" sz="1500" dirty="0" smtClean="0">
                <a:solidFill>
                  <a:srgbClr val="EA690B"/>
                </a:solidFill>
                <a:latin typeface="Georgia" charset="0"/>
              </a:rPr>
              <a:t>Beachten Sie, welche Auswirkungen die Digitalisierung auf das globale Ernährungssystems haben kann.</a:t>
            </a:r>
          </a:p>
          <a:p>
            <a:r>
              <a:rPr lang="de-DE" sz="1500" b="1" dirty="0" smtClean="0">
                <a:solidFill>
                  <a:srgbClr val="EA690B"/>
                </a:solidFill>
                <a:latin typeface="Georgia" charset="0"/>
              </a:rPr>
              <a:t>→ </a:t>
            </a:r>
            <a:r>
              <a:rPr lang="de-DE" sz="1500" dirty="0" smtClean="0">
                <a:solidFill>
                  <a:srgbClr val="EA690B"/>
                </a:solidFill>
                <a:latin typeface="Georgia" charset="0"/>
              </a:rPr>
              <a:t>Stellen </a:t>
            </a:r>
            <a:r>
              <a:rPr lang="de-DE" sz="1500" dirty="0">
                <a:solidFill>
                  <a:srgbClr val="EA690B"/>
                </a:solidFill>
                <a:latin typeface="Georgia" charset="0"/>
              </a:rPr>
              <a:t>Sie Vermutungen über mögliche </a:t>
            </a:r>
            <a:r>
              <a:rPr lang="de-DE" sz="1500" dirty="0" smtClean="0">
                <a:solidFill>
                  <a:srgbClr val="EA690B"/>
                </a:solidFill>
                <a:latin typeface="Georgia" charset="0"/>
              </a:rPr>
              <a:t>Argumentationen </a:t>
            </a:r>
            <a:r>
              <a:rPr lang="de-DE" sz="1500" dirty="0">
                <a:solidFill>
                  <a:srgbClr val="EA690B"/>
                </a:solidFill>
                <a:latin typeface="Georgia" charset="0"/>
              </a:rPr>
              <a:t>von Menschen aus dem Globalen Süden an und </a:t>
            </a:r>
          </a:p>
          <a:p>
            <a:r>
              <a:rPr lang="de-DE" sz="1500" dirty="0">
                <a:solidFill>
                  <a:srgbClr val="EA690B"/>
                </a:solidFill>
                <a:latin typeface="Georgia" charset="0"/>
              </a:rPr>
              <a:t>beziehen Sie diese in die Diskussion mit ein.</a:t>
            </a:r>
          </a:p>
          <a:p>
            <a:r>
              <a:rPr lang="de-DE" sz="1500" b="1" dirty="0" smtClean="0">
                <a:solidFill>
                  <a:srgbClr val="EA690B"/>
                </a:solidFill>
                <a:latin typeface="Georgia" charset="0"/>
              </a:rPr>
              <a:t>→ </a:t>
            </a:r>
            <a:r>
              <a:rPr lang="de-DE" sz="1500" dirty="0" smtClean="0">
                <a:solidFill>
                  <a:srgbClr val="EA690B"/>
                </a:solidFill>
                <a:latin typeface="Georgia" charset="0"/>
              </a:rPr>
              <a:t>Entwickeln Sie abschließend gemeinsam ein Konzept einer nachhaltigen Ernährung für Ihre Schule.</a:t>
            </a:r>
            <a:endParaRPr lang="de-DE" sz="1500" dirty="0">
              <a:solidFill>
                <a:srgbClr val="EA690B"/>
              </a:solidFill>
              <a:latin typeface="Georgia" charset="0"/>
            </a:endParaRPr>
          </a:p>
        </p:txBody>
      </p:sp>
      <p:sp>
        <p:nvSpPr>
          <p:cNvPr id="6" name="Textfeld 5"/>
          <p:cNvSpPr txBox="1"/>
          <p:nvPr/>
        </p:nvSpPr>
        <p:spPr>
          <a:xfrm>
            <a:off x="6845300" y="4786987"/>
            <a:ext cx="4508500" cy="353943"/>
          </a:xfrm>
          <a:prstGeom prst="rect">
            <a:avLst/>
          </a:prstGeom>
          <a:noFill/>
        </p:spPr>
        <p:txBody>
          <a:bodyPr wrap="square" rtlCol="0">
            <a:spAutoFit/>
          </a:bodyPr>
          <a:lstStyle/>
          <a:p>
            <a:r>
              <a:rPr lang="de-DE" sz="850" dirty="0" smtClean="0"/>
              <a:t>Dr</a:t>
            </a:r>
            <a:r>
              <a:rPr lang="de-DE" sz="850" dirty="0"/>
              <a:t>. </a:t>
            </a:r>
            <a:r>
              <a:rPr lang="de-DE" sz="850" dirty="0" err="1"/>
              <a:t>Vandana</a:t>
            </a:r>
            <a:r>
              <a:rPr lang="de-DE" sz="850" dirty="0"/>
              <a:t> </a:t>
            </a:r>
            <a:r>
              <a:rPr lang="de-DE" sz="850" dirty="0" smtClean="0"/>
              <a:t>Shiva mit Schüler*innen des Georg-Büchner-Gymnasiums Berlin</a:t>
            </a:r>
            <a:br>
              <a:rPr lang="de-DE" sz="850" dirty="0" smtClean="0"/>
            </a:br>
            <a:endParaRPr lang="de-DE" sz="850" dirty="0"/>
          </a:p>
        </p:txBody>
      </p:sp>
    </p:spTree>
    <p:extLst>
      <p:ext uri="{BB962C8B-B14F-4D97-AF65-F5344CB8AC3E}">
        <p14:creationId xmlns:p14="http://schemas.microsoft.com/office/powerpoint/2010/main" val="318457886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p:txBody>
          <a:bodyPr/>
          <a:lstStyle/>
          <a:p>
            <a:pPr marL="0" indent="0">
              <a:buNone/>
            </a:pPr>
            <a:r>
              <a:rPr lang="de-DE" sz="2500" dirty="0" smtClean="0"/>
              <a:t>Weitere Materialien finden sie unter:</a:t>
            </a:r>
          </a:p>
          <a:p>
            <a:pPr>
              <a:buClr>
                <a:schemeClr val="accent2"/>
              </a:buClr>
              <a:buSzPct val="60000"/>
            </a:pPr>
            <a:r>
              <a:rPr lang="de-DE" sz="2500" dirty="0" smtClean="0"/>
              <a:t>www.inkota.de/themen-kampagnen/welternaehrung-landwirtschaft/digitalisierung-der-landwirtschaft/</a:t>
            </a:r>
          </a:p>
          <a:p>
            <a:pPr>
              <a:buClr>
                <a:schemeClr val="accent2"/>
              </a:buClr>
              <a:buSzPct val="60000"/>
            </a:pPr>
            <a:r>
              <a:rPr lang="de-DE" sz="2500" dirty="0" smtClean="0"/>
              <a:t>www.righttofoodandnutrition.org/media/publications</a:t>
            </a:r>
            <a:endParaRPr lang="de-DE" sz="2500" dirty="0" smtClean="0"/>
          </a:p>
          <a:p>
            <a:endParaRPr lang="de-DE" dirty="0"/>
          </a:p>
        </p:txBody>
      </p:sp>
      <p:sp>
        <p:nvSpPr>
          <p:cNvPr id="3" name="Titel 2"/>
          <p:cNvSpPr>
            <a:spLocks noGrp="1"/>
          </p:cNvSpPr>
          <p:nvPr>
            <p:ph type="title"/>
          </p:nvPr>
        </p:nvSpPr>
        <p:spPr/>
        <p:txBody>
          <a:bodyPr>
            <a:normAutofit/>
          </a:bodyPr>
          <a:lstStyle/>
          <a:p>
            <a:r>
              <a:rPr lang="de-DE" sz="2500" b="1" dirty="0" smtClean="0"/>
              <a:t>Materialhinweise</a:t>
            </a:r>
            <a:endParaRPr lang="de-DE" sz="2500" b="1" dirty="0"/>
          </a:p>
        </p:txBody>
      </p:sp>
    </p:spTree>
    <p:extLst>
      <p:ext uri="{BB962C8B-B14F-4D97-AF65-F5344CB8AC3E}">
        <p14:creationId xmlns:p14="http://schemas.microsoft.com/office/powerpoint/2010/main" val="19849121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838200" y="1329070"/>
            <a:ext cx="10644963" cy="4712956"/>
          </a:xfrm>
        </p:spPr>
        <p:txBody>
          <a:bodyPr vert="horz" lIns="91440" tIns="45720" rIns="91440" bIns="45720" rtlCol="0">
            <a:normAutofit fontScale="85000" lnSpcReduction="20000"/>
          </a:bodyPr>
          <a:lstStyle/>
          <a:p>
            <a:pPr marL="0" indent="0">
              <a:buNone/>
            </a:pPr>
            <a:r>
              <a:rPr lang="de-DE" sz="1900" b="1" dirty="0"/>
              <a:t>Wie </a:t>
            </a:r>
            <a:r>
              <a:rPr lang="de-DE" sz="1900" b="1" dirty="0" smtClean="0"/>
              <a:t>haben </a:t>
            </a:r>
            <a:r>
              <a:rPr lang="de-DE" sz="1900" b="1" dirty="0"/>
              <a:t>sich die </a:t>
            </a:r>
            <a:r>
              <a:rPr lang="de-DE" sz="1900" b="1" dirty="0" smtClean="0"/>
              <a:t>Zahlen zum Thema Welternährung </a:t>
            </a:r>
            <a:r>
              <a:rPr lang="de-DE" sz="1900" b="1" dirty="0"/>
              <a:t>entwickelt?</a:t>
            </a:r>
          </a:p>
          <a:p>
            <a:pPr>
              <a:lnSpc>
                <a:spcPct val="110000"/>
              </a:lnSpc>
              <a:buClr>
                <a:schemeClr val="accent2"/>
              </a:buClr>
              <a:buSzPct val="60000"/>
            </a:pPr>
            <a:r>
              <a:rPr lang="de-DE" sz="1900" dirty="0" smtClean="0">
                <a:latin typeface="Georgia" charset="0"/>
              </a:rPr>
              <a:t>Im </a:t>
            </a:r>
            <a:r>
              <a:rPr lang="de-DE" sz="1900" dirty="0">
                <a:latin typeface="Georgia" charset="0"/>
              </a:rPr>
              <a:t>Vergleich zu 1990 ist die Zahl der hungernden Menschen von einer Milliarde bis zum Jahr 2015 weltweit auf 795 Millionen Menschen gesunken – trotz stark wachsender Weltbevölkerung. Seit drei Jahren steigt die Zahl wieder an und liegt 2018 bei 821 Millionen</a:t>
            </a:r>
            <a:r>
              <a:rPr lang="de-DE" sz="1900" dirty="0" smtClean="0">
                <a:latin typeface="Georgia" charset="0"/>
              </a:rPr>
              <a:t>.</a:t>
            </a:r>
          </a:p>
          <a:p>
            <a:pPr>
              <a:lnSpc>
                <a:spcPct val="110000"/>
              </a:lnSpc>
              <a:buClr>
                <a:schemeClr val="accent2"/>
              </a:buClr>
              <a:buSzPct val="60000"/>
            </a:pPr>
            <a:r>
              <a:rPr lang="de-DE" sz="1900" dirty="0" smtClean="0">
                <a:latin typeface="Georgia" charset="0"/>
              </a:rPr>
              <a:t>Einer </a:t>
            </a:r>
            <a:r>
              <a:rPr lang="de-DE" sz="1900" dirty="0">
                <a:latin typeface="Georgia" charset="0"/>
              </a:rPr>
              <a:t>der Hauptfaktoren für Rückschläge im Kampf gegen den Hunger sind der Klimawandel, Konflikte und Kriege, soziale Ungleichheit und eine langsamere wirtschaftliche Entwicklung. Vor allem die Kombination dieser Faktoren in Verbindung mit schlechten staatlichen Strukturen lässt die Zahl </a:t>
            </a:r>
            <a:r>
              <a:rPr lang="de-DE" sz="1900" dirty="0" smtClean="0">
                <a:latin typeface="Georgia" charset="0"/>
              </a:rPr>
              <a:t>steigen</a:t>
            </a:r>
            <a:r>
              <a:rPr lang="de-DE" sz="1900" dirty="0">
                <a:latin typeface="Georgia" charset="0"/>
              </a:rPr>
              <a:t>.</a:t>
            </a:r>
            <a:r>
              <a:rPr lang="de-DE" sz="1500" b="1" dirty="0"/>
              <a:t> </a:t>
            </a:r>
            <a:endParaRPr lang="de-DE" sz="1500" b="1" dirty="0" smtClean="0"/>
          </a:p>
          <a:p>
            <a:pPr marL="0" indent="0">
              <a:lnSpc>
                <a:spcPct val="110000"/>
              </a:lnSpc>
              <a:buClr>
                <a:schemeClr val="accent2"/>
              </a:buClr>
              <a:buSzPct val="60000"/>
              <a:buNone/>
            </a:pPr>
            <a:r>
              <a:rPr lang="de-DE" sz="1900" b="1" dirty="0" smtClean="0"/>
              <a:t>Kann </a:t>
            </a:r>
            <a:r>
              <a:rPr lang="de-DE" sz="1900" b="1" dirty="0"/>
              <a:t>die Weltbevölkerung ernährt werden?</a:t>
            </a:r>
          </a:p>
          <a:p>
            <a:pPr>
              <a:buClr>
                <a:schemeClr val="accent2"/>
              </a:buClr>
              <a:buSzPct val="60000"/>
              <a:buFont typeface="Georgia" panose="02040502050405020303" pitchFamily="18" charset="0"/>
              <a:buChar char="•"/>
            </a:pPr>
            <a:r>
              <a:rPr lang="de-DE" sz="1900" dirty="0">
                <a:latin typeface="Georgia" charset="0"/>
              </a:rPr>
              <a:t>Ja, die globale Landwirtschaft verfügt über den notwendigen Stand der Technik. Darin sind sich </a:t>
            </a:r>
            <a:r>
              <a:rPr lang="de-DE" sz="1900" dirty="0" smtClean="0">
                <a:latin typeface="Georgia" charset="0"/>
              </a:rPr>
              <a:t>die FAO </a:t>
            </a:r>
            <a:r>
              <a:rPr lang="de-DE" sz="1900" dirty="0">
                <a:latin typeface="Georgia" charset="0"/>
              </a:rPr>
              <a:t>und auch das Umweltprogramm der Vereinten Nationen (UNEP) einig. Auch der Weltagrarbericht kam schon 2008 zu diesem Ergebnis.</a:t>
            </a:r>
          </a:p>
          <a:p>
            <a:pPr>
              <a:buClr>
                <a:schemeClr val="accent2"/>
              </a:buClr>
              <a:buSzPct val="60000"/>
              <a:buFont typeface="Georgia" panose="02040502050405020303" pitchFamily="18" charset="0"/>
              <a:buChar char="•"/>
            </a:pPr>
            <a:r>
              <a:rPr lang="de-DE" sz="1900" dirty="0" smtClean="0">
                <a:latin typeface="Georgia" charset="0"/>
              </a:rPr>
              <a:t>Demnach </a:t>
            </a:r>
            <a:r>
              <a:rPr lang="de-DE" sz="1900" dirty="0">
                <a:latin typeface="Georgia" charset="0"/>
              </a:rPr>
              <a:t>sind vor allem bäuerliche Strukturen - in Asien, Afrika und Lateinamerika - die wichtigsten Garanten und die größte Hoffnung einer sozial, wirtschaftlich und ökologisch nachhaltigen Lebensmittelversorgung der wachsenden Weltbevölkerung.</a:t>
            </a:r>
          </a:p>
          <a:p>
            <a:pPr>
              <a:buClr>
                <a:schemeClr val="accent2"/>
              </a:buClr>
              <a:buSzPct val="60000"/>
              <a:buFont typeface="Georgia" panose="02040502050405020303" pitchFamily="18" charset="0"/>
              <a:buChar char="•"/>
            </a:pPr>
            <a:r>
              <a:rPr lang="de-DE" sz="1900" dirty="0">
                <a:latin typeface="Georgia" charset="0"/>
              </a:rPr>
              <a:t>Brot für die Welt fordert im Einklang mit internationale Wissenschaftlern und Wissenschaftlerinnen ein Umsteuern von der Verschwendung von Ressourcen zur Nachhaltigkeit, von der Förderung der industrialisierten Landwirtschaft zu mehr Hilfen für bäuerliche Landwirtschaft. So dienten in den letzten Jahren weniger als die Hälfte der weltweiten Getreideernte, nur 47 Prozent der menschlichen Ernährung. Der Rest war Tierfutter (34%), Sprit/Bioethanol (6%), industrieller Rohstoff und Abfall (13%).</a:t>
            </a:r>
          </a:p>
        </p:txBody>
      </p:sp>
      <p:sp>
        <p:nvSpPr>
          <p:cNvPr id="3" name="Titel 2"/>
          <p:cNvSpPr>
            <a:spLocks noGrp="1"/>
          </p:cNvSpPr>
          <p:nvPr>
            <p:ph type="title"/>
          </p:nvPr>
        </p:nvSpPr>
        <p:spPr/>
        <p:txBody>
          <a:bodyPr/>
          <a:lstStyle/>
          <a:p>
            <a:r>
              <a:rPr lang="de-DE" sz="2500" b="1" dirty="0" smtClean="0"/>
              <a:t>Daten und Fakten</a:t>
            </a:r>
            <a:endParaRPr lang="de-DE" sz="2500" b="1" dirty="0"/>
          </a:p>
        </p:txBody>
      </p:sp>
    </p:spTree>
    <p:extLst>
      <p:ext uri="{BB962C8B-B14F-4D97-AF65-F5344CB8AC3E}">
        <p14:creationId xmlns:p14="http://schemas.microsoft.com/office/powerpoint/2010/main" val="25119532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L-Form 6"/>
          <p:cNvSpPr/>
          <p:nvPr/>
        </p:nvSpPr>
        <p:spPr>
          <a:xfrm rot="5400000">
            <a:off x="1260000" y="1981201"/>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a:p>
        </p:txBody>
      </p:sp>
      <p:sp>
        <p:nvSpPr>
          <p:cNvPr id="5" name="Titel 4"/>
          <p:cNvSpPr>
            <a:spLocks noGrp="1"/>
          </p:cNvSpPr>
          <p:nvPr>
            <p:ph type="title"/>
          </p:nvPr>
        </p:nvSpPr>
        <p:spPr>
          <a:xfrm>
            <a:off x="838200" y="365125"/>
            <a:ext cx="10515600" cy="1325563"/>
          </a:xfrm>
        </p:spPr>
        <p:txBody>
          <a:bodyPr>
            <a:normAutofit/>
          </a:bodyPr>
          <a:lstStyle/>
          <a:p>
            <a:r>
              <a:rPr lang="de-DE" sz="2500" b="1" dirty="0" smtClean="0"/>
              <a:t>Wie viel Prozent der Weltbevölkerung sind unterernährt?</a:t>
            </a:r>
            <a:endParaRPr lang="de-DE" sz="2500" b="1" dirty="0"/>
          </a:p>
        </p:txBody>
      </p:sp>
      <p:sp>
        <p:nvSpPr>
          <p:cNvPr id="6" name="L-Form 5"/>
          <p:cNvSpPr/>
          <p:nvPr/>
        </p:nvSpPr>
        <p:spPr>
          <a:xfrm>
            <a:off x="1260000" y="4320000"/>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dirty="0"/>
          </a:p>
        </p:txBody>
      </p:sp>
      <p:sp>
        <p:nvSpPr>
          <p:cNvPr id="8" name="L-Form 7"/>
          <p:cNvSpPr/>
          <p:nvPr/>
        </p:nvSpPr>
        <p:spPr>
          <a:xfrm rot="10800000">
            <a:off x="9180000" y="1980000"/>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dirty="0"/>
          </a:p>
        </p:txBody>
      </p:sp>
      <p:sp>
        <p:nvSpPr>
          <p:cNvPr id="9" name="L-Form 8"/>
          <p:cNvSpPr/>
          <p:nvPr/>
        </p:nvSpPr>
        <p:spPr>
          <a:xfrm rot="16200000">
            <a:off x="9180000" y="4320000"/>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a:p>
        </p:txBody>
      </p:sp>
      <p:sp>
        <p:nvSpPr>
          <p:cNvPr id="10" name="Inhaltsplatzhalter 2"/>
          <p:cNvSpPr txBox="1">
            <a:spLocks/>
          </p:cNvSpPr>
          <p:nvPr/>
        </p:nvSpPr>
        <p:spPr>
          <a:xfrm>
            <a:off x="2147106" y="1994848"/>
            <a:ext cx="3852649" cy="1187356"/>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7000"/>
              </a:lnSpc>
              <a:buNone/>
            </a:pPr>
            <a:r>
              <a:rPr lang="de-DE" sz="2500" dirty="0" smtClean="0">
                <a:ea typeface="Calibri" panose="020F0502020204030204" pitchFamily="34" charset="0"/>
                <a:cs typeface="Times New Roman" panose="02020603050405020304" pitchFamily="18" charset="0"/>
              </a:rPr>
              <a:t>a) 11%</a:t>
            </a:r>
            <a:endParaRPr lang="de-DE" sz="2500" dirty="0"/>
          </a:p>
        </p:txBody>
      </p:sp>
      <p:sp>
        <p:nvSpPr>
          <p:cNvPr id="11" name="Inhaltsplatzhalter 2"/>
          <p:cNvSpPr txBox="1">
            <a:spLocks/>
          </p:cNvSpPr>
          <p:nvPr/>
        </p:nvSpPr>
        <p:spPr>
          <a:xfrm>
            <a:off x="7781782" y="4763068"/>
            <a:ext cx="3852649" cy="1187356"/>
          </a:xfrm>
          <a:prstGeom prst="rect">
            <a:avLst/>
          </a:prstGeom>
        </p:spPr>
        <p:txBody>
          <a:bodyPr vert="horz" lIns="91440" tIns="45720" rIns="91440" bIns="45720" numCol="1" rtlCol="0">
            <a:noAutofit/>
          </a:bodyPr>
          <a:lstStyle>
            <a:defPPr>
              <a:defRPr lang="de-DE"/>
            </a:defPPr>
            <a:lvl1pPr indent="0">
              <a:lnSpc>
                <a:spcPct val="107000"/>
              </a:lnSpc>
              <a:spcBef>
                <a:spcPts val="1000"/>
              </a:spcBef>
              <a:buFont typeface="Arial" panose="020B0604020202020204" pitchFamily="34" charset="0"/>
              <a:buNone/>
              <a:defRPr sz="2800">
                <a:latin typeface="Georgia" panose="02040502050405020303" pitchFamily="18" charset="0"/>
                <a:ea typeface="Calibri" panose="020F0502020204030204" pitchFamily="34"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atin typeface="Georgia" panose="02040502050405020303" pitchFamily="18" charset="0"/>
              </a:defRPr>
            </a:lvl2pPr>
            <a:lvl3pPr marL="1143000" indent="-228600">
              <a:lnSpc>
                <a:spcPct val="90000"/>
              </a:lnSpc>
              <a:spcBef>
                <a:spcPts val="500"/>
              </a:spcBef>
              <a:buFont typeface="Arial" panose="020B0604020202020204" pitchFamily="34" charset="0"/>
              <a:buChar char="•"/>
              <a:defRPr sz="2000">
                <a:latin typeface="Georgia" panose="02040502050405020303" pitchFamily="18" charset="0"/>
              </a:defRPr>
            </a:lvl3pPr>
            <a:lvl4pPr marL="1600200" indent="-228600">
              <a:lnSpc>
                <a:spcPct val="90000"/>
              </a:lnSpc>
              <a:spcBef>
                <a:spcPts val="500"/>
              </a:spcBef>
              <a:buFont typeface="Arial" panose="020B0604020202020204" pitchFamily="34" charset="0"/>
              <a:buChar char="•"/>
              <a:defRPr>
                <a:latin typeface="Georgia" panose="02040502050405020303" pitchFamily="18" charset="0"/>
              </a:defRPr>
            </a:lvl4pPr>
            <a:lvl5pPr marL="2057400" indent="-228600">
              <a:lnSpc>
                <a:spcPct val="90000"/>
              </a:lnSpc>
              <a:spcBef>
                <a:spcPts val="500"/>
              </a:spcBef>
              <a:buFont typeface="Arial" panose="020B0604020202020204" pitchFamily="34" charset="0"/>
              <a:buChar char="•"/>
              <a:defRPr>
                <a:latin typeface="Georgia" panose="02040502050405020303" pitchFamily="18"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de-DE" sz="2500" dirty="0"/>
              <a:t>d) 30%</a:t>
            </a:r>
          </a:p>
          <a:p>
            <a:endParaRPr lang="de-DE" dirty="0"/>
          </a:p>
        </p:txBody>
      </p:sp>
      <p:sp>
        <p:nvSpPr>
          <p:cNvPr id="12" name="Inhaltsplatzhalter 2"/>
          <p:cNvSpPr txBox="1">
            <a:spLocks/>
          </p:cNvSpPr>
          <p:nvPr/>
        </p:nvSpPr>
        <p:spPr>
          <a:xfrm>
            <a:off x="2147106" y="4763068"/>
            <a:ext cx="3852649" cy="1187356"/>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7000"/>
              </a:lnSpc>
              <a:buNone/>
            </a:pPr>
            <a:r>
              <a:rPr lang="de-DE" sz="2500" dirty="0" smtClean="0">
                <a:ea typeface="Calibri" panose="020F0502020204030204" pitchFamily="34" charset="0"/>
                <a:cs typeface="Times New Roman" panose="02020603050405020304" pitchFamily="18" charset="0"/>
              </a:rPr>
              <a:t>c) 6%</a:t>
            </a:r>
          </a:p>
          <a:p>
            <a:pPr marL="0" indent="0">
              <a:buFont typeface="Arial" panose="020B0604020202020204" pitchFamily="34" charset="0"/>
              <a:buNone/>
            </a:pPr>
            <a:endParaRPr lang="de-DE" dirty="0"/>
          </a:p>
        </p:txBody>
      </p:sp>
      <p:sp>
        <p:nvSpPr>
          <p:cNvPr id="13" name="Inhaltsplatzhalter 2"/>
          <p:cNvSpPr txBox="1">
            <a:spLocks/>
          </p:cNvSpPr>
          <p:nvPr/>
        </p:nvSpPr>
        <p:spPr>
          <a:xfrm>
            <a:off x="7781781" y="2044391"/>
            <a:ext cx="3852649" cy="1187356"/>
          </a:xfrm>
          <a:prstGeom prst="rect">
            <a:avLst/>
          </a:prstGeom>
        </p:spPr>
        <p:txBody>
          <a:bodyPr vert="horz" lIns="91440" tIns="45720" rIns="91440" bIns="45720" numCol="1" rtlCol="0">
            <a:noAutofit/>
          </a:bodyPr>
          <a:lstStyle>
            <a:defPPr>
              <a:defRPr lang="de-DE"/>
            </a:defPPr>
            <a:lvl1pPr indent="0">
              <a:lnSpc>
                <a:spcPct val="107000"/>
              </a:lnSpc>
              <a:spcBef>
                <a:spcPts val="1000"/>
              </a:spcBef>
              <a:buFont typeface="Arial" panose="020B0604020202020204" pitchFamily="34" charset="0"/>
              <a:buNone/>
              <a:defRPr sz="2500">
                <a:latin typeface="Georgia" panose="02040502050405020303" pitchFamily="18" charset="0"/>
                <a:ea typeface="Calibri" panose="020F0502020204030204" pitchFamily="34"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atin typeface="Georgia" panose="02040502050405020303" pitchFamily="18" charset="0"/>
              </a:defRPr>
            </a:lvl2pPr>
            <a:lvl3pPr marL="1143000" indent="-228600">
              <a:lnSpc>
                <a:spcPct val="90000"/>
              </a:lnSpc>
              <a:spcBef>
                <a:spcPts val="500"/>
              </a:spcBef>
              <a:buFont typeface="Arial" panose="020B0604020202020204" pitchFamily="34" charset="0"/>
              <a:buChar char="•"/>
              <a:defRPr sz="2000">
                <a:latin typeface="Georgia" panose="02040502050405020303" pitchFamily="18" charset="0"/>
              </a:defRPr>
            </a:lvl3pPr>
            <a:lvl4pPr marL="1600200" indent="-228600">
              <a:lnSpc>
                <a:spcPct val="90000"/>
              </a:lnSpc>
              <a:spcBef>
                <a:spcPts val="500"/>
              </a:spcBef>
              <a:buFont typeface="Arial" panose="020B0604020202020204" pitchFamily="34" charset="0"/>
              <a:buChar char="•"/>
              <a:defRPr>
                <a:latin typeface="Georgia" panose="02040502050405020303" pitchFamily="18" charset="0"/>
              </a:defRPr>
            </a:lvl4pPr>
            <a:lvl5pPr marL="2057400" indent="-228600">
              <a:lnSpc>
                <a:spcPct val="90000"/>
              </a:lnSpc>
              <a:spcBef>
                <a:spcPts val="500"/>
              </a:spcBef>
              <a:buFont typeface="Arial" panose="020B0604020202020204" pitchFamily="34" charset="0"/>
              <a:buChar char="•"/>
              <a:defRPr>
                <a:latin typeface="Georgia" panose="02040502050405020303" pitchFamily="18"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de-DE" dirty="0"/>
              <a:t>b) 23%</a:t>
            </a:r>
          </a:p>
          <a:p>
            <a:endParaRPr lang="de-DE" dirty="0"/>
          </a:p>
        </p:txBody>
      </p:sp>
    </p:spTree>
    <p:extLst>
      <p:ext uri="{BB962C8B-B14F-4D97-AF65-F5344CB8AC3E}">
        <p14:creationId xmlns:p14="http://schemas.microsoft.com/office/powerpoint/2010/main" val="4748340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1325563"/>
          </a:xfrm>
        </p:spPr>
        <p:txBody>
          <a:bodyPr>
            <a:normAutofit/>
          </a:bodyPr>
          <a:lstStyle/>
          <a:p>
            <a:r>
              <a:rPr lang="de-DE" sz="2500" b="1" dirty="0" smtClean="0"/>
              <a:t>a) 11%</a:t>
            </a:r>
            <a:endParaRPr lang="de-DE" sz="2500" b="1" dirty="0"/>
          </a:p>
        </p:txBody>
      </p:sp>
      <p:sp>
        <p:nvSpPr>
          <p:cNvPr id="3" name="Inhaltsplatzhalter 2"/>
          <p:cNvSpPr>
            <a:spLocks noGrp="1"/>
          </p:cNvSpPr>
          <p:nvPr>
            <p:ph idx="1"/>
          </p:nvPr>
        </p:nvSpPr>
        <p:spPr/>
        <p:txBody>
          <a:bodyPr/>
          <a:lstStyle/>
          <a:p>
            <a:pPr marL="0" indent="0">
              <a:lnSpc>
                <a:spcPct val="107000"/>
              </a:lnSpc>
              <a:spcAft>
                <a:spcPts val="800"/>
              </a:spcAft>
              <a:buNone/>
            </a:pPr>
            <a:r>
              <a:rPr lang="de-DE" sz="2500" dirty="0">
                <a:ea typeface="Calibri" panose="020F0502020204030204" pitchFamily="34" charset="0"/>
                <a:cs typeface="Times New Roman" panose="02020603050405020304" pitchFamily="18" charset="0"/>
              </a:rPr>
              <a:t>Weltweit leiden </a:t>
            </a:r>
            <a:r>
              <a:rPr lang="de-DE" sz="2500" dirty="0" smtClean="0">
                <a:ea typeface="Calibri" panose="020F0502020204030204" pitchFamily="34" charset="0"/>
                <a:cs typeface="Times New Roman" panose="02020603050405020304" pitchFamily="18" charset="0"/>
              </a:rPr>
              <a:t>etwa 821 </a:t>
            </a:r>
            <a:r>
              <a:rPr lang="de-DE" sz="2500" dirty="0">
                <a:ea typeface="Calibri" panose="020F0502020204030204" pitchFamily="34" charset="0"/>
                <a:cs typeface="Times New Roman" panose="02020603050405020304" pitchFamily="18" charset="0"/>
              </a:rPr>
              <a:t>Millionen Menschen (11%) unter Hunger. </a:t>
            </a:r>
            <a:r>
              <a:rPr lang="de-DE" sz="2500" b="1" dirty="0">
                <a:ea typeface="Calibri" panose="020F0502020204030204" pitchFamily="34" charset="0"/>
                <a:cs typeface="Times New Roman" panose="02020603050405020304" pitchFamily="18" charset="0"/>
              </a:rPr>
              <a:t>Hunger </a:t>
            </a:r>
            <a:r>
              <a:rPr lang="de-DE" sz="2500" dirty="0">
                <a:ea typeface="Calibri" panose="020F0502020204030204" pitchFamily="34" charset="0"/>
                <a:cs typeface="Times New Roman" panose="02020603050405020304" pitchFamily="18" charset="0"/>
              </a:rPr>
              <a:t>beschreibt das subjektive Empfinden eines Menschen, wenn er zu wenig Kalorien zu sich nimmt. Ist der Mindestbedarf von 2.100 Kilokalorien über einen langen Zeitraum hinweg nicht gedeckt, kommt es zu Unterernährung. </a:t>
            </a:r>
          </a:p>
          <a:p>
            <a:pPr marL="0" indent="0">
              <a:buNone/>
            </a:pPr>
            <a:endParaRPr lang="de-DE" dirty="0"/>
          </a:p>
        </p:txBody>
      </p:sp>
    </p:spTree>
    <p:extLst>
      <p:ext uri="{BB962C8B-B14F-4D97-AF65-F5344CB8AC3E}">
        <p14:creationId xmlns:p14="http://schemas.microsoft.com/office/powerpoint/2010/main" val="28050327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p:cNvSpPr>
            <a:spLocks noGrp="1"/>
          </p:cNvSpPr>
          <p:nvPr>
            <p:ph idx="1"/>
          </p:nvPr>
        </p:nvSpPr>
        <p:spPr>
          <a:xfrm>
            <a:off x="838200" y="531628"/>
            <a:ext cx="10515600" cy="893135"/>
          </a:xfrm>
        </p:spPr>
        <p:txBody>
          <a:bodyPr/>
          <a:lstStyle/>
          <a:p>
            <a:pPr marL="0" indent="0">
              <a:buNone/>
            </a:pPr>
            <a:r>
              <a:rPr lang="de-DE" dirty="0"/>
              <a:t>Mit einem Klick auf </a:t>
            </a:r>
            <a:r>
              <a:rPr lang="de-DE" dirty="0" smtClean="0"/>
              <a:t>die Karte können </a:t>
            </a:r>
            <a:r>
              <a:rPr lang="de-DE" dirty="0"/>
              <a:t>Sie die Entwicklung der Welternährungssituation seit dem Jahr 2000 verfolgen</a:t>
            </a:r>
            <a:r>
              <a:rPr lang="de-DE" dirty="0" smtClean="0"/>
              <a:t>:</a:t>
            </a:r>
          </a:p>
          <a:p>
            <a:pPr marL="0" indent="0">
              <a:buNone/>
            </a:pPr>
            <a:endParaRPr lang="de-DE" dirty="0"/>
          </a:p>
        </p:txBody>
      </p:sp>
      <p:pic>
        <p:nvPicPr>
          <p:cNvPr id="4" name="Grafik 3"/>
          <p:cNvPicPr>
            <a:picLocks noChangeAspect="1"/>
          </p:cNvPicPr>
          <p:nvPr/>
        </p:nvPicPr>
        <p:blipFill>
          <a:blip r:embed="rId2"/>
          <a:stretch>
            <a:fillRect/>
          </a:stretch>
        </p:blipFill>
        <p:spPr>
          <a:xfrm>
            <a:off x="1104016" y="1591490"/>
            <a:ext cx="9273362" cy="4161343"/>
          </a:xfrm>
          <a:prstGeom prst="rect">
            <a:avLst/>
          </a:prstGeom>
        </p:spPr>
      </p:pic>
    </p:spTree>
    <p:extLst>
      <p:ext uri="{BB962C8B-B14F-4D97-AF65-F5344CB8AC3E}">
        <p14:creationId xmlns:p14="http://schemas.microsoft.com/office/powerpoint/2010/main" val="29729082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L-Form 6"/>
          <p:cNvSpPr/>
          <p:nvPr/>
        </p:nvSpPr>
        <p:spPr>
          <a:xfrm rot="5400000">
            <a:off x="1260000" y="1981201"/>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a:p>
        </p:txBody>
      </p:sp>
      <p:sp>
        <p:nvSpPr>
          <p:cNvPr id="5" name="Titel 4"/>
          <p:cNvSpPr>
            <a:spLocks noGrp="1"/>
          </p:cNvSpPr>
          <p:nvPr>
            <p:ph type="title"/>
          </p:nvPr>
        </p:nvSpPr>
        <p:spPr>
          <a:xfrm>
            <a:off x="838200" y="365125"/>
            <a:ext cx="10515600" cy="1325563"/>
          </a:xfrm>
        </p:spPr>
        <p:txBody>
          <a:bodyPr>
            <a:normAutofit/>
          </a:bodyPr>
          <a:lstStyle/>
          <a:p>
            <a:r>
              <a:rPr lang="de-DE" sz="2500" b="1" dirty="0" smtClean="0"/>
              <a:t>Wer leidet unter stillem Hunger?</a:t>
            </a:r>
            <a:endParaRPr lang="de-DE" sz="2500" b="1" dirty="0"/>
          </a:p>
        </p:txBody>
      </p:sp>
      <p:sp>
        <p:nvSpPr>
          <p:cNvPr id="6" name="L-Form 5"/>
          <p:cNvSpPr/>
          <p:nvPr/>
        </p:nvSpPr>
        <p:spPr>
          <a:xfrm>
            <a:off x="1260000" y="4320000"/>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dirty="0"/>
          </a:p>
        </p:txBody>
      </p:sp>
      <p:sp>
        <p:nvSpPr>
          <p:cNvPr id="8" name="L-Form 7"/>
          <p:cNvSpPr/>
          <p:nvPr/>
        </p:nvSpPr>
        <p:spPr>
          <a:xfrm rot="10800000">
            <a:off x="9180000" y="1980000"/>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dirty="0"/>
          </a:p>
        </p:txBody>
      </p:sp>
      <p:sp>
        <p:nvSpPr>
          <p:cNvPr id="9" name="L-Form 8"/>
          <p:cNvSpPr/>
          <p:nvPr/>
        </p:nvSpPr>
        <p:spPr>
          <a:xfrm rot="16200000">
            <a:off x="9180000" y="4320000"/>
            <a:ext cx="846162" cy="873457"/>
          </a:xfrm>
          <a:prstGeom prst="corner">
            <a:avLst/>
          </a:prstGeom>
          <a:solidFill>
            <a:srgbClr val="EA690B"/>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pPr>
            <a:endParaRPr lang="de-DE"/>
          </a:p>
        </p:txBody>
      </p:sp>
      <p:sp>
        <p:nvSpPr>
          <p:cNvPr id="10" name="Inhaltsplatzhalter 2"/>
          <p:cNvSpPr txBox="1">
            <a:spLocks/>
          </p:cNvSpPr>
          <p:nvPr/>
        </p:nvSpPr>
        <p:spPr>
          <a:xfrm>
            <a:off x="2147107" y="1834804"/>
            <a:ext cx="3852649" cy="1187356"/>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7000"/>
              </a:lnSpc>
              <a:buNone/>
            </a:pPr>
            <a:r>
              <a:rPr lang="de-DE" sz="2500" dirty="0">
                <a:ea typeface="Calibri" panose="020F0502020204030204" pitchFamily="34" charset="0"/>
                <a:cs typeface="Times New Roman" panose="02020603050405020304" pitchFamily="18" charset="0"/>
              </a:rPr>
              <a:t>a) Menschen, die nicht genügend Kalorien zu sich nehmen, weil sie schlank sein wollen</a:t>
            </a:r>
          </a:p>
        </p:txBody>
      </p:sp>
      <p:sp>
        <p:nvSpPr>
          <p:cNvPr id="11" name="Inhaltsplatzhalter 2"/>
          <p:cNvSpPr txBox="1">
            <a:spLocks/>
          </p:cNvSpPr>
          <p:nvPr/>
        </p:nvSpPr>
        <p:spPr>
          <a:xfrm>
            <a:off x="5863872" y="3759955"/>
            <a:ext cx="3852649" cy="1187356"/>
          </a:xfrm>
          <a:prstGeom prst="rect">
            <a:avLst/>
          </a:prstGeom>
        </p:spPr>
        <p:txBody>
          <a:bodyPr vert="horz" lIns="91440" tIns="45720" rIns="91440" bIns="45720" numCol="1" rtlCol="0">
            <a:noAutofit/>
          </a:bodyPr>
          <a:lstStyle>
            <a:defPPr>
              <a:defRPr lang="de-DE"/>
            </a:defPPr>
            <a:lvl1pPr indent="0">
              <a:lnSpc>
                <a:spcPct val="107000"/>
              </a:lnSpc>
              <a:spcBef>
                <a:spcPts val="1000"/>
              </a:spcBef>
              <a:buFont typeface="Arial" panose="020B0604020202020204" pitchFamily="34" charset="0"/>
              <a:buNone/>
              <a:defRPr sz="2800">
                <a:latin typeface="Georgia" panose="02040502050405020303" pitchFamily="18" charset="0"/>
                <a:ea typeface="Calibri" panose="020F0502020204030204" pitchFamily="34"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atin typeface="Georgia" panose="02040502050405020303" pitchFamily="18" charset="0"/>
              </a:defRPr>
            </a:lvl2pPr>
            <a:lvl3pPr marL="1143000" indent="-228600">
              <a:lnSpc>
                <a:spcPct val="90000"/>
              </a:lnSpc>
              <a:spcBef>
                <a:spcPts val="500"/>
              </a:spcBef>
              <a:buFont typeface="Arial" panose="020B0604020202020204" pitchFamily="34" charset="0"/>
              <a:buChar char="•"/>
              <a:defRPr sz="2000">
                <a:latin typeface="Georgia" panose="02040502050405020303" pitchFamily="18" charset="0"/>
              </a:defRPr>
            </a:lvl3pPr>
            <a:lvl4pPr marL="1600200" indent="-228600">
              <a:lnSpc>
                <a:spcPct val="90000"/>
              </a:lnSpc>
              <a:spcBef>
                <a:spcPts val="500"/>
              </a:spcBef>
              <a:buFont typeface="Arial" panose="020B0604020202020204" pitchFamily="34" charset="0"/>
              <a:buChar char="•"/>
              <a:defRPr>
                <a:latin typeface="Georgia" panose="02040502050405020303" pitchFamily="18" charset="0"/>
              </a:defRPr>
            </a:lvl4pPr>
            <a:lvl5pPr marL="2057400" indent="-228600">
              <a:lnSpc>
                <a:spcPct val="90000"/>
              </a:lnSpc>
              <a:spcBef>
                <a:spcPts val="500"/>
              </a:spcBef>
              <a:buFont typeface="Arial" panose="020B0604020202020204" pitchFamily="34" charset="0"/>
              <a:buChar char="•"/>
              <a:defRPr>
                <a:latin typeface="Georgia" panose="02040502050405020303" pitchFamily="18"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de-DE" sz="2500" dirty="0"/>
              <a:t>d) Menschen, die nicht genügend Kalorien zu sich nehmen, aber in keiner Statistik erscheinen. </a:t>
            </a:r>
          </a:p>
          <a:p>
            <a:endParaRPr lang="de-DE" dirty="0"/>
          </a:p>
        </p:txBody>
      </p:sp>
      <p:sp>
        <p:nvSpPr>
          <p:cNvPr id="12" name="Inhaltsplatzhalter 2"/>
          <p:cNvSpPr txBox="1">
            <a:spLocks/>
          </p:cNvSpPr>
          <p:nvPr/>
        </p:nvSpPr>
        <p:spPr>
          <a:xfrm>
            <a:off x="2119811" y="3759955"/>
            <a:ext cx="3852649" cy="1187356"/>
          </a:xfrm>
          <a:prstGeom prst="rect">
            <a:avLst/>
          </a:prstGeom>
        </p:spPr>
        <p:txBody>
          <a:bodyPr vert="horz" lIns="91440" tIns="45720" rIns="91440" bIns="45720" numCol="1"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7000"/>
              </a:lnSpc>
              <a:buNone/>
            </a:pPr>
            <a:r>
              <a:rPr lang="de-DE" sz="2500" dirty="0">
                <a:ea typeface="Calibri" panose="020F0502020204030204" pitchFamily="34" charset="0"/>
                <a:cs typeface="Times New Roman" panose="02020603050405020304" pitchFamily="18" charset="0"/>
              </a:rPr>
              <a:t>c) Menschen, die genügend Kalorien zu sich nehmen, aber nicht genug Nährstoffe aufnehmen.</a:t>
            </a:r>
          </a:p>
          <a:p>
            <a:pPr marL="0" indent="0">
              <a:buFont typeface="Arial" panose="020B0604020202020204" pitchFamily="34" charset="0"/>
              <a:buNone/>
            </a:pPr>
            <a:endParaRPr lang="de-DE" dirty="0"/>
          </a:p>
        </p:txBody>
      </p:sp>
      <p:sp>
        <p:nvSpPr>
          <p:cNvPr id="13" name="Inhaltsplatzhalter 2"/>
          <p:cNvSpPr txBox="1">
            <a:spLocks/>
          </p:cNvSpPr>
          <p:nvPr/>
        </p:nvSpPr>
        <p:spPr>
          <a:xfrm>
            <a:off x="5863872" y="1793619"/>
            <a:ext cx="3852649" cy="1187356"/>
          </a:xfrm>
          <a:prstGeom prst="rect">
            <a:avLst/>
          </a:prstGeom>
        </p:spPr>
        <p:txBody>
          <a:bodyPr vert="horz" lIns="91440" tIns="45720" rIns="91440" bIns="45720" numCol="1" rtlCol="0">
            <a:noAutofit/>
          </a:bodyPr>
          <a:lstStyle>
            <a:defPPr>
              <a:defRPr lang="de-DE"/>
            </a:defPPr>
            <a:lvl1pPr indent="0">
              <a:lnSpc>
                <a:spcPct val="107000"/>
              </a:lnSpc>
              <a:spcBef>
                <a:spcPts val="1000"/>
              </a:spcBef>
              <a:buFont typeface="Arial" panose="020B0604020202020204" pitchFamily="34" charset="0"/>
              <a:buNone/>
              <a:defRPr sz="2500">
                <a:latin typeface="Georgia" panose="02040502050405020303" pitchFamily="18" charset="0"/>
                <a:ea typeface="Calibri" panose="020F0502020204030204" pitchFamily="34" charset="0"/>
                <a:cs typeface="Times New Roman" panose="02020603050405020304" pitchFamily="18" charset="0"/>
              </a:defRPr>
            </a:lvl1pPr>
            <a:lvl2pPr marL="685800" indent="-228600">
              <a:lnSpc>
                <a:spcPct val="90000"/>
              </a:lnSpc>
              <a:spcBef>
                <a:spcPts val="500"/>
              </a:spcBef>
              <a:buFont typeface="Arial" panose="020B0604020202020204" pitchFamily="34" charset="0"/>
              <a:buChar char="•"/>
              <a:defRPr sz="2400">
                <a:latin typeface="Georgia" panose="02040502050405020303" pitchFamily="18" charset="0"/>
              </a:defRPr>
            </a:lvl2pPr>
            <a:lvl3pPr marL="1143000" indent="-228600">
              <a:lnSpc>
                <a:spcPct val="90000"/>
              </a:lnSpc>
              <a:spcBef>
                <a:spcPts val="500"/>
              </a:spcBef>
              <a:buFont typeface="Arial" panose="020B0604020202020204" pitchFamily="34" charset="0"/>
              <a:buChar char="•"/>
              <a:defRPr sz="2000">
                <a:latin typeface="Georgia" panose="02040502050405020303" pitchFamily="18" charset="0"/>
              </a:defRPr>
            </a:lvl3pPr>
            <a:lvl4pPr marL="1600200" indent="-228600">
              <a:lnSpc>
                <a:spcPct val="90000"/>
              </a:lnSpc>
              <a:spcBef>
                <a:spcPts val="500"/>
              </a:spcBef>
              <a:buFont typeface="Arial" panose="020B0604020202020204" pitchFamily="34" charset="0"/>
              <a:buChar char="•"/>
              <a:defRPr>
                <a:latin typeface="Georgia" panose="02040502050405020303" pitchFamily="18" charset="0"/>
              </a:defRPr>
            </a:lvl4pPr>
            <a:lvl5pPr marL="2057400" indent="-228600">
              <a:lnSpc>
                <a:spcPct val="90000"/>
              </a:lnSpc>
              <a:spcBef>
                <a:spcPts val="500"/>
              </a:spcBef>
              <a:buFont typeface="Arial" panose="020B0604020202020204" pitchFamily="34" charset="0"/>
              <a:buChar char="•"/>
              <a:defRPr>
                <a:latin typeface="Georgia" panose="02040502050405020303" pitchFamily="18" charset="0"/>
              </a:defRPr>
            </a:lvl5pPr>
            <a:lvl6pPr marL="2514600" indent="-228600">
              <a:lnSpc>
                <a:spcPct val="90000"/>
              </a:lnSpc>
              <a:spcBef>
                <a:spcPts val="500"/>
              </a:spcBef>
              <a:buFont typeface="Arial" panose="020B0604020202020204" pitchFamily="34" charset="0"/>
              <a:buChar char="•"/>
            </a:lvl6pPr>
            <a:lvl7pPr marL="2971800" indent="-228600">
              <a:lnSpc>
                <a:spcPct val="90000"/>
              </a:lnSpc>
              <a:spcBef>
                <a:spcPts val="500"/>
              </a:spcBef>
              <a:buFont typeface="Arial" panose="020B0604020202020204" pitchFamily="34" charset="0"/>
              <a:buChar char="•"/>
            </a:lvl7pPr>
            <a:lvl8pPr marL="3429000" indent="-228600">
              <a:lnSpc>
                <a:spcPct val="90000"/>
              </a:lnSpc>
              <a:spcBef>
                <a:spcPts val="500"/>
              </a:spcBef>
              <a:buFont typeface="Arial" panose="020B0604020202020204" pitchFamily="34" charset="0"/>
              <a:buChar char="•"/>
            </a:lvl8pPr>
            <a:lvl9pPr marL="3886200" indent="-228600">
              <a:lnSpc>
                <a:spcPct val="90000"/>
              </a:lnSpc>
              <a:spcBef>
                <a:spcPts val="500"/>
              </a:spcBef>
              <a:buFont typeface="Arial" panose="020B0604020202020204" pitchFamily="34" charset="0"/>
              <a:buChar char="•"/>
            </a:lvl9pPr>
          </a:lstStyle>
          <a:p>
            <a:r>
              <a:rPr lang="de-DE" dirty="0"/>
              <a:t>b) Menschen, die genügend Kalorien zu sich nehmen, aber immer Appetit auf mehr haben.</a:t>
            </a:r>
          </a:p>
          <a:p>
            <a:endParaRPr lang="de-DE" dirty="0"/>
          </a:p>
        </p:txBody>
      </p:sp>
    </p:spTree>
    <p:extLst>
      <p:ext uri="{BB962C8B-B14F-4D97-AF65-F5344CB8AC3E}">
        <p14:creationId xmlns:p14="http://schemas.microsoft.com/office/powerpoint/2010/main" val="16259271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1325563"/>
          </a:xfrm>
        </p:spPr>
        <p:txBody>
          <a:bodyPr>
            <a:normAutofit/>
          </a:bodyPr>
          <a:lstStyle/>
          <a:p>
            <a:r>
              <a:rPr lang="de-DE" sz="2500" b="1" dirty="0"/>
              <a:t>c) Menschen, die genügend Kalorien zu sich nehmen, aber nicht genug Nährstoffe aufnehmen.</a:t>
            </a:r>
          </a:p>
        </p:txBody>
      </p:sp>
      <p:sp>
        <p:nvSpPr>
          <p:cNvPr id="3" name="Inhaltsplatzhalter 2"/>
          <p:cNvSpPr>
            <a:spLocks noGrp="1"/>
          </p:cNvSpPr>
          <p:nvPr>
            <p:ph idx="1"/>
          </p:nvPr>
        </p:nvSpPr>
        <p:spPr/>
        <p:txBody>
          <a:bodyPr/>
          <a:lstStyle/>
          <a:p>
            <a:pPr marL="0" indent="0">
              <a:lnSpc>
                <a:spcPct val="107000"/>
              </a:lnSpc>
              <a:spcAft>
                <a:spcPts val="800"/>
              </a:spcAft>
              <a:buNone/>
            </a:pPr>
            <a:r>
              <a:rPr lang="de-DE" sz="2500" dirty="0">
                <a:ea typeface="Calibri" panose="020F0502020204030204" pitchFamily="34" charset="0"/>
                <a:cs typeface="Times New Roman" panose="02020603050405020304" pitchFamily="18" charset="0"/>
              </a:rPr>
              <a:t>Weltweit sind zwei Milliarden Menschen mangelernährt, sie leiden am stillen Hunger. Ihr Mindest-Kalorienbedarf ist zwar gedeckt, doch lebensnotwendige Mikronährstoffe wie Jod oder Eisen fehlen in ihrem Essen. Der dauerhafte Mangel schädigt die Organe und Stoffwechselabläufe des Körpers. Besonders Frauen und Kinder sind gefährdet. </a:t>
            </a:r>
          </a:p>
          <a:p>
            <a:pPr marL="0" indent="0">
              <a:buNone/>
            </a:pPr>
            <a:endParaRPr lang="de-DE" dirty="0"/>
          </a:p>
        </p:txBody>
      </p:sp>
    </p:spTree>
    <p:extLst>
      <p:ext uri="{BB962C8B-B14F-4D97-AF65-F5344CB8AC3E}">
        <p14:creationId xmlns:p14="http://schemas.microsoft.com/office/powerpoint/2010/main" val="253783107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0</TotalTime>
  <Words>2389</Words>
  <Application>Microsoft Office PowerPoint</Application>
  <PresentationFormat>Breitbild</PresentationFormat>
  <Paragraphs>129</Paragraphs>
  <Slides>33</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33</vt:i4>
      </vt:variant>
    </vt:vector>
  </HeadingPairs>
  <TitlesOfParts>
    <vt:vector size="38" baseType="lpstr">
      <vt:lpstr>Arial</vt:lpstr>
      <vt:lpstr>Calibri</vt:lpstr>
      <vt:lpstr>Georgia</vt:lpstr>
      <vt:lpstr>Times New Roman</vt:lpstr>
      <vt:lpstr>Office</vt:lpstr>
      <vt:lpstr>Digitalisierung</vt:lpstr>
      <vt:lpstr>Methodische Einführung</vt:lpstr>
      <vt:lpstr>Daten und Fakten</vt:lpstr>
      <vt:lpstr>Daten und Fakten</vt:lpstr>
      <vt:lpstr>Wie viel Prozent der Weltbevölkerung sind unterernährt?</vt:lpstr>
      <vt:lpstr>a) 11%</vt:lpstr>
      <vt:lpstr>PowerPoint-Präsentation</vt:lpstr>
      <vt:lpstr>Wer leidet unter stillem Hunger?</vt:lpstr>
      <vt:lpstr>c) Menschen, die genügend Kalorien zu sich nehmen, aber nicht genug Nährstoffe aufnehmen.</vt:lpstr>
      <vt:lpstr>Ernährungssicherheit ist kein Menschenrecht.</vt:lpstr>
      <vt:lpstr>b) falsch</vt:lpstr>
      <vt:lpstr>Kann man Essen digitalisieren?</vt:lpstr>
      <vt:lpstr>a) Ja</vt:lpstr>
      <vt:lpstr>Das Sammeln und algorithmische Auswerten von einer Vielzahl von Daten nennt man…</vt:lpstr>
      <vt:lpstr>a) Big Data</vt:lpstr>
      <vt:lpstr>Was ist Smart Farming?</vt:lpstr>
      <vt:lpstr>c) die digitale Steuerung der Landwirtschaft</vt:lpstr>
      <vt:lpstr>Beispiel Smart Farming</vt:lpstr>
      <vt:lpstr>Welches dieser Vorteile ist keine Folge der Digitalisierung?</vt:lpstr>
      <vt:lpstr>d) Gerechtere Verteilung der Agrarflächen</vt:lpstr>
      <vt:lpstr>d) Gerechtere Verteilung der Agrarflächen</vt:lpstr>
      <vt:lpstr>1% der Weltbevölkerung…</vt:lpstr>
      <vt:lpstr>b) Besitzt mehr Reichtum als alle anderen gemeinsam</vt:lpstr>
      <vt:lpstr>Kann man Saatgut patentieren lassen?</vt:lpstr>
      <vt:lpstr>a) Ja</vt:lpstr>
      <vt:lpstr>Welche dieser Pflanzen ist noch nicht gentechnisch modifiziert…</vt:lpstr>
      <vt:lpstr>b) Gerste</vt:lpstr>
      <vt:lpstr>Was ist Ernährungssouveränität?</vt:lpstr>
      <vt:lpstr>d) Ein politisches Konzept</vt:lpstr>
      <vt:lpstr>Brot für die Welt konkret Wie Vandana Shivas Saatgutbank Ernten steigert</vt:lpstr>
      <vt:lpstr>Brot für die Welt konkret Wie Vandana Shivas Saatgutbank Ernten steigert</vt:lpstr>
      <vt:lpstr>Brot für die Welt konkret Wie Vandana Shivas Saatgutbank Ernten steigert</vt:lpstr>
      <vt:lpstr>Materialhinweise</vt:lpstr>
    </vt:vector>
  </TitlesOfParts>
  <Company>EWDE e.V.</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Digitalisierung</dc:title>
  <dc:creator>johanna.schulz</dc:creator>
  <cp:lastModifiedBy>kornelia.freier</cp:lastModifiedBy>
  <cp:revision>81</cp:revision>
  <dcterms:created xsi:type="dcterms:W3CDTF">2019-09-03T11:27:10Z</dcterms:created>
  <dcterms:modified xsi:type="dcterms:W3CDTF">2019-11-06T10:18:22Z</dcterms:modified>
</cp:coreProperties>
</file>