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6" r:id="rId3"/>
    <p:sldId id="301" r:id="rId4"/>
    <p:sldId id="302" r:id="rId5"/>
    <p:sldId id="282" r:id="rId6"/>
    <p:sldId id="260" r:id="rId7"/>
    <p:sldId id="283" r:id="rId8"/>
    <p:sldId id="297" r:id="rId9"/>
    <p:sldId id="262" r:id="rId10"/>
    <p:sldId id="285" r:id="rId11"/>
    <p:sldId id="264" r:id="rId12"/>
    <p:sldId id="286" r:id="rId13"/>
    <p:sldId id="266" r:id="rId14"/>
    <p:sldId id="287" r:id="rId15"/>
    <p:sldId id="268" r:id="rId16"/>
    <p:sldId id="288" r:id="rId17"/>
    <p:sldId id="270" r:id="rId18"/>
    <p:sldId id="300" r:id="rId19"/>
    <p:sldId id="289" r:id="rId20"/>
    <p:sldId id="272" r:id="rId21"/>
    <p:sldId id="290" r:id="rId22"/>
    <p:sldId id="291" r:id="rId23"/>
    <p:sldId id="274" r:id="rId24"/>
    <p:sldId id="292" r:id="rId25"/>
    <p:sldId id="276" r:id="rId26"/>
    <p:sldId id="293" r:id="rId27"/>
    <p:sldId id="277" r:id="rId28"/>
    <p:sldId id="294" r:id="rId29"/>
    <p:sldId id="280" r:id="rId30"/>
    <p:sldId id="281" r:id="rId31"/>
    <p:sldId id="298" r:id="rId32"/>
    <p:sldId id="299" r:id="rId33"/>
    <p:sldId id="303"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schulz" initials="js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63" autoAdjust="0"/>
    <p:restoredTop sz="94708" autoAdjust="0"/>
  </p:normalViewPr>
  <p:slideViewPr>
    <p:cSldViewPr snapToGrid="0">
      <p:cViewPr varScale="1">
        <p:scale>
          <a:sx n="106" d="100"/>
          <a:sy n="106" d="100"/>
        </p:scale>
        <p:origin x="174"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03T14:39:03.051" idx="2">
    <p:pos x="10" y="10"/>
    <p:text>hier bin ich mir nicht sicher. Mehr Recherche oder eine andere Frage nötig</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7EF1EA-7925-419C-8E3C-F10946DC7BD3}" type="datetimeFigureOut">
              <a:rPr lang="de-DE" smtClean="0"/>
              <a:pPr/>
              <a:t>29.05.2020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16BCF-F05F-4992-A521-1CFD673CB500}" type="slidenum">
              <a:rPr lang="de-DE" smtClean="0"/>
              <a:pPr/>
              <a:t>‹Nr.›</a:t>
            </a:fld>
            <a:endParaRPr lang="de-DE"/>
          </a:p>
        </p:txBody>
      </p:sp>
    </p:spTree>
    <p:extLst>
      <p:ext uri="{BB962C8B-B14F-4D97-AF65-F5344CB8AC3E}">
        <p14:creationId xmlns:p14="http://schemas.microsoft.com/office/powerpoint/2010/main" val="2457333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01556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8812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23054407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Datumsplatzhalter 6"/>
          <p:cNvSpPr>
            <a:spLocks noGrp="1"/>
          </p:cNvSpPr>
          <p:nvPr>
            <p:ph type="dt" sz="half" idx="10"/>
          </p:nvPr>
        </p:nvSpPr>
        <p:spPr>
          <a:xfrm>
            <a:off x="838200" y="6356350"/>
            <a:ext cx="2743200" cy="365125"/>
          </a:xfrm>
          <a:prstGeom prst="rect">
            <a:avLst/>
          </a:prstGeom>
        </p:spPr>
        <p:txBody>
          <a:bodyPr/>
          <a:lstStyle/>
          <a:p>
            <a:r>
              <a:rPr lang="de-DE" smtClean="0"/>
              <a:t>Brot für die Welt - Globales Lernen</a:t>
            </a:r>
            <a:endParaRPr lang="de-DE" dirty="0"/>
          </a:p>
        </p:txBody>
      </p:sp>
      <p:sp>
        <p:nvSpPr>
          <p:cNvPr id="8" name="Fußzeilenplatzhalter 7"/>
          <p:cNvSpPr>
            <a:spLocks noGrp="1"/>
          </p:cNvSpPr>
          <p:nvPr>
            <p:ph type="ftr" sz="quarter" idx="11"/>
          </p:nvPr>
        </p:nvSpPr>
        <p:spPr>
          <a:xfrm>
            <a:off x="4038600" y="6356350"/>
            <a:ext cx="4114800" cy="365125"/>
          </a:xfrm>
          <a:prstGeom prst="rect">
            <a:avLst/>
          </a:prstGeom>
        </p:spPr>
        <p:txBody>
          <a:bodyPr/>
          <a:lstStyle/>
          <a:p>
            <a:r>
              <a:rPr lang="de-DE" smtClean="0"/>
              <a:t>D</a:t>
            </a:r>
            <a:endParaRPr lang="de-DE" dirty="0"/>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
        <p:nvSpPr>
          <p:cNvPr id="10" name="Titel 9"/>
          <p:cNvSpPr>
            <a:spLocks noGrp="1"/>
          </p:cNvSpPr>
          <p:nvPr>
            <p:ph type="title"/>
          </p:nvPr>
        </p:nvSpPr>
        <p:spPr/>
        <p:txBody>
          <a:bodyPr/>
          <a:lstStyle/>
          <a:p>
            <a:r>
              <a:rPr lang="de-DE" dirty="0" smtClean="0"/>
              <a:t>Titelmasterformat durch Klicken bearbeiten</a:t>
            </a:r>
            <a:endParaRPr lang="de-DE" dirty="0"/>
          </a:p>
        </p:txBody>
      </p:sp>
    </p:spTree>
    <p:extLst>
      <p:ext uri="{BB962C8B-B14F-4D97-AF65-F5344CB8AC3E}">
        <p14:creationId xmlns:p14="http://schemas.microsoft.com/office/powerpoint/2010/main" val="16542011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278658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16067638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8" name="Fußzeilenplatzhalter 7"/>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1595029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4" name="Fußzeilenplatzhalter 3"/>
          <p:cNvSpPr>
            <a:spLocks noGrp="1"/>
          </p:cNvSpPr>
          <p:nvPr>
            <p:ph type="ftr" sz="quarter" idx="11"/>
          </p:nvPr>
        </p:nvSpPr>
        <p:spPr>
          <a:xfrm>
            <a:off x="4038600" y="6356350"/>
            <a:ext cx="4114800" cy="365125"/>
          </a:xfrm>
          <a:prstGeom prst="rect">
            <a:avLst/>
          </a:prstGeom>
        </p:spPr>
        <p:txBody>
          <a:bodyPr/>
          <a:lstStyle/>
          <a:p>
            <a:endParaRPr lang="de-DE"/>
          </a:p>
        </p:txBody>
      </p:sp>
      <p:sp>
        <p:nvSpPr>
          <p:cNvPr id="5" name="Foliennummernplatzhalter 4"/>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5867524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3" name="Fußzeilenplatzhalter 2"/>
          <p:cNvSpPr>
            <a:spLocks noGrp="1"/>
          </p:cNvSpPr>
          <p:nvPr>
            <p:ph type="ftr" sz="quarter" idx="11"/>
          </p:nvPr>
        </p:nvSpPr>
        <p:spPr>
          <a:xfrm>
            <a:off x="4038600" y="6356350"/>
            <a:ext cx="4114800" cy="365125"/>
          </a:xfrm>
          <a:prstGeom prst="rect">
            <a:avLst/>
          </a:prstGeom>
        </p:spPr>
        <p:txBody>
          <a:bodyPr/>
          <a:lstStyle/>
          <a:p>
            <a:endParaRPr lang="de-DE"/>
          </a:p>
        </p:txBody>
      </p:sp>
      <p:sp>
        <p:nvSpPr>
          <p:cNvPr id="4" name="Foliennummernplatzhalter 3"/>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111764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60876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pPr/>
              <a:t>29.05.2020</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pPr/>
              <a:t>‹Nr.›</a:t>
            </a:fld>
            <a:endParaRPr lang="de-DE"/>
          </a:p>
        </p:txBody>
      </p:sp>
    </p:spTree>
    <p:extLst>
      <p:ext uri="{BB962C8B-B14F-4D97-AF65-F5344CB8AC3E}">
        <p14:creationId xmlns:p14="http://schemas.microsoft.com/office/powerpoint/2010/main" val="342777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ext Box 13"/>
          <p:cNvSpPr txBox="1">
            <a:spLocks noChangeArrowheads="1"/>
          </p:cNvSpPr>
          <p:nvPr userDrawn="1"/>
        </p:nvSpPr>
        <p:spPr bwMode="auto">
          <a:xfrm>
            <a:off x="838200" y="5858668"/>
            <a:ext cx="2376487" cy="872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lnSpc>
                <a:spcPts val="1000"/>
              </a:lnSpc>
              <a:spcBef>
                <a:spcPct val="0"/>
              </a:spcBef>
              <a:spcAft>
                <a:spcPct val="50000"/>
              </a:spcAft>
              <a:defRPr/>
            </a:pPr>
            <a:r>
              <a:rPr lang="de-DE" altLang="de-DE" sz="900" dirty="0" smtClean="0">
                <a:solidFill>
                  <a:srgbClr val="000000"/>
                </a:solidFill>
                <a:latin typeface="Georgia" charset="0"/>
              </a:rPr>
              <a:t>17.09.2019</a:t>
            </a:r>
            <a:endParaRPr lang="de-DE" altLang="de-DE" sz="900" dirty="0">
              <a:solidFill>
                <a:srgbClr val="000000"/>
              </a:solidFill>
              <a:latin typeface="Georgia" charset="0"/>
            </a:endParaRPr>
          </a:p>
          <a:p>
            <a:pPr fontAlgn="base">
              <a:lnSpc>
                <a:spcPts val="1000"/>
              </a:lnSpc>
              <a:spcBef>
                <a:spcPct val="0"/>
              </a:spcBef>
              <a:spcAft>
                <a:spcPct val="0"/>
              </a:spcAft>
              <a:defRPr/>
            </a:pPr>
            <a:r>
              <a:rPr lang="de-DE" altLang="de-DE" sz="900" b="1" dirty="0" smtClean="0">
                <a:solidFill>
                  <a:srgbClr val="EA690B"/>
                </a:solidFill>
                <a:latin typeface="Georgia" charset="0"/>
              </a:rPr>
              <a:t>Digitalisierung </a:t>
            </a:r>
            <a:r>
              <a:rPr lang="de-DE" altLang="de-DE" sz="900" b="1" baseline="0" dirty="0" smtClean="0">
                <a:solidFill>
                  <a:srgbClr val="EA690B"/>
                </a:solidFill>
                <a:latin typeface="Georgia" charset="0"/>
              </a:rPr>
              <a:t>im globalen Ernährungssystem</a:t>
            </a:r>
            <a:endParaRPr lang="de-DE" altLang="de-DE" sz="900" b="1" dirty="0">
              <a:solidFill>
                <a:srgbClr val="EA690B"/>
              </a:solidFill>
              <a:latin typeface="Georgia" charset="0"/>
            </a:endParaRPr>
          </a:p>
          <a:p>
            <a:pPr fontAlgn="base">
              <a:lnSpc>
                <a:spcPts val="1000"/>
              </a:lnSpc>
              <a:spcBef>
                <a:spcPct val="0"/>
              </a:spcBef>
              <a:spcAft>
                <a:spcPct val="50000"/>
              </a:spcAft>
              <a:defRPr/>
            </a:pPr>
            <a:r>
              <a:rPr lang="de-DE" altLang="de-DE" sz="900" b="1" dirty="0" smtClean="0">
                <a:solidFill>
                  <a:srgbClr val="000000"/>
                </a:solidFill>
                <a:latin typeface="Georgia" charset="0"/>
              </a:rPr>
              <a:t>Global</a:t>
            </a:r>
            <a:r>
              <a:rPr lang="de-DE" altLang="de-DE" sz="900" b="1" baseline="0" dirty="0" smtClean="0">
                <a:solidFill>
                  <a:srgbClr val="000000"/>
                </a:solidFill>
                <a:latin typeface="Georgia" charset="0"/>
              </a:rPr>
              <a:t> Lernen 2/2019</a:t>
            </a:r>
            <a:endParaRPr lang="de-DE" altLang="de-DE" sz="900" b="1" dirty="0">
              <a:solidFill>
                <a:srgbClr val="000000"/>
              </a:solidFill>
              <a:latin typeface="Georgia" charset="0"/>
            </a:endParaRPr>
          </a:p>
          <a:p>
            <a:pPr fontAlgn="base">
              <a:lnSpc>
                <a:spcPts val="1000"/>
              </a:lnSpc>
              <a:spcBef>
                <a:spcPct val="0"/>
              </a:spcBef>
              <a:spcAft>
                <a:spcPct val="0"/>
              </a:spcAft>
              <a:defRPr/>
            </a:pPr>
            <a:r>
              <a:rPr lang="de-DE" altLang="de-DE" sz="900" dirty="0">
                <a:solidFill>
                  <a:srgbClr val="000000"/>
                </a:solidFill>
                <a:latin typeface="Georgia" charset="0"/>
              </a:rPr>
              <a:t>Seite </a:t>
            </a:r>
            <a:fld id="{8E1F052C-3EF3-4093-9419-8DEA5227FDD8}" type="slidenum">
              <a:rPr lang="de-DE" altLang="de-DE" sz="900">
                <a:solidFill>
                  <a:srgbClr val="000000"/>
                </a:solidFill>
                <a:latin typeface="Georgia" charset="0"/>
              </a:rPr>
              <a:pPr fontAlgn="base">
                <a:lnSpc>
                  <a:spcPts val="1000"/>
                </a:lnSpc>
                <a:spcBef>
                  <a:spcPct val="0"/>
                </a:spcBef>
                <a:spcAft>
                  <a:spcPct val="0"/>
                </a:spcAft>
                <a:defRPr/>
              </a:pPr>
              <a:t>‹Nr.›</a:t>
            </a:fld>
            <a:r>
              <a:rPr lang="de-DE" altLang="de-DE" sz="900" dirty="0">
                <a:solidFill>
                  <a:srgbClr val="000000"/>
                </a:solidFill>
                <a:latin typeface="Georgia" charset="0"/>
              </a:rPr>
              <a:t> / </a:t>
            </a:r>
            <a:r>
              <a:rPr lang="de-DE" altLang="de-DE" sz="900" dirty="0" smtClean="0">
                <a:solidFill>
                  <a:srgbClr val="000000"/>
                </a:solidFill>
                <a:latin typeface="Georgia" charset="0"/>
              </a:rPr>
              <a:t>33</a:t>
            </a:r>
            <a:endParaRPr lang="de-DE" altLang="de-DE" sz="900" dirty="0">
              <a:solidFill>
                <a:srgbClr val="000000"/>
              </a:solidFill>
              <a:latin typeface="Georgia" charset="0"/>
            </a:endParaRPr>
          </a:p>
        </p:txBody>
      </p:sp>
      <p:pic>
        <p:nvPicPr>
          <p:cNvPr id="8" name="Bild 20"/>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88575" y="5858668"/>
            <a:ext cx="11652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7489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fo.brot-fuer-die-welt.de/blog/zahl-hungernden-nimmt-weit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latin typeface="Georgia" panose="02040502050405020303" pitchFamily="18" charset="0"/>
              </a:rPr>
              <a:t>Digitalisation</a:t>
            </a:r>
            <a:endParaRPr lang="en-GB" dirty="0">
              <a:latin typeface="Georgia" panose="02040502050405020303" pitchFamily="18" charset="0"/>
            </a:endParaRPr>
          </a:p>
        </p:txBody>
      </p:sp>
      <p:sp>
        <p:nvSpPr>
          <p:cNvPr id="3" name="Untertitel 2"/>
          <p:cNvSpPr>
            <a:spLocks noGrp="1"/>
          </p:cNvSpPr>
          <p:nvPr>
            <p:ph type="subTitle" idx="1"/>
          </p:nvPr>
        </p:nvSpPr>
        <p:spPr/>
        <p:txBody>
          <a:bodyPr>
            <a:normAutofit/>
          </a:bodyPr>
          <a:lstStyle/>
          <a:p>
            <a:r>
              <a:rPr lang="en-GB" sz="2500" dirty="0" smtClean="0"/>
              <a:t>i</a:t>
            </a:r>
            <a:r>
              <a:rPr lang="en-GB" sz="2500" dirty="0" smtClean="0">
                <a:latin typeface="Georgia" panose="02040502050405020303" pitchFamily="18" charset="0"/>
              </a:rPr>
              <a:t>n agriculture and the global food system</a:t>
            </a:r>
            <a:endParaRPr lang="en-GB" sz="2500" dirty="0">
              <a:latin typeface="Georgia" panose="02040502050405020303" pitchFamily="18" charset="0"/>
            </a:endParaRPr>
          </a:p>
        </p:txBody>
      </p:sp>
    </p:spTree>
    <p:extLst>
      <p:ext uri="{BB962C8B-B14F-4D97-AF65-F5344CB8AC3E}">
        <p14:creationId xmlns:p14="http://schemas.microsoft.com/office/powerpoint/2010/main" val="2683550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lstStyle/>
          <a:p>
            <a:r>
              <a:rPr lang="en-GB" sz="2500" b="1" dirty="0" smtClean="0"/>
              <a:t>Food security is not a human right</a:t>
            </a:r>
            <a:r>
              <a:rPr lang="de-DE" sz="2500" b="1" dirty="0" smtClean="0"/>
              <a:t>.</a:t>
            </a: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243351" y="200394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a:t>
            </a:r>
            <a:r>
              <a:rPr lang="en-GB" sz="2500" dirty="0" smtClean="0">
                <a:ea typeface="Calibri" panose="020F0502020204030204" pitchFamily="34" charset="0"/>
                <a:cs typeface="Times New Roman" panose="02020603050405020304" pitchFamily="18" charset="0"/>
              </a:rPr>
              <a:t>true</a:t>
            </a:r>
            <a:endParaRPr lang="en-GB" sz="2500" dirty="0"/>
          </a:p>
        </p:txBody>
      </p:sp>
      <p:sp>
        <p:nvSpPr>
          <p:cNvPr id="13" name="Inhaltsplatzhalter 2"/>
          <p:cNvSpPr txBox="1">
            <a:spLocks/>
          </p:cNvSpPr>
          <p:nvPr/>
        </p:nvSpPr>
        <p:spPr>
          <a:xfrm>
            <a:off x="7321170" y="199484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a:t>
            </a:r>
            <a:r>
              <a:rPr lang="de-DE" dirty="0" smtClean="0"/>
              <a:t> </a:t>
            </a:r>
            <a:r>
              <a:rPr lang="en-GB" dirty="0" smtClean="0"/>
              <a:t>false</a:t>
            </a:r>
          </a:p>
          <a:p>
            <a:endParaRPr lang="de-DE" dirty="0"/>
          </a:p>
        </p:txBody>
      </p:sp>
    </p:spTree>
    <p:extLst>
      <p:ext uri="{BB962C8B-B14F-4D97-AF65-F5344CB8AC3E}">
        <p14:creationId xmlns:p14="http://schemas.microsoft.com/office/powerpoint/2010/main" val="1590771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t>b) </a:t>
            </a:r>
            <a:r>
              <a:rPr lang="en-GB" sz="2500" b="1" dirty="0" smtClean="0"/>
              <a:t>false</a:t>
            </a:r>
            <a:endParaRPr lang="en-GB" sz="2500" b="1" dirty="0"/>
          </a:p>
        </p:txBody>
      </p:sp>
      <p:sp>
        <p:nvSpPr>
          <p:cNvPr id="3" name="Inhaltsplatzhalter 2"/>
          <p:cNvSpPr>
            <a:spLocks noGrp="1"/>
          </p:cNvSpPr>
          <p:nvPr>
            <p:ph idx="1"/>
          </p:nvPr>
        </p:nvSpPr>
        <p:spPr>
          <a:xfrm>
            <a:off x="838200" y="1482725"/>
            <a:ext cx="10515600" cy="4351338"/>
          </a:xfrm>
        </p:spPr>
        <p:txBody>
          <a:bodyPr>
            <a:norm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Food security means that people are at all times assured access to nutritious food that is sufficient to meet their dietary needs. The food supply must also be culturally appropriate and affordable. Everyone has an inherent right to food as enshrined in Art. 25 of the Universal Declaration of Human Rights.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States bear the duty to respect, protect and uphold the right to food. This applies on their own territory and at the international level. 160 states have committed to implementing the right to food. In this regard high hopes are placed on </a:t>
            </a:r>
            <a:r>
              <a:rPr lang="de-DE" sz="2500" dirty="0" err="1" smtClean="0">
                <a:ea typeface="Calibri" panose="020F0502020204030204" pitchFamily="34" charset="0"/>
                <a:cs typeface="Times New Roman" panose="02020603050405020304" pitchFamily="18" charset="0"/>
              </a:rPr>
              <a:t>digitalisation</a:t>
            </a:r>
            <a:r>
              <a:rPr lang="en-GB" sz="2500" dirty="0" smtClean="0">
                <a:ea typeface="Calibri" panose="020F0502020204030204" pitchFamily="34" charset="0"/>
                <a:cs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2231096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p:txBody>
          <a:bodyPr>
            <a:normAutofit/>
          </a:bodyPr>
          <a:lstStyle/>
          <a:p>
            <a:r>
              <a:rPr lang="en-GB" sz="2500" b="1" dirty="0" smtClean="0"/>
              <a:t>Can food be digitised?</a:t>
            </a:r>
            <a:endParaRPr lang="en-GB" sz="2500" b="1"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243351" y="200394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GB" sz="2500" dirty="0" smtClean="0">
                <a:ea typeface="Calibri" panose="020F0502020204030204" pitchFamily="34" charset="0"/>
                <a:cs typeface="Times New Roman" panose="02020603050405020304" pitchFamily="18" charset="0"/>
              </a:rPr>
              <a:t>a) Yes	</a:t>
            </a:r>
            <a:endParaRPr lang="en-GB" sz="2500" dirty="0"/>
          </a:p>
        </p:txBody>
      </p:sp>
      <p:sp>
        <p:nvSpPr>
          <p:cNvPr id="13" name="Inhaltsplatzhalter 2"/>
          <p:cNvSpPr txBox="1">
            <a:spLocks/>
          </p:cNvSpPr>
          <p:nvPr/>
        </p:nvSpPr>
        <p:spPr>
          <a:xfrm>
            <a:off x="7253675" y="199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a:t>
            </a:r>
            <a:r>
              <a:rPr lang="de-DE" dirty="0" smtClean="0"/>
              <a:t>No</a:t>
            </a:r>
          </a:p>
          <a:p>
            <a:endParaRPr lang="de-DE" dirty="0"/>
          </a:p>
        </p:txBody>
      </p:sp>
    </p:spTree>
    <p:extLst>
      <p:ext uri="{BB962C8B-B14F-4D97-AF65-F5344CB8AC3E}">
        <p14:creationId xmlns:p14="http://schemas.microsoft.com/office/powerpoint/2010/main" val="24524307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en-GB" sz="2500" b="1" dirty="0" smtClean="0"/>
              <a:t>a) Yes</a:t>
            </a:r>
            <a:endParaRPr lang="en-GB" sz="2500" b="1" dirty="0"/>
          </a:p>
        </p:txBody>
      </p:sp>
      <p:sp>
        <p:nvSpPr>
          <p:cNvPr id="3" name="Inhaltsplatzhalter 2"/>
          <p:cNvSpPr>
            <a:spLocks noGrp="1"/>
          </p:cNvSpPr>
          <p:nvPr>
            <p:ph idx="1"/>
          </p:nvPr>
        </p:nvSpPr>
        <p:spPr>
          <a:xfrm>
            <a:off x="838200" y="1444625"/>
            <a:ext cx="10515600" cy="4351338"/>
          </a:xfrm>
        </p:spPr>
        <p:txBody>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Seeds and other plant genetic material can be stored as digital information. Also, more and more parts of the global value chain are being digitalised, which affects all parts of the chain from purchasing seeds to selling food at the supermarket.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Thus we know, for example, that merely one third of the price we pay to buy a tomato is for the tomato itself. 66% of the price accounts for marketing and distribution costs as well as for collecting product- and customer-related data. </a:t>
            </a:r>
          </a:p>
          <a:p>
            <a:pPr marL="0" indent="0">
              <a:buNone/>
            </a:pPr>
            <a:endParaRPr lang="en-GB" dirty="0"/>
          </a:p>
        </p:txBody>
      </p:sp>
    </p:spTree>
    <p:extLst>
      <p:ext uri="{BB962C8B-B14F-4D97-AF65-F5344CB8AC3E}">
        <p14:creationId xmlns:p14="http://schemas.microsoft.com/office/powerpoint/2010/main" val="3542251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GB" sz="2500" b="1" dirty="0" smtClean="0"/>
              <a:t>The process of collecting a wide range of data and using algorithms for processing them is referred to as...  </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238019" y="199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a) Big Data</a:t>
            </a:r>
          </a:p>
        </p:txBody>
      </p:sp>
      <p:sp>
        <p:nvSpPr>
          <p:cNvPr id="11" name="Inhaltsplatzhalter 2"/>
          <p:cNvSpPr txBox="1">
            <a:spLocks/>
          </p:cNvSpPr>
          <p:nvPr/>
        </p:nvSpPr>
        <p:spPr>
          <a:xfrm>
            <a:off x="5891378"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Algo Data</a:t>
            </a:r>
          </a:p>
          <a:p>
            <a:endParaRPr lang="de-DE" dirty="0"/>
          </a:p>
          <a:p>
            <a:endParaRPr lang="de-DE" dirty="0"/>
          </a:p>
        </p:txBody>
      </p:sp>
      <p:sp>
        <p:nvSpPr>
          <p:cNvPr id="12" name="Inhaltsplatzhalter 2"/>
          <p:cNvSpPr txBox="1">
            <a:spLocks/>
          </p:cNvSpPr>
          <p:nvPr/>
        </p:nvSpPr>
        <p:spPr>
          <a:xfrm>
            <a:off x="2238018"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Big Collection</a:t>
            </a:r>
          </a:p>
          <a:p>
            <a:endParaRPr lang="de-DE" dirty="0"/>
          </a:p>
        </p:txBody>
      </p:sp>
      <p:sp>
        <p:nvSpPr>
          <p:cNvPr id="13" name="Inhaltsplatzhalter 2"/>
          <p:cNvSpPr txBox="1">
            <a:spLocks/>
          </p:cNvSpPr>
          <p:nvPr/>
        </p:nvSpPr>
        <p:spPr>
          <a:xfrm>
            <a:off x="5891378" y="197999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Huge Information</a:t>
            </a:r>
          </a:p>
          <a:p>
            <a:endParaRPr lang="de-DE" dirty="0"/>
          </a:p>
        </p:txBody>
      </p:sp>
    </p:spTree>
    <p:extLst>
      <p:ext uri="{BB962C8B-B14F-4D97-AF65-F5344CB8AC3E}">
        <p14:creationId xmlns:p14="http://schemas.microsoft.com/office/powerpoint/2010/main" val="375242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a) Big Data</a:t>
            </a:r>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In agriculture, this data can be historic crop yield and weather information, market information, data on input costs for seeds, pesticides and fertilisers, etc. This data is not simply to be collected and stored but also analysed using computer algorithms.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The knowledge acquired is meant to change farming practices and thus, for example, improve efficiency or increase profitability.</a:t>
            </a:r>
            <a:endParaRPr lang="en-GB" sz="2500" dirty="0"/>
          </a:p>
        </p:txBody>
      </p:sp>
    </p:spTree>
    <p:extLst>
      <p:ext uri="{BB962C8B-B14F-4D97-AF65-F5344CB8AC3E}">
        <p14:creationId xmlns:p14="http://schemas.microsoft.com/office/powerpoint/2010/main" val="2760431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p:txBody>
          <a:bodyPr vert="horz" lIns="91440" tIns="45720" rIns="91440" bIns="45720" rtlCol="0" anchor="ctr">
            <a:normAutofit/>
          </a:bodyPr>
          <a:lstStyle/>
          <a:p>
            <a:r>
              <a:rPr lang="en-GB" sz="2500" b="1" dirty="0" smtClean="0"/>
              <a:t>What is smart farming?</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75892" y="1993647"/>
            <a:ext cx="3438840" cy="1173708"/>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smtClean="0"/>
              <a:t>a)</a:t>
            </a:r>
            <a:r>
              <a:rPr lang="en-GB" dirty="0" smtClean="0"/>
              <a:t> A computer game in which you manage your own farm</a:t>
            </a:r>
            <a:endParaRPr lang="de-DE" dirty="0" smtClean="0"/>
          </a:p>
          <a:p>
            <a:endParaRPr lang="de-DE" dirty="0"/>
          </a:p>
        </p:txBody>
      </p:sp>
      <p:sp>
        <p:nvSpPr>
          <p:cNvPr id="11" name="Inhaltsplatzhalter 2"/>
          <p:cNvSpPr txBox="1">
            <a:spLocks/>
          </p:cNvSpPr>
          <p:nvPr/>
        </p:nvSpPr>
        <p:spPr>
          <a:xfrm>
            <a:off x="5894124" y="4006101"/>
            <a:ext cx="3575802"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t>
            </a:r>
            <a:r>
              <a:rPr lang="de-DE" dirty="0" smtClean="0"/>
              <a:t> </a:t>
            </a:r>
            <a:r>
              <a:rPr lang="en-GB" dirty="0" smtClean="0"/>
              <a:t>A small car used on the fields</a:t>
            </a:r>
          </a:p>
          <a:p>
            <a:endParaRPr lang="de-DE" dirty="0" smtClean="0"/>
          </a:p>
          <a:p>
            <a:endParaRPr lang="de-DE" dirty="0"/>
          </a:p>
        </p:txBody>
      </p:sp>
      <p:sp>
        <p:nvSpPr>
          <p:cNvPr id="12" name="Inhaltsplatzhalter 2"/>
          <p:cNvSpPr txBox="1">
            <a:spLocks/>
          </p:cNvSpPr>
          <p:nvPr/>
        </p:nvSpPr>
        <p:spPr>
          <a:xfrm>
            <a:off x="2175892" y="4006101"/>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c</a:t>
            </a:r>
            <a:r>
              <a:rPr lang="en-GB" dirty="0" smtClean="0"/>
              <a:t>) The management of agriculture using digital tools</a:t>
            </a:r>
          </a:p>
          <a:p>
            <a:endParaRPr lang="en-GB" dirty="0"/>
          </a:p>
        </p:txBody>
      </p:sp>
      <p:sp>
        <p:nvSpPr>
          <p:cNvPr id="13" name="Inhaltsplatzhalter 2"/>
          <p:cNvSpPr txBox="1">
            <a:spLocks/>
          </p:cNvSpPr>
          <p:nvPr/>
        </p:nvSpPr>
        <p:spPr>
          <a:xfrm>
            <a:off x="5894123" y="1993647"/>
            <a:ext cx="3272230"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b</a:t>
            </a:r>
            <a:r>
              <a:rPr lang="en-GB" dirty="0" smtClean="0"/>
              <a:t>) A university for agricultural engineers</a:t>
            </a:r>
          </a:p>
          <a:p>
            <a:endParaRPr lang="en-GB" dirty="0"/>
          </a:p>
        </p:txBody>
      </p:sp>
    </p:spTree>
    <p:extLst>
      <p:ext uri="{BB962C8B-B14F-4D97-AF65-F5344CB8AC3E}">
        <p14:creationId xmlns:p14="http://schemas.microsoft.com/office/powerpoint/2010/main" val="956720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c)</a:t>
            </a:r>
            <a:r>
              <a:rPr lang="de-DE" sz="2500" b="1" dirty="0" smtClean="0"/>
              <a:t> </a:t>
            </a:r>
            <a:r>
              <a:rPr lang="en-GB" sz="2500" b="1" dirty="0" smtClean="0"/>
              <a:t>Digital control of agriculture</a:t>
            </a:r>
            <a:endParaRPr lang="de-DE" sz="2500" b="1" dirty="0"/>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Agriculture is part of the global value chain. Digital mapping of the entire process is meant to ease coordination, render the process more transparent and save many resources.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This is also meant to protect the environment by only using resources if they are really needed. Thus, </a:t>
            </a:r>
            <a:r>
              <a:rPr lang="de-DE" sz="2500" dirty="0" err="1" smtClean="0">
                <a:ea typeface="Calibri" panose="020F0502020204030204" pitchFamily="34" charset="0"/>
                <a:cs typeface="Times New Roman" panose="02020603050405020304" pitchFamily="18" charset="0"/>
              </a:rPr>
              <a:t>digitalisation</a:t>
            </a:r>
            <a:r>
              <a:rPr lang="en-GB" sz="2500" dirty="0" smtClean="0">
                <a:ea typeface="Calibri" panose="020F0502020204030204" pitchFamily="34" charset="0"/>
                <a:cs typeface="Times New Roman" panose="02020603050405020304" pitchFamily="18" charset="0"/>
              </a:rPr>
              <a:t> is supposed to help feed the world’s growing population. </a:t>
            </a:r>
          </a:p>
          <a:p>
            <a:pPr marL="0" indent="0">
              <a:buNone/>
            </a:pPr>
            <a:endParaRPr lang="en-GB" sz="2500" dirty="0"/>
          </a:p>
        </p:txBody>
      </p:sp>
    </p:spTree>
    <p:extLst>
      <p:ext uri="{BB962C8B-B14F-4D97-AF65-F5344CB8AC3E}">
        <p14:creationId xmlns:p14="http://schemas.microsoft.com/office/powerpoint/2010/main" val="2025341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47138"/>
            <a:ext cx="10515600" cy="1325563"/>
          </a:xfrm>
        </p:spPr>
        <p:txBody>
          <a:bodyPr vert="horz" lIns="91440" tIns="45720" rIns="91440" bIns="45720" rtlCol="0" anchor="ctr">
            <a:normAutofit/>
          </a:bodyPr>
          <a:lstStyle/>
          <a:p>
            <a:r>
              <a:rPr lang="en-GB" sz="2500" b="1" dirty="0" smtClean="0"/>
              <a:t>An example of smart farming</a:t>
            </a:r>
            <a:endParaRPr lang="en-GB" sz="2500" b="1" dirty="0"/>
          </a:p>
        </p:txBody>
      </p:sp>
      <p:sp>
        <p:nvSpPr>
          <p:cNvPr id="3" name="Inhaltsplatzhalter 2"/>
          <p:cNvSpPr>
            <a:spLocks noGrp="1"/>
          </p:cNvSpPr>
          <p:nvPr>
            <p:ph idx="1"/>
          </p:nvPr>
        </p:nvSpPr>
        <p:spPr>
          <a:xfrm>
            <a:off x="838200" y="1080626"/>
            <a:ext cx="10515600" cy="4351338"/>
          </a:xfrm>
        </p:spPr>
        <p:txBody>
          <a:bodyPr>
            <a:noAutofit/>
          </a:bodyPr>
          <a:lstStyle/>
          <a:p>
            <a:pPr marL="0" indent="0">
              <a:lnSpc>
                <a:spcPct val="107000"/>
              </a:lnSpc>
              <a:spcAft>
                <a:spcPts val="800"/>
              </a:spcAft>
              <a:buNone/>
            </a:pPr>
            <a:r>
              <a:rPr lang="en-GB" sz="2500" dirty="0" smtClean="0"/>
              <a:t>The East African tea market, for example, in Kenya and Rwanda, shows that </a:t>
            </a:r>
            <a:r>
              <a:rPr lang="de-DE" sz="2500" dirty="0" err="1" smtClean="0"/>
              <a:t>digitalisation</a:t>
            </a:r>
            <a:r>
              <a:rPr lang="en-GB" sz="2500" dirty="0" smtClean="0"/>
              <a:t> helps increase efficiency, transparency and productivity along the supply chain. Internet access has improved communication among stakeholders. More data is available, and controlling harvests, packaging and shipping can be done via digital platforms. </a:t>
            </a:r>
          </a:p>
          <a:p>
            <a:pPr marL="0" indent="0">
              <a:lnSpc>
                <a:spcPct val="107000"/>
              </a:lnSpc>
              <a:spcAft>
                <a:spcPts val="800"/>
              </a:spcAft>
              <a:buNone/>
            </a:pPr>
            <a:r>
              <a:rPr lang="en-GB" sz="2500" dirty="0" smtClean="0"/>
              <a:t>However, this transparency increases the power of global companies that can now choose their suppliers spontaneously. Profits of local companies go down.  </a:t>
            </a:r>
            <a:endParaRPr lang="en-GB" sz="2500" dirty="0"/>
          </a:p>
        </p:txBody>
      </p:sp>
    </p:spTree>
    <p:extLst>
      <p:ext uri="{BB962C8B-B14F-4D97-AF65-F5344CB8AC3E}">
        <p14:creationId xmlns:p14="http://schemas.microsoft.com/office/powerpoint/2010/main" val="3785267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GB" sz="2500" b="1" dirty="0" smtClean="0"/>
              <a:t>Which of the following benefits is not a result of </a:t>
            </a:r>
            <a:r>
              <a:rPr lang="de-DE" sz="2500" b="1" dirty="0" err="1" smtClean="0"/>
              <a:t>digitalisation</a:t>
            </a:r>
            <a:r>
              <a:rPr lang="en-GB" sz="2500" b="1" dirty="0" smtClean="0"/>
              <a:t>?</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19810" y="1974839"/>
            <a:ext cx="3266461" cy="1152835"/>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smtClean="0"/>
              <a:t>a) Targeted use of fertilisers and chemicals</a:t>
            </a:r>
          </a:p>
          <a:p>
            <a:endParaRPr lang="en-GB" dirty="0"/>
          </a:p>
        </p:txBody>
      </p:sp>
      <p:sp>
        <p:nvSpPr>
          <p:cNvPr id="11" name="Inhaltsplatzhalter 2"/>
          <p:cNvSpPr txBox="1">
            <a:spLocks/>
          </p:cNvSpPr>
          <p:nvPr/>
        </p:nvSpPr>
        <p:spPr>
          <a:xfrm>
            <a:off x="5937626" y="400312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d</a:t>
            </a:r>
            <a:r>
              <a:rPr lang="en-GB" dirty="0" smtClean="0"/>
              <a:t>) More equitable distribution of agricultural land</a:t>
            </a:r>
          </a:p>
          <a:p>
            <a:endParaRPr lang="en-GB" dirty="0" smtClean="0"/>
          </a:p>
          <a:p>
            <a:endParaRPr lang="en-GB" dirty="0"/>
          </a:p>
        </p:txBody>
      </p:sp>
      <p:sp>
        <p:nvSpPr>
          <p:cNvPr id="12" name="Inhaltsplatzhalter 2"/>
          <p:cNvSpPr txBox="1">
            <a:spLocks/>
          </p:cNvSpPr>
          <p:nvPr/>
        </p:nvSpPr>
        <p:spPr>
          <a:xfrm>
            <a:off x="2188307" y="402770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c</a:t>
            </a:r>
            <a:r>
              <a:rPr lang="en-GB" dirty="0" smtClean="0"/>
              <a:t>) High-yield varieties </a:t>
            </a:r>
          </a:p>
          <a:p>
            <a:endParaRPr lang="en-GB" dirty="0"/>
          </a:p>
        </p:txBody>
      </p:sp>
      <p:sp>
        <p:nvSpPr>
          <p:cNvPr id="13" name="Inhaltsplatzhalter 2"/>
          <p:cNvSpPr txBox="1">
            <a:spLocks/>
          </p:cNvSpPr>
          <p:nvPr/>
        </p:nvSpPr>
        <p:spPr>
          <a:xfrm>
            <a:off x="5937626" y="1989121"/>
            <a:ext cx="3429568" cy="1166673"/>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b</a:t>
            </a:r>
            <a:r>
              <a:rPr lang="en-GB" dirty="0" smtClean="0"/>
              <a:t>) Reduction in working hours</a:t>
            </a:r>
          </a:p>
          <a:p>
            <a:endParaRPr lang="en-GB" dirty="0"/>
          </a:p>
        </p:txBody>
      </p:sp>
    </p:spTree>
    <p:extLst>
      <p:ext uri="{BB962C8B-B14F-4D97-AF65-F5344CB8AC3E}">
        <p14:creationId xmlns:p14="http://schemas.microsoft.com/office/powerpoint/2010/main" val="234626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en-GB" sz="1600" dirty="0" smtClean="0"/>
              <a:t>According to the FAO, 821.6 million people worldwide suffer from hunger and </a:t>
            </a:r>
            <a:r>
              <a:rPr lang="en-GB" sz="1600" dirty="0" err="1" smtClean="0"/>
              <a:t>undernutrition</a:t>
            </a:r>
            <a:r>
              <a:rPr lang="en-GB" sz="1600" dirty="0" smtClean="0"/>
              <a:t>, meaning that about one out of nine people does not have enough to eat. Another two billion don’t go hungry, but don’t get enough nutrients with their food and thus can’t live out their full potential and are prone to diseases. It is particularly tragic that many of the malnourished and undernourished live in rural areas – i.e., where food is produced. </a:t>
            </a:r>
            <a:r>
              <a:rPr lang="en-GB" sz="1500" dirty="0" smtClean="0"/>
              <a:t> </a:t>
            </a:r>
          </a:p>
          <a:p>
            <a:pPr marL="0" indent="0">
              <a:buNone/>
            </a:pPr>
            <a:r>
              <a:rPr lang="en-GB" sz="1600" dirty="0" smtClean="0"/>
              <a:t>High hopes are placed on digitalisation in agriculture and the global food system. New technologies are to contribute to feeding the world’s growing population. However, digital tools and </a:t>
            </a:r>
            <a:r>
              <a:rPr lang="en-GB" sz="1600" b="1" dirty="0" smtClean="0"/>
              <a:t>genetically modified </a:t>
            </a:r>
            <a:r>
              <a:rPr lang="en-GB" sz="1600" dirty="0" smtClean="0"/>
              <a:t>high-yield varieties </a:t>
            </a:r>
            <a:r>
              <a:rPr lang="en-GB" sz="1600" b="1" dirty="0" smtClean="0"/>
              <a:t>can exacerbate </a:t>
            </a:r>
            <a:r>
              <a:rPr lang="en-GB" sz="1600" dirty="0" smtClean="0"/>
              <a:t>the impoverishment of small producers and threaten biodiversity </a:t>
            </a:r>
            <a:r>
              <a:rPr lang="en-GB" sz="1500" dirty="0" smtClean="0"/>
              <a:t>.</a:t>
            </a:r>
          </a:p>
          <a:p>
            <a:pPr marL="0" indent="0">
              <a:buNone/>
            </a:pPr>
            <a:r>
              <a:rPr lang="en-GB" sz="1500" smtClean="0"/>
              <a:t>This PowerPoint presentation explores the issue of digitalisation in agriculture and the global food system. </a:t>
            </a:r>
            <a:r>
              <a:rPr lang="en-GB" sz="1500" dirty="0" smtClean="0"/>
              <a:t>It addresses possible benefits and risks involved and is designed as a four corner game: Responses to the questions are assigned to the corners of the room, and students choose one of the corners depending on which of the responses they think is the correct answer. Slides 3 and 4 provide more information for your own preparation. You can find an assessment of the figures on world nutrition for 2019 on Bernhard Walter’s blog at  </a:t>
            </a:r>
            <a:r>
              <a:rPr lang="en-GB" sz="1500" dirty="0" smtClean="0">
                <a:hlinkClick r:id="rId2"/>
              </a:rPr>
              <a:t>https://info.brot-fuer-die-welt.de/blog/zahl-hungernden-nimmt-weiter</a:t>
            </a:r>
            <a:endParaRPr lang="en-GB" sz="1500" dirty="0" smtClean="0"/>
          </a:p>
          <a:p>
            <a:pPr marL="0" indent="0">
              <a:buNone/>
            </a:pPr>
            <a:r>
              <a:rPr lang="en-GB" sz="1500" dirty="0" smtClean="0"/>
              <a:t>Use slide 5 as the start of the presentation with your students.</a:t>
            </a:r>
          </a:p>
          <a:p>
            <a:pPr marL="0" indent="0">
              <a:buNone/>
            </a:pPr>
            <a:r>
              <a:rPr lang="en-GB" sz="1500" dirty="0" smtClean="0"/>
              <a:t>You can also use the questions to create a </a:t>
            </a:r>
            <a:r>
              <a:rPr lang="en-GB" sz="1500" dirty="0" err="1" smtClean="0"/>
              <a:t>kahoot</a:t>
            </a:r>
            <a:r>
              <a:rPr lang="en-GB" sz="1500" dirty="0" smtClean="0"/>
              <a:t> game and do the quiz in digital format: https://</a:t>
            </a:r>
            <a:r>
              <a:rPr lang="en-GB" sz="1500" dirty="0" err="1" smtClean="0"/>
              <a:t>kahoot.com</a:t>
            </a:r>
            <a:r>
              <a:rPr lang="en-GB" sz="1500" dirty="0" smtClean="0"/>
              <a:t>/ </a:t>
            </a:r>
            <a:endParaRPr lang="en-GB" sz="1500" dirty="0"/>
          </a:p>
        </p:txBody>
      </p:sp>
      <p:sp>
        <p:nvSpPr>
          <p:cNvPr id="3" name="Titel 2"/>
          <p:cNvSpPr>
            <a:spLocks noGrp="1"/>
          </p:cNvSpPr>
          <p:nvPr>
            <p:ph type="title"/>
          </p:nvPr>
        </p:nvSpPr>
        <p:spPr/>
        <p:txBody>
          <a:bodyPr/>
          <a:lstStyle/>
          <a:p>
            <a:r>
              <a:rPr lang="en-GB" sz="2500" b="1" smtClean="0"/>
              <a:t>Methodological introduction</a:t>
            </a:r>
            <a:endParaRPr lang="en-GB" sz="2500" b="1"/>
          </a:p>
        </p:txBody>
      </p:sp>
    </p:spTree>
    <p:extLst>
      <p:ext uri="{BB962C8B-B14F-4D97-AF65-F5344CB8AC3E}">
        <p14:creationId xmlns:p14="http://schemas.microsoft.com/office/powerpoint/2010/main" val="3038322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a:t>d</a:t>
            </a:r>
            <a:r>
              <a:rPr lang="de-DE" sz="2500" b="1" dirty="0" smtClean="0"/>
              <a:t>) </a:t>
            </a:r>
            <a:r>
              <a:rPr lang="en-GB" sz="2500" b="1" dirty="0" smtClean="0"/>
              <a:t>More equitable distribution of farmland</a:t>
            </a:r>
            <a:endParaRPr lang="de-DE" sz="2500" b="1" dirty="0"/>
          </a:p>
        </p:txBody>
      </p:sp>
      <p:sp>
        <p:nvSpPr>
          <p:cNvPr id="3" name="Inhaltsplatzhalter 2"/>
          <p:cNvSpPr>
            <a:spLocks noGrp="1"/>
          </p:cNvSpPr>
          <p:nvPr>
            <p:ph idx="1"/>
          </p:nvPr>
        </p:nvSpPr>
        <p:spPr>
          <a:xfrm>
            <a:off x="838200" y="1692276"/>
            <a:ext cx="10515600" cy="4351338"/>
          </a:xfrm>
        </p:spPr>
        <p:txBody>
          <a:bodyPr>
            <a:no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As corporate concentration continues, the industrial food chain is controlled by fewer and fewer people and companies. While digital technologies also allow for the management of smaller plots, in particular smallholder producers often cannot afford these digital tools and high-yield varieties.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With these technologies at their disposal, however, large agricultural corporations become increasingly interested in the land of smallholder producers… </a:t>
            </a:r>
          </a:p>
        </p:txBody>
      </p:sp>
    </p:spTree>
    <p:extLst>
      <p:ext uri="{BB962C8B-B14F-4D97-AF65-F5344CB8AC3E}">
        <p14:creationId xmlns:p14="http://schemas.microsoft.com/office/powerpoint/2010/main" val="1721909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d)</a:t>
            </a:r>
            <a:r>
              <a:rPr lang="de-DE" sz="2500" b="1" dirty="0" smtClean="0"/>
              <a:t> </a:t>
            </a:r>
            <a:r>
              <a:rPr lang="en-GB" sz="2500" b="1" dirty="0" smtClean="0"/>
              <a:t>More equitable distribution of farmland</a:t>
            </a:r>
            <a:endParaRPr lang="de-DE" sz="2500" b="1" dirty="0"/>
          </a:p>
        </p:txBody>
      </p:sp>
      <p:sp>
        <p:nvSpPr>
          <p:cNvPr id="3" name="Inhaltsplatzhalter 2"/>
          <p:cNvSpPr>
            <a:spLocks noGrp="1"/>
          </p:cNvSpPr>
          <p:nvPr>
            <p:ph idx="1"/>
          </p:nvPr>
        </p:nvSpPr>
        <p:spPr>
          <a:xfrm>
            <a:off x="838200" y="1690688"/>
            <a:ext cx="10515600" cy="4351338"/>
          </a:xfrm>
        </p:spPr>
        <p:txBody>
          <a:bodyPr>
            <a:no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…If smallholders are crushed in competition, they are forced to sell their land to the big companies, which increases what is referred to as the concentration of land. </a:t>
            </a:r>
          </a:p>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On top of that, high-yielding varieties are not sustainable, but rather use up a lot of resources. They only produce high yields if sufficient fertiliser and water is used. </a:t>
            </a:r>
            <a:endParaRPr lang="en-GB" sz="25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3878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smtClean="0"/>
              <a:t>1% of the global population…</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81580" y="197980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smtClean="0"/>
              <a:t>a) uses digital tools for food production</a:t>
            </a:r>
          </a:p>
          <a:p>
            <a:endParaRPr lang="en-GB" dirty="0"/>
          </a:p>
        </p:txBody>
      </p:sp>
      <p:sp>
        <p:nvSpPr>
          <p:cNvPr id="11" name="Inhaltsplatzhalter 2"/>
          <p:cNvSpPr txBox="1">
            <a:spLocks/>
          </p:cNvSpPr>
          <p:nvPr/>
        </p:nvSpPr>
        <p:spPr>
          <a:xfrm>
            <a:off x="5972459" y="4006101"/>
            <a:ext cx="3578722" cy="1173709"/>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d</a:t>
            </a:r>
            <a:r>
              <a:rPr lang="en-GB" dirty="0" smtClean="0"/>
              <a:t>) only eats organically grown vegetables</a:t>
            </a:r>
          </a:p>
          <a:p>
            <a:endParaRPr lang="en-GB" dirty="0" smtClean="0"/>
          </a:p>
          <a:p>
            <a:endParaRPr lang="en-GB" dirty="0"/>
          </a:p>
        </p:txBody>
      </p:sp>
      <p:sp>
        <p:nvSpPr>
          <p:cNvPr id="12" name="Inhaltsplatzhalter 2"/>
          <p:cNvSpPr txBox="1">
            <a:spLocks/>
          </p:cNvSpPr>
          <p:nvPr/>
        </p:nvSpPr>
        <p:spPr>
          <a:xfrm>
            <a:off x="2119810" y="4006101"/>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c</a:t>
            </a:r>
            <a:r>
              <a:rPr lang="en-GB" dirty="0" smtClean="0"/>
              <a:t>) can identify genetically modified maize by its smell</a:t>
            </a:r>
          </a:p>
          <a:p>
            <a:endParaRPr lang="en-GB" dirty="0"/>
          </a:p>
        </p:txBody>
      </p:sp>
      <p:sp>
        <p:nvSpPr>
          <p:cNvPr id="13" name="Inhaltsplatzhalter 2"/>
          <p:cNvSpPr txBox="1">
            <a:spLocks/>
          </p:cNvSpPr>
          <p:nvPr/>
        </p:nvSpPr>
        <p:spPr>
          <a:xfrm>
            <a:off x="6034229" y="1993647"/>
            <a:ext cx="3530600" cy="1173518"/>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a:t>
            </a:r>
            <a:r>
              <a:rPr lang="de-DE" dirty="0" smtClean="0"/>
              <a:t> </a:t>
            </a:r>
            <a:r>
              <a:rPr lang="en-GB" dirty="0" smtClean="0"/>
              <a:t>owns more wealth than the rest of the population combined</a:t>
            </a:r>
          </a:p>
          <a:p>
            <a:endParaRPr lang="de-DE" dirty="0"/>
          </a:p>
        </p:txBody>
      </p:sp>
    </p:spTree>
    <p:extLst>
      <p:ext uri="{BB962C8B-B14F-4D97-AF65-F5344CB8AC3E}">
        <p14:creationId xmlns:p14="http://schemas.microsoft.com/office/powerpoint/2010/main" val="2143349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err="1" smtClean="0"/>
              <a:t>b</a:t>
            </a:r>
            <a:r>
              <a:rPr lang="en-GB" sz="2500" b="1" dirty="0" smtClean="0"/>
              <a:t>) owns more wealth than the rest of the population combined</a:t>
            </a:r>
            <a:endParaRPr lang="en-GB" sz="2500" b="1" dirty="0"/>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More and more people own less and less. This growing inequality poses a particular threat within the global food system, for food security then depends on a few corporations. In Germany, for example, </a:t>
            </a:r>
            <a:r>
              <a:rPr lang="en-GB" sz="2500" b="1" dirty="0" smtClean="0">
                <a:ea typeface="Calibri" panose="020F0502020204030204" pitchFamily="34" charset="0"/>
                <a:cs typeface="Times New Roman" panose="02020603050405020304" pitchFamily="18" charset="0"/>
              </a:rPr>
              <a:t>only four companies control 85% of the food retail market</a:t>
            </a:r>
            <a:r>
              <a:rPr lang="en-GB" sz="2500" dirty="0" smtClean="0">
                <a:ea typeface="Calibri" panose="020F0502020204030204" pitchFamily="34" charset="0"/>
                <a:cs typeface="Times New Roman" panose="02020603050405020304" pitchFamily="18" charset="0"/>
              </a:rPr>
              <a:t>. </a:t>
            </a:r>
            <a:endParaRPr lang="en-GB" sz="2500" b="1" dirty="0" smtClean="0">
              <a:ea typeface="Calibri" panose="020F0502020204030204" pitchFamily="34" charset="0"/>
              <a:cs typeface="Times New Roman" panose="02020603050405020304" pitchFamily="18" charset="0"/>
            </a:endParaRPr>
          </a:p>
          <a:p>
            <a:pPr marL="0" indent="0">
              <a:buNone/>
            </a:pPr>
            <a:endParaRPr lang="en-GB" sz="2500" dirty="0"/>
          </a:p>
        </p:txBody>
      </p:sp>
    </p:spTree>
    <p:extLst>
      <p:ext uri="{BB962C8B-B14F-4D97-AF65-F5344CB8AC3E}">
        <p14:creationId xmlns:p14="http://schemas.microsoft.com/office/powerpoint/2010/main" val="3136707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24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77825"/>
            <a:ext cx="10515600" cy="1325563"/>
          </a:xfrm>
        </p:spPr>
        <p:txBody>
          <a:bodyPr vert="horz" lIns="91440" tIns="45720" rIns="91440" bIns="45720" rtlCol="0" anchor="ctr">
            <a:normAutofit/>
          </a:bodyPr>
          <a:lstStyle/>
          <a:p>
            <a:r>
              <a:rPr lang="en-GB" sz="2500" b="1" dirty="0" smtClean="0"/>
              <a:t>Can seeds be patented?</a:t>
            </a:r>
            <a:endParaRPr lang="en-GB" sz="2500" b="1"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320864"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GB" sz="2500" dirty="0" smtClean="0">
                <a:ea typeface="Calibri" panose="020F0502020204030204" pitchFamily="34" charset="0"/>
                <a:cs typeface="Times New Roman" panose="02020603050405020304" pitchFamily="18" charset="0"/>
              </a:rPr>
              <a:t>a) Yes</a:t>
            </a:r>
            <a:endParaRPr lang="en-GB" sz="2500" dirty="0"/>
          </a:p>
        </p:txBody>
      </p:sp>
      <p:sp>
        <p:nvSpPr>
          <p:cNvPr id="13" name="Inhaltsplatzhalter 2"/>
          <p:cNvSpPr txBox="1">
            <a:spLocks/>
          </p:cNvSpPr>
          <p:nvPr/>
        </p:nvSpPr>
        <p:spPr>
          <a:xfrm>
            <a:off x="7501151"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b) No</a:t>
            </a:r>
          </a:p>
          <a:p>
            <a:pPr marL="0" indent="0">
              <a:buFont typeface="Arial" panose="020B0604020202020204" pitchFamily="34" charset="0"/>
              <a:buNone/>
            </a:pPr>
            <a:endParaRPr lang="de-DE" dirty="0"/>
          </a:p>
        </p:txBody>
      </p:sp>
    </p:spTree>
    <p:extLst>
      <p:ext uri="{BB962C8B-B14F-4D97-AF65-F5344CB8AC3E}">
        <p14:creationId xmlns:p14="http://schemas.microsoft.com/office/powerpoint/2010/main" val="4194801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smtClean="0"/>
              <a:t>a) Yes</a:t>
            </a:r>
            <a:endParaRPr lang="en-GB" sz="2500" b="1" dirty="0"/>
          </a:p>
        </p:txBody>
      </p:sp>
      <p:sp>
        <p:nvSpPr>
          <p:cNvPr id="3" name="Inhaltsplatzhalter 2"/>
          <p:cNvSpPr>
            <a:spLocks noGrp="1"/>
          </p:cNvSpPr>
          <p:nvPr>
            <p:ph idx="1"/>
          </p:nvPr>
        </p:nvSpPr>
        <p:spPr>
          <a:xfrm>
            <a:off x="838200" y="1690688"/>
            <a:ext cx="10515600" cy="4351338"/>
          </a:xfrm>
        </p:spPr>
        <p:txBody>
          <a:bodyPr>
            <a:normAutofit fontScale="92500"/>
          </a:bodyPr>
          <a:lstStyle/>
          <a:p>
            <a:pPr marL="0" indent="0">
              <a:lnSpc>
                <a:spcPct val="107000"/>
              </a:lnSpc>
              <a:spcAft>
                <a:spcPts val="800"/>
              </a:spcAft>
              <a:buNone/>
            </a:pPr>
            <a:r>
              <a:rPr lang="en-GB" sz="2700" dirty="0" smtClean="0">
                <a:ea typeface="Calibri" panose="020F0502020204030204" pitchFamily="34" charset="0"/>
                <a:cs typeface="Times New Roman" panose="02020603050405020304" pitchFamily="18" charset="0"/>
              </a:rPr>
              <a:t>Four large agribusiness corporations actually own 67% of global seeds. This gives great power to these companies, but not only that. Their seeds are often genetically modified and threaten biodiversity. 75% of genetic diversity in the most essential crop varieties has already been wiped out. </a:t>
            </a:r>
          </a:p>
          <a:p>
            <a:pPr marL="0" indent="0">
              <a:lnSpc>
                <a:spcPct val="107000"/>
              </a:lnSpc>
              <a:spcAft>
                <a:spcPts val="800"/>
              </a:spcAft>
              <a:buNone/>
            </a:pPr>
            <a:r>
              <a:rPr lang="en-GB" sz="2700" dirty="0" smtClean="0">
                <a:ea typeface="Calibri" panose="020F0502020204030204" pitchFamily="34" charset="0"/>
                <a:cs typeface="Times New Roman" panose="02020603050405020304" pitchFamily="18" charset="0"/>
              </a:rPr>
              <a:t>Genetically modified seeds often rely on the use of chemicals and fertilisers, which smallholder producers and peasants cannot afford. The risk of them becoming indebted to the big companies increases. This is part of the reason why half of the world’s hungry are peasant families.    </a:t>
            </a:r>
          </a:p>
          <a:p>
            <a:pPr marL="0" indent="0">
              <a:buNone/>
            </a:pPr>
            <a:endParaRPr lang="en-GB" dirty="0"/>
          </a:p>
        </p:txBody>
      </p:sp>
    </p:spTree>
    <p:extLst>
      <p:ext uri="{BB962C8B-B14F-4D97-AF65-F5344CB8AC3E}">
        <p14:creationId xmlns:p14="http://schemas.microsoft.com/office/powerpoint/2010/main" val="1185194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smtClean="0"/>
              <a:t>Which of these crops has not been genetically modified yet…</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00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410439" y="1993394"/>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smtClean="0"/>
              <a:t>a) Maize</a:t>
            </a:r>
          </a:p>
          <a:p>
            <a:endParaRPr lang="en-GB" dirty="0"/>
          </a:p>
        </p:txBody>
      </p:sp>
      <p:sp>
        <p:nvSpPr>
          <p:cNvPr id="11" name="Inhaltsplatzhalter 2"/>
          <p:cNvSpPr txBox="1">
            <a:spLocks/>
          </p:cNvSpPr>
          <p:nvPr/>
        </p:nvSpPr>
        <p:spPr>
          <a:xfrm>
            <a:off x="6084619"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d</a:t>
            </a:r>
            <a:r>
              <a:rPr lang="en-GB" dirty="0" smtClean="0"/>
              <a:t>) Soy</a:t>
            </a:r>
          </a:p>
          <a:p>
            <a:endParaRPr lang="en-GB" dirty="0" smtClean="0"/>
          </a:p>
          <a:p>
            <a:endParaRPr lang="en-GB" dirty="0"/>
          </a:p>
        </p:txBody>
      </p:sp>
      <p:sp>
        <p:nvSpPr>
          <p:cNvPr id="12" name="Inhaltsplatzhalter 2"/>
          <p:cNvSpPr txBox="1">
            <a:spLocks/>
          </p:cNvSpPr>
          <p:nvPr/>
        </p:nvSpPr>
        <p:spPr>
          <a:xfrm>
            <a:off x="2410439" y="433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c</a:t>
            </a:r>
            <a:r>
              <a:rPr lang="en-GB" dirty="0" smtClean="0"/>
              <a:t>) Canola</a:t>
            </a:r>
          </a:p>
          <a:p>
            <a:endParaRPr lang="en-GB" dirty="0"/>
          </a:p>
        </p:txBody>
      </p:sp>
      <p:sp>
        <p:nvSpPr>
          <p:cNvPr id="13" name="Inhaltsplatzhalter 2"/>
          <p:cNvSpPr txBox="1">
            <a:spLocks/>
          </p:cNvSpPr>
          <p:nvPr/>
        </p:nvSpPr>
        <p:spPr>
          <a:xfrm>
            <a:off x="6084620" y="1993394"/>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a:t>
            </a:r>
            <a:r>
              <a:rPr lang="de-DE" dirty="0" smtClean="0"/>
              <a:t> </a:t>
            </a:r>
            <a:r>
              <a:rPr lang="en-GB" dirty="0" smtClean="0"/>
              <a:t>Barley</a:t>
            </a:r>
          </a:p>
          <a:p>
            <a:endParaRPr lang="de-DE" dirty="0"/>
          </a:p>
        </p:txBody>
      </p:sp>
    </p:spTree>
    <p:extLst>
      <p:ext uri="{BB962C8B-B14F-4D97-AF65-F5344CB8AC3E}">
        <p14:creationId xmlns:p14="http://schemas.microsoft.com/office/powerpoint/2010/main" val="26302291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err="1" smtClean="0"/>
              <a:t>b</a:t>
            </a:r>
            <a:r>
              <a:rPr lang="en-GB" sz="2500" b="1" dirty="0" smtClean="0"/>
              <a:t>) Barley</a:t>
            </a:r>
            <a:endParaRPr lang="en-GB" sz="2500" b="1" dirty="0"/>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en-GB" sz="2700" dirty="0" smtClean="0">
                <a:ea typeface="Calibri" panose="020F0502020204030204" pitchFamily="34" charset="0"/>
                <a:cs typeface="Times New Roman" panose="02020603050405020304" pitchFamily="18" charset="0"/>
              </a:rPr>
              <a:t>So far only a fraction of genetically modified (GM) plants, namely cotton, maize, canola and soy are used as food. Instead, the GM plants are used for </a:t>
            </a:r>
            <a:r>
              <a:rPr lang="en-GB" sz="2700" dirty="0" err="1" smtClean="0">
                <a:ea typeface="Calibri" panose="020F0502020204030204" pitchFamily="34" charset="0"/>
                <a:cs typeface="Times New Roman" panose="02020603050405020304" pitchFamily="18" charset="0"/>
              </a:rPr>
              <a:t>agrofuels</a:t>
            </a:r>
            <a:r>
              <a:rPr lang="en-GB" sz="2700" dirty="0" smtClean="0">
                <a:ea typeface="Calibri" panose="020F0502020204030204" pitchFamily="34" charset="0"/>
                <a:cs typeface="Times New Roman" panose="02020603050405020304" pitchFamily="18" charset="0"/>
              </a:rPr>
              <a:t>, animal feed and textile production.  </a:t>
            </a:r>
          </a:p>
          <a:p>
            <a:pPr marL="0" indent="0">
              <a:lnSpc>
                <a:spcPct val="107000"/>
              </a:lnSpc>
              <a:spcAft>
                <a:spcPts val="800"/>
              </a:spcAft>
              <a:buNone/>
            </a:pPr>
            <a:r>
              <a:rPr lang="en-GB" sz="2700" dirty="0" smtClean="0">
                <a:ea typeface="Calibri" panose="020F0502020204030204" pitchFamily="34" charset="0"/>
                <a:cs typeface="Times New Roman" panose="02020603050405020304" pitchFamily="18" charset="0"/>
              </a:rPr>
              <a:t>It’s still not clear whether GM food crops have adverse impacts on human health. The health consequences of consuming GM plants are still not known, because there are still no long-term studies. In some studies, however, overreactions of the immune system, for example, are put down to GM food.     </a:t>
            </a:r>
          </a:p>
          <a:p>
            <a:pPr marL="0" indent="0">
              <a:buNone/>
            </a:pPr>
            <a:endParaRPr lang="en-GB" dirty="0"/>
          </a:p>
        </p:txBody>
      </p:sp>
    </p:spTree>
    <p:extLst>
      <p:ext uri="{BB962C8B-B14F-4D97-AF65-F5344CB8AC3E}">
        <p14:creationId xmlns:p14="http://schemas.microsoft.com/office/powerpoint/2010/main" val="99406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smtClean="0"/>
              <a:t>What is food sovereignty?</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42418" y="1979809"/>
            <a:ext cx="3953582"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GB" sz="2500" dirty="0" smtClean="0">
                <a:ea typeface="Calibri" panose="020F0502020204030204" pitchFamily="34" charset="0"/>
                <a:cs typeface="Times New Roman" panose="02020603050405020304" pitchFamily="18" charset="0"/>
              </a:rPr>
              <a:t>a) A nutrition plan for development cooperation  </a:t>
            </a:r>
          </a:p>
          <a:p>
            <a:pPr marL="0" indent="0">
              <a:lnSpc>
                <a:spcPct val="107000"/>
              </a:lnSpc>
              <a:buNone/>
            </a:pPr>
            <a:endParaRPr lang="en-GB" sz="2500" dirty="0"/>
          </a:p>
        </p:txBody>
      </p:sp>
      <p:sp>
        <p:nvSpPr>
          <p:cNvPr id="11" name="Inhaltsplatzhalter 2"/>
          <p:cNvSpPr txBox="1">
            <a:spLocks/>
          </p:cNvSpPr>
          <p:nvPr/>
        </p:nvSpPr>
        <p:spPr>
          <a:xfrm>
            <a:off x="6118608" y="416305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d</a:t>
            </a:r>
            <a:r>
              <a:rPr lang="en-GB" dirty="0" smtClean="0"/>
              <a:t>) A political concept</a:t>
            </a:r>
          </a:p>
          <a:p>
            <a:endParaRPr lang="en-GB" dirty="0"/>
          </a:p>
        </p:txBody>
      </p:sp>
      <p:sp>
        <p:nvSpPr>
          <p:cNvPr id="12" name="Inhaltsplatzhalter 2"/>
          <p:cNvSpPr txBox="1">
            <a:spLocks/>
          </p:cNvSpPr>
          <p:nvPr/>
        </p:nvSpPr>
        <p:spPr>
          <a:xfrm>
            <a:off x="2119810" y="416305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c</a:t>
            </a:r>
            <a:r>
              <a:rPr lang="en-GB" dirty="0" smtClean="0"/>
              <a:t>) A right of former kings to levy taxes on food</a:t>
            </a:r>
          </a:p>
          <a:p>
            <a:endParaRPr lang="en-GB" dirty="0"/>
          </a:p>
        </p:txBody>
      </p:sp>
      <p:sp>
        <p:nvSpPr>
          <p:cNvPr id="13" name="Inhaltsplatzhalter 2"/>
          <p:cNvSpPr txBox="1">
            <a:spLocks/>
          </p:cNvSpPr>
          <p:nvPr/>
        </p:nvSpPr>
        <p:spPr>
          <a:xfrm>
            <a:off x="6118608" y="197980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b</a:t>
            </a:r>
            <a:r>
              <a:rPr lang="en-GB" dirty="0" smtClean="0"/>
              <a:t>) A trade agreement between states</a:t>
            </a:r>
          </a:p>
          <a:p>
            <a:endParaRPr lang="en-GB" dirty="0"/>
          </a:p>
        </p:txBody>
      </p:sp>
    </p:spTree>
    <p:extLst>
      <p:ext uri="{BB962C8B-B14F-4D97-AF65-F5344CB8AC3E}">
        <p14:creationId xmlns:p14="http://schemas.microsoft.com/office/powerpoint/2010/main" val="36741992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en-GB" sz="2500" b="1" dirty="0" err="1" smtClean="0"/>
              <a:t>d</a:t>
            </a:r>
            <a:r>
              <a:rPr lang="en-GB" sz="2500" b="1" dirty="0" smtClean="0"/>
              <a:t>) A political concept</a:t>
            </a:r>
            <a:endParaRPr lang="en-GB" sz="2500" b="1" dirty="0"/>
          </a:p>
        </p:txBody>
      </p:sp>
      <p:sp>
        <p:nvSpPr>
          <p:cNvPr id="3" name="Inhaltsplatzhalter 2"/>
          <p:cNvSpPr>
            <a:spLocks noGrp="1"/>
          </p:cNvSpPr>
          <p:nvPr>
            <p:ph idx="1"/>
          </p:nvPr>
        </p:nvSpPr>
        <p:spPr>
          <a:xfrm>
            <a:off x="838200" y="1690688"/>
            <a:ext cx="10515600" cy="4351338"/>
          </a:xfrm>
        </p:spPr>
        <p:txBody>
          <a:bodyPr/>
          <a:lstStyle/>
          <a:p>
            <a:pPr marL="0" indent="0">
              <a:buNone/>
            </a:pPr>
            <a:r>
              <a:rPr lang="en-GB" dirty="0" smtClean="0"/>
              <a:t>Each individual should be able to subsist in dignity – without destroying the livelihoods of others. All peoples have the right to define their agricultural and food policies themselves. This political concept allows for a variety of ways to achieve sustainable nutrition according to the respective cultural conditions. Digitalisation of agriculture can contribute to this if the needs of smallholders and peasants as well as their financial means are taken into account. </a:t>
            </a:r>
            <a:endParaRPr lang="en-GB" dirty="0"/>
          </a:p>
        </p:txBody>
      </p:sp>
    </p:spTree>
    <p:extLst>
      <p:ext uri="{BB962C8B-B14F-4D97-AF65-F5344CB8AC3E}">
        <p14:creationId xmlns:p14="http://schemas.microsoft.com/office/powerpoint/2010/main" val="306792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en-GB" sz="1500" b="1" dirty="0" smtClean="0"/>
              <a:t>How many people worldwide suffer from hunger and where do they live?</a:t>
            </a:r>
          </a:p>
          <a:p>
            <a:pPr>
              <a:buClr>
                <a:schemeClr val="accent2"/>
              </a:buClr>
              <a:buSzPct val="60000"/>
            </a:pPr>
            <a:r>
              <a:rPr lang="en-GB" sz="1500" dirty="0" smtClean="0">
                <a:latin typeface="Georgia" charset="0"/>
              </a:rPr>
              <a:t>821.6 million people suffer from chronic hunger, accounting for 10.8 percent of the global population or one out of nine people </a:t>
            </a:r>
          </a:p>
          <a:p>
            <a:pPr>
              <a:buClr>
                <a:schemeClr val="accent2"/>
              </a:buClr>
              <a:buSzPct val="60000"/>
            </a:pPr>
            <a:r>
              <a:rPr lang="en-GB" sz="1500" dirty="0" smtClean="0">
                <a:latin typeface="Georgia" charset="0"/>
              </a:rPr>
              <a:t>Hunger is the greatest health risk globally. More people die of hunger every year than of AIDS, malaria and tuberculosis combined. (Source: World Hunger and Poverty Statistics, WHO 2013)</a:t>
            </a:r>
          </a:p>
          <a:p>
            <a:pPr>
              <a:buClr>
                <a:schemeClr val="accent2"/>
              </a:buClr>
              <a:buSzPct val="60000"/>
            </a:pPr>
            <a:r>
              <a:rPr lang="en-GB" sz="1500" dirty="0" smtClean="0">
                <a:latin typeface="Georgia" charset="0"/>
              </a:rPr>
              <a:t>The large majority of people suffering from hunger lives in countries of the Global South (814 million). </a:t>
            </a:r>
          </a:p>
          <a:p>
            <a:pPr>
              <a:buClr>
                <a:schemeClr val="accent2"/>
              </a:buClr>
              <a:buSzPct val="60000"/>
            </a:pPr>
            <a:r>
              <a:rPr lang="en-GB" sz="1500" dirty="0" smtClean="0">
                <a:latin typeface="Georgia" charset="0"/>
              </a:rPr>
              <a:t>About 2.5 billion people lack one or more nutrients essential for health. This nutritional deficiency – as opposed to insufficient food calories – is also referred to as “silent hunger” or “hidden hunger”. One in three people worldwide is affected. </a:t>
            </a:r>
          </a:p>
          <a:p>
            <a:pPr>
              <a:buClr>
                <a:schemeClr val="accent2"/>
              </a:buClr>
              <a:buSzPct val="60000"/>
            </a:pPr>
            <a:r>
              <a:rPr lang="en-GB" sz="1500" dirty="0" smtClean="0">
                <a:latin typeface="Georgia" charset="0"/>
              </a:rPr>
              <a:t>Every year, 3 million children die as a result of malnutrition, 6 children per minute. For every third child who dies as a result of diarrhoea and malnutrition, clean drinking water and sanitation would make a huge difference.    </a:t>
            </a:r>
            <a:endParaRPr lang="en-GB" sz="1500" dirty="0">
              <a:latin typeface="Georgia" charset="0"/>
            </a:endParaRPr>
          </a:p>
        </p:txBody>
      </p:sp>
      <p:sp>
        <p:nvSpPr>
          <p:cNvPr id="3" name="Titel 2"/>
          <p:cNvSpPr>
            <a:spLocks noGrp="1"/>
          </p:cNvSpPr>
          <p:nvPr>
            <p:ph type="title"/>
          </p:nvPr>
        </p:nvSpPr>
        <p:spPr/>
        <p:txBody>
          <a:bodyPr/>
          <a:lstStyle/>
          <a:p>
            <a:r>
              <a:rPr lang="en-GB" sz="2500" b="1" dirty="0" smtClean="0"/>
              <a:t>Facts and figures</a:t>
            </a:r>
            <a:endParaRPr lang="en-GB" sz="2500" b="1" dirty="0"/>
          </a:p>
        </p:txBody>
      </p:sp>
    </p:spTree>
    <p:extLst>
      <p:ext uri="{BB962C8B-B14F-4D97-AF65-F5344CB8AC3E}">
        <p14:creationId xmlns:p14="http://schemas.microsoft.com/office/powerpoint/2010/main" val="21735474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en-GB" sz="2500" b="1" dirty="0" err="1" smtClean="0">
                <a:solidFill>
                  <a:srgbClr val="EA690B"/>
                </a:solidFill>
                <a:latin typeface="Georgia" charset="0"/>
                <a:ea typeface="+mn-ea"/>
                <a:cs typeface="+mn-cs"/>
              </a:rPr>
              <a:t>Brot</a:t>
            </a:r>
            <a:r>
              <a:rPr lang="en-GB" sz="2500" b="1" dirty="0" smtClean="0">
                <a:solidFill>
                  <a:srgbClr val="EA690B"/>
                </a:solidFill>
                <a:latin typeface="Georgia" charset="0"/>
                <a:ea typeface="+mn-ea"/>
                <a:cs typeface="+mn-cs"/>
              </a:rPr>
              <a:t> </a:t>
            </a:r>
            <a:r>
              <a:rPr lang="en-GB" sz="2500" b="1" dirty="0" err="1" smtClean="0">
                <a:solidFill>
                  <a:srgbClr val="EA690B"/>
                </a:solidFill>
                <a:latin typeface="Georgia" charset="0"/>
                <a:ea typeface="+mn-ea"/>
                <a:cs typeface="+mn-cs"/>
              </a:rPr>
              <a:t>für</a:t>
            </a:r>
            <a:r>
              <a:rPr lang="en-GB" sz="2500" b="1" dirty="0" smtClean="0">
                <a:solidFill>
                  <a:srgbClr val="EA690B"/>
                </a:solidFill>
                <a:latin typeface="Georgia" charset="0"/>
                <a:ea typeface="+mn-ea"/>
                <a:cs typeface="+mn-cs"/>
              </a:rPr>
              <a:t> die Welt in focus</a:t>
            </a:r>
            <a:br>
              <a:rPr lang="en-GB" sz="2500" b="1" dirty="0" smtClean="0">
                <a:solidFill>
                  <a:srgbClr val="EA690B"/>
                </a:solidFill>
                <a:latin typeface="Georgia" charset="0"/>
                <a:ea typeface="+mn-ea"/>
                <a:cs typeface="+mn-cs"/>
              </a:rPr>
            </a:br>
            <a:r>
              <a:rPr lang="en-GB" sz="2500" b="1" dirty="0" err="1" smtClean="0">
                <a:latin typeface="Georgia" charset="0"/>
                <a:ea typeface="+mn-ea"/>
                <a:cs typeface="+mn-cs"/>
              </a:rPr>
              <a:t>Vandana</a:t>
            </a:r>
            <a:r>
              <a:rPr lang="en-GB" sz="2500" b="1" dirty="0" smtClean="0">
                <a:latin typeface="Georgia" charset="0"/>
                <a:ea typeface="+mn-ea"/>
                <a:cs typeface="+mn-cs"/>
              </a:rPr>
              <a:t> Shiva’s seed bank helps increase yields</a:t>
            </a:r>
            <a:endParaRPr lang="en-GB" sz="2500" b="1" dirty="0">
              <a:latin typeface="Georgia" charset="0"/>
              <a:ea typeface="+mn-ea"/>
              <a:cs typeface="+mn-cs"/>
            </a:endParaRPr>
          </a:p>
        </p:txBody>
      </p:sp>
      <p:sp>
        <p:nvSpPr>
          <p:cNvPr id="3" name="Inhaltsplatzhalter 2"/>
          <p:cNvSpPr>
            <a:spLocks noGrp="1"/>
          </p:cNvSpPr>
          <p:nvPr>
            <p:ph idx="1"/>
          </p:nvPr>
        </p:nvSpPr>
        <p:spPr>
          <a:xfrm>
            <a:off x="6362700" y="1690688"/>
            <a:ext cx="5245100" cy="2055812"/>
          </a:xfrm>
        </p:spPr>
        <p:txBody>
          <a:bodyPr>
            <a:normAutofit/>
          </a:bodyPr>
          <a:lstStyle/>
          <a:p>
            <a:pPr marL="0" indent="0">
              <a:lnSpc>
                <a:spcPct val="107000"/>
              </a:lnSpc>
              <a:spcAft>
                <a:spcPts val="800"/>
              </a:spcAft>
              <a:buNone/>
            </a:pPr>
            <a:r>
              <a:rPr lang="en-GB" sz="1500" dirty="0" smtClean="0"/>
              <a:t>“Many peasant families in India only grow a single crop, for example, cotton. To be able to afford costly hybrid seeds and chemical fertilisers they go into debt. In case of crop failure they can no longer repay their debt and, on top of that, they have nothing to eat because they no longer grow food crops for subsistence consumption.”</a:t>
            </a:r>
            <a:endParaRPr lang="en-GB" sz="1500"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5401056" cy="3599688"/>
          </a:xfrm>
          <a:prstGeom prst="rect">
            <a:avLst/>
          </a:prstGeom>
        </p:spPr>
      </p:pic>
      <p:sp>
        <p:nvSpPr>
          <p:cNvPr id="6" name="Textfeld 5"/>
          <p:cNvSpPr txBox="1"/>
          <p:nvPr/>
        </p:nvSpPr>
        <p:spPr>
          <a:xfrm>
            <a:off x="6362700" y="4544018"/>
            <a:ext cx="4508500" cy="746358"/>
          </a:xfrm>
          <a:prstGeom prst="rect">
            <a:avLst/>
          </a:prstGeom>
          <a:noFill/>
        </p:spPr>
        <p:txBody>
          <a:bodyPr wrap="square" rtlCol="0">
            <a:spAutoFit/>
          </a:bodyPr>
          <a:lstStyle/>
          <a:p>
            <a:r>
              <a:rPr lang="en-GB" sz="850" dirty="0" smtClean="0"/>
              <a:t>Dr. </a:t>
            </a:r>
            <a:r>
              <a:rPr lang="en-GB" sz="850" dirty="0" err="1" smtClean="0"/>
              <a:t>Vandana</a:t>
            </a:r>
            <a:r>
              <a:rPr lang="en-GB" sz="850" dirty="0" smtClean="0"/>
              <a:t> Shiva in a conversation with students visiting </a:t>
            </a:r>
            <a:r>
              <a:rPr lang="en-GB" sz="850" dirty="0" err="1" smtClean="0"/>
              <a:t>Brot</a:t>
            </a:r>
            <a:r>
              <a:rPr lang="en-GB" sz="850" dirty="0" smtClean="0"/>
              <a:t> </a:t>
            </a:r>
            <a:r>
              <a:rPr lang="en-GB" sz="850" dirty="0" err="1" smtClean="0"/>
              <a:t>für</a:t>
            </a:r>
            <a:r>
              <a:rPr lang="en-GB" sz="850" dirty="0" smtClean="0"/>
              <a:t> die Welt in 2018</a:t>
            </a:r>
          </a:p>
          <a:p>
            <a:r>
              <a:rPr lang="en-GB" sz="850" dirty="0" err="1" smtClean="0"/>
              <a:t>Vandana</a:t>
            </a:r>
            <a:r>
              <a:rPr lang="en-GB" sz="850" dirty="0" smtClean="0"/>
              <a:t> Shiva is a physicist, environmental activist, feminist, civil rights activist and critical of globalisation. She is the founder of the organisation </a:t>
            </a:r>
            <a:r>
              <a:rPr lang="en-GB" sz="850" dirty="0" err="1" smtClean="0"/>
              <a:t>Navdanya</a:t>
            </a:r>
            <a:r>
              <a:rPr lang="en-GB" sz="850" dirty="0" smtClean="0"/>
              <a:t>. In 1993 she received the Right Livelihood Award. In 2004 </a:t>
            </a:r>
            <a:r>
              <a:rPr lang="en-GB" sz="850" dirty="0" err="1" smtClean="0"/>
              <a:t>Navdanya</a:t>
            </a:r>
            <a:r>
              <a:rPr lang="en-GB" sz="850" dirty="0" smtClean="0"/>
              <a:t> stopped a draft law that was meant to curtail the peasants’ right to use their own seeds. </a:t>
            </a:r>
            <a:endParaRPr lang="en-GB" sz="850" dirty="0"/>
          </a:p>
        </p:txBody>
      </p:sp>
    </p:spTree>
    <p:extLst>
      <p:ext uri="{BB962C8B-B14F-4D97-AF65-F5344CB8AC3E}">
        <p14:creationId xmlns:p14="http://schemas.microsoft.com/office/powerpoint/2010/main" val="23673326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en-GB" sz="2500" b="1" dirty="0" err="1" smtClean="0">
                <a:solidFill>
                  <a:srgbClr val="EA690B"/>
                </a:solidFill>
                <a:latin typeface="Georgia" charset="0"/>
                <a:ea typeface="+mn-ea"/>
                <a:cs typeface="+mn-cs"/>
              </a:rPr>
              <a:t>Brot</a:t>
            </a:r>
            <a:r>
              <a:rPr lang="en-GB" sz="2500" b="1" dirty="0" smtClean="0">
                <a:solidFill>
                  <a:srgbClr val="EA690B"/>
                </a:solidFill>
                <a:latin typeface="Georgia" charset="0"/>
                <a:ea typeface="+mn-ea"/>
                <a:cs typeface="+mn-cs"/>
              </a:rPr>
              <a:t> </a:t>
            </a:r>
            <a:r>
              <a:rPr lang="en-GB" sz="2500" b="1" dirty="0" err="1" smtClean="0">
                <a:solidFill>
                  <a:srgbClr val="EA690B"/>
                </a:solidFill>
                <a:latin typeface="Georgia" charset="0"/>
                <a:ea typeface="+mn-ea"/>
                <a:cs typeface="+mn-cs"/>
              </a:rPr>
              <a:t>für</a:t>
            </a:r>
            <a:r>
              <a:rPr lang="en-GB" sz="2500" b="1" dirty="0" smtClean="0">
                <a:solidFill>
                  <a:srgbClr val="EA690B"/>
                </a:solidFill>
                <a:latin typeface="Georgia" charset="0"/>
                <a:ea typeface="+mn-ea"/>
                <a:cs typeface="+mn-cs"/>
              </a:rPr>
              <a:t> die Welt in focus</a:t>
            </a:r>
            <a:br>
              <a:rPr lang="en-GB" sz="2500" b="1" dirty="0" smtClean="0">
                <a:solidFill>
                  <a:srgbClr val="EA690B"/>
                </a:solidFill>
                <a:latin typeface="Georgia" charset="0"/>
                <a:ea typeface="+mn-ea"/>
                <a:cs typeface="+mn-cs"/>
              </a:rPr>
            </a:br>
            <a:r>
              <a:rPr lang="en-GB" sz="2500" b="1" dirty="0" err="1" smtClean="0">
                <a:latin typeface="Georgia" charset="0"/>
              </a:rPr>
              <a:t>Vandana</a:t>
            </a:r>
            <a:r>
              <a:rPr lang="en-GB" sz="2500" b="1" dirty="0" smtClean="0">
                <a:latin typeface="Georgia" charset="0"/>
              </a:rPr>
              <a:t> Shiva’s seed bank helps increase yields</a:t>
            </a:r>
            <a:endParaRPr lang="en-GB" sz="2500" b="1" dirty="0">
              <a:latin typeface="Georgia" charset="0"/>
              <a:ea typeface="+mn-ea"/>
              <a:cs typeface="+mn-cs"/>
            </a:endParaRPr>
          </a:p>
        </p:txBody>
      </p:sp>
      <p:sp>
        <p:nvSpPr>
          <p:cNvPr id="3" name="Inhaltsplatzhalter 2"/>
          <p:cNvSpPr>
            <a:spLocks noGrp="1"/>
          </p:cNvSpPr>
          <p:nvPr>
            <p:ph idx="1"/>
          </p:nvPr>
        </p:nvSpPr>
        <p:spPr>
          <a:xfrm>
            <a:off x="838200" y="1717676"/>
            <a:ext cx="10515600" cy="4351338"/>
          </a:xfrm>
        </p:spPr>
        <p:txBody>
          <a:bodyPr>
            <a:normAutofit/>
          </a:bodyPr>
          <a:lstStyle/>
          <a:p>
            <a:pPr marL="0" indent="0">
              <a:lnSpc>
                <a:spcPct val="107000"/>
              </a:lnSpc>
              <a:spcAft>
                <a:spcPts val="800"/>
              </a:spcAft>
              <a:buNone/>
            </a:pPr>
            <a:r>
              <a:rPr lang="en-GB" sz="1600" b="1" dirty="0" smtClean="0"/>
              <a:t>India</a:t>
            </a:r>
            <a:r>
              <a:rPr lang="en-GB" sz="1600" dirty="0" smtClean="0"/>
              <a:t> </a:t>
            </a:r>
            <a:r>
              <a:rPr lang="en-GB" sz="1600" dirty="0" err="1" smtClean="0"/>
              <a:t>Navdanya</a:t>
            </a:r>
            <a:r>
              <a:rPr lang="en-GB" sz="1600" dirty="0" smtClean="0"/>
              <a:t>, a long-standing partner organisation of </a:t>
            </a:r>
            <a:r>
              <a:rPr lang="en-GB" sz="1600" dirty="0" err="1" smtClean="0"/>
              <a:t>Brot</a:t>
            </a:r>
            <a:r>
              <a:rPr lang="en-GB" sz="1600" dirty="0" smtClean="0"/>
              <a:t> </a:t>
            </a:r>
            <a:r>
              <a:rPr lang="en-GB" sz="1600" dirty="0" err="1" smtClean="0"/>
              <a:t>für</a:t>
            </a:r>
            <a:r>
              <a:rPr lang="en-GB" sz="1600" dirty="0" smtClean="0"/>
              <a:t> die Welt, supports peasant families through, among other things, the creation of seed banks and trainings in sustainable agriculture. </a:t>
            </a:r>
          </a:p>
          <a:p>
            <a:pPr marL="0" indent="0">
              <a:lnSpc>
                <a:spcPct val="107000"/>
              </a:lnSpc>
              <a:spcAft>
                <a:spcPts val="800"/>
              </a:spcAft>
              <a:buNone/>
            </a:pPr>
            <a:r>
              <a:rPr lang="en-GB" sz="1600" dirty="0" smtClean="0"/>
              <a:t>“</a:t>
            </a:r>
            <a:r>
              <a:rPr lang="en-GB" sz="1600" dirty="0" err="1" smtClean="0"/>
              <a:t>Navdanya</a:t>
            </a:r>
            <a:r>
              <a:rPr lang="en-GB" sz="1600" dirty="0" smtClean="0"/>
              <a:t>“ roughly means “nine seeds”. The name symbolises the world’s biological and cultural diversity. The organisation was founded in the early 1990s by Dr. </a:t>
            </a:r>
            <a:r>
              <a:rPr lang="en-GB" sz="1600" dirty="0" err="1" smtClean="0"/>
              <a:t>Vandana</a:t>
            </a:r>
            <a:r>
              <a:rPr lang="en-GB" sz="1600" dirty="0" smtClean="0"/>
              <a:t> Shiva, a world-renowned scientist and environmental activist. Together with her fellow activists she fights against the industrial agriculture pushed by the Indian state and controlled by multinational corporations like Monsanto that heavily relies on the use of chemical fertilisers and pesticides as well as monocultures. </a:t>
            </a:r>
          </a:p>
          <a:p>
            <a:pPr marL="0" indent="0">
              <a:lnSpc>
                <a:spcPct val="107000"/>
              </a:lnSpc>
              <a:spcAft>
                <a:spcPts val="800"/>
              </a:spcAft>
              <a:buNone/>
            </a:pPr>
            <a:r>
              <a:rPr lang="en-GB" sz="1600" dirty="0" smtClean="0"/>
              <a:t>As part of the project, </a:t>
            </a:r>
            <a:r>
              <a:rPr lang="en-GB" sz="1600" dirty="0" err="1" smtClean="0"/>
              <a:t>Navdanya</a:t>
            </a:r>
            <a:r>
              <a:rPr lang="en-GB" sz="1600" dirty="0" smtClean="0"/>
              <a:t> supplies peasant families with traditional seed varieties and offers training in sustainable and organic farming.   </a:t>
            </a:r>
          </a:p>
          <a:p>
            <a:pPr marL="0" indent="0">
              <a:lnSpc>
                <a:spcPct val="107000"/>
              </a:lnSpc>
              <a:spcAft>
                <a:spcPts val="800"/>
              </a:spcAft>
              <a:buNone/>
            </a:pPr>
            <a:endParaRPr lang="en-GB" dirty="0"/>
          </a:p>
        </p:txBody>
      </p:sp>
    </p:spTree>
    <p:extLst>
      <p:ext uri="{BB962C8B-B14F-4D97-AF65-F5344CB8AC3E}">
        <p14:creationId xmlns:p14="http://schemas.microsoft.com/office/powerpoint/2010/main" val="32333556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en-GB" sz="2500" b="1" dirty="0" err="1" smtClean="0">
                <a:solidFill>
                  <a:srgbClr val="EA690B"/>
                </a:solidFill>
                <a:latin typeface="Georgia" charset="0"/>
                <a:ea typeface="+mn-ea"/>
                <a:cs typeface="+mn-cs"/>
              </a:rPr>
              <a:t>Brot</a:t>
            </a:r>
            <a:r>
              <a:rPr lang="en-GB" sz="2500" b="1" dirty="0" smtClean="0">
                <a:solidFill>
                  <a:srgbClr val="EA690B"/>
                </a:solidFill>
                <a:latin typeface="Georgia" charset="0"/>
                <a:ea typeface="+mn-ea"/>
                <a:cs typeface="+mn-cs"/>
              </a:rPr>
              <a:t> </a:t>
            </a:r>
            <a:r>
              <a:rPr lang="en-GB" sz="2500" b="1" dirty="0" err="1" smtClean="0">
                <a:solidFill>
                  <a:srgbClr val="EA690B"/>
                </a:solidFill>
                <a:latin typeface="Georgia" charset="0"/>
                <a:ea typeface="+mn-ea"/>
                <a:cs typeface="+mn-cs"/>
              </a:rPr>
              <a:t>für</a:t>
            </a:r>
            <a:r>
              <a:rPr lang="en-GB" sz="2500" b="1" dirty="0" smtClean="0">
                <a:solidFill>
                  <a:srgbClr val="EA690B"/>
                </a:solidFill>
                <a:latin typeface="Georgia" charset="0"/>
                <a:ea typeface="+mn-ea"/>
                <a:cs typeface="+mn-cs"/>
              </a:rPr>
              <a:t> die Welt in focus</a:t>
            </a:r>
            <a:br>
              <a:rPr lang="en-GB" sz="2500" b="1" dirty="0" smtClean="0">
                <a:solidFill>
                  <a:srgbClr val="EA690B"/>
                </a:solidFill>
                <a:latin typeface="Georgia" charset="0"/>
                <a:ea typeface="+mn-ea"/>
                <a:cs typeface="+mn-cs"/>
              </a:rPr>
            </a:br>
            <a:r>
              <a:rPr lang="en-GB" sz="2800" b="1" dirty="0" err="1" smtClean="0">
                <a:latin typeface="Georgia" charset="0"/>
              </a:rPr>
              <a:t>Vandana</a:t>
            </a:r>
            <a:r>
              <a:rPr lang="en-GB" sz="2800" b="1" dirty="0" smtClean="0">
                <a:latin typeface="Georgia" charset="0"/>
              </a:rPr>
              <a:t> Shiva’s seed bank helps increase yields</a:t>
            </a:r>
            <a:endParaRPr lang="en-GB" sz="2500" b="1" dirty="0">
              <a:latin typeface="Georgia" charset="0"/>
              <a:ea typeface="+mn-ea"/>
              <a:cs typeface="+mn-cs"/>
            </a:endParaRPr>
          </a:p>
        </p:txBody>
      </p:sp>
      <p:sp>
        <p:nvSpPr>
          <p:cNvPr id="3" name="Inhaltsplatzhalter 2"/>
          <p:cNvSpPr>
            <a:spLocks noGrp="1"/>
          </p:cNvSpPr>
          <p:nvPr>
            <p:ph idx="1"/>
          </p:nvPr>
        </p:nvSpPr>
        <p:spPr>
          <a:xfrm>
            <a:off x="838200" y="1683644"/>
            <a:ext cx="6007100" cy="1237356"/>
          </a:xfrm>
        </p:spPr>
        <p:txBody>
          <a:bodyPr>
            <a:noAutofit/>
          </a:bodyPr>
          <a:lstStyle/>
          <a:p>
            <a:pPr marL="0" indent="0">
              <a:lnSpc>
                <a:spcPct val="107000"/>
              </a:lnSpc>
              <a:spcAft>
                <a:spcPts val="800"/>
              </a:spcAft>
              <a:buNone/>
            </a:pPr>
            <a:r>
              <a:rPr lang="en-GB" sz="1500" dirty="0" smtClean="0"/>
              <a:t>In her book “Soil Not Oil: Environmental Justice in an Age of Climate Crisis”, </a:t>
            </a:r>
            <a:r>
              <a:rPr lang="en-GB" sz="1500" dirty="0" err="1" smtClean="0"/>
              <a:t>Vandana</a:t>
            </a:r>
            <a:r>
              <a:rPr lang="en-GB" sz="1500" dirty="0" smtClean="0"/>
              <a:t> Shiva writes: </a:t>
            </a:r>
          </a:p>
          <a:p>
            <a:pPr marL="0" indent="0">
              <a:lnSpc>
                <a:spcPct val="107000"/>
              </a:lnSpc>
              <a:spcAft>
                <a:spcPts val="800"/>
              </a:spcAft>
              <a:buNone/>
            </a:pPr>
            <a:r>
              <a:rPr lang="en-GB" sz="1500" b="1" dirty="0" smtClean="0"/>
              <a:t>“Nature shrinks as capital grows. The growth of the market cannot solve the very crisis it creates.”</a:t>
            </a:r>
            <a:endParaRPr lang="en-GB" sz="1500" b="1"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7972" y="1683644"/>
            <a:ext cx="4656328" cy="3103343"/>
          </a:xfrm>
          <a:prstGeom prst="rect">
            <a:avLst/>
          </a:prstGeom>
        </p:spPr>
      </p:pic>
      <p:sp>
        <p:nvSpPr>
          <p:cNvPr id="5" name="Textfeld 4"/>
          <p:cNvSpPr txBox="1"/>
          <p:nvPr/>
        </p:nvSpPr>
        <p:spPr>
          <a:xfrm>
            <a:off x="838200" y="3154606"/>
            <a:ext cx="5626100" cy="2169825"/>
          </a:xfrm>
          <a:prstGeom prst="rect">
            <a:avLst/>
          </a:prstGeom>
          <a:noFill/>
        </p:spPr>
        <p:txBody>
          <a:bodyPr wrap="square" rtlCol="0">
            <a:spAutoFit/>
          </a:bodyPr>
          <a:lstStyle/>
          <a:p>
            <a:pPr lvl="0"/>
            <a:r>
              <a:rPr lang="en-GB" sz="1500" b="1" dirty="0" smtClean="0">
                <a:solidFill>
                  <a:srgbClr val="EA690B"/>
                </a:solidFill>
                <a:latin typeface="Georgia" charset="0"/>
              </a:rPr>
              <a:t>Divide students into two teams. One team will argue in favour of the statement above, one against.   </a:t>
            </a:r>
          </a:p>
          <a:p>
            <a:r>
              <a:rPr lang="en-GB" sz="1500" b="1" dirty="0" smtClean="0">
                <a:solidFill>
                  <a:srgbClr val="EA690B"/>
                </a:solidFill>
                <a:latin typeface="Georgia" charset="0"/>
              </a:rPr>
              <a:t>→ </a:t>
            </a:r>
            <a:r>
              <a:rPr lang="en-GB" sz="1500" dirty="0" smtClean="0">
                <a:solidFill>
                  <a:srgbClr val="EA690B"/>
                </a:solidFill>
                <a:latin typeface="Georgia" charset="0"/>
              </a:rPr>
              <a:t>Consider the impacts </a:t>
            </a:r>
            <a:r>
              <a:rPr lang="de-DE" sz="1500" dirty="0" err="1" smtClean="0">
                <a:solidFill>
                  <a:srgbClr val="EA690B"/>
                </a:solidFill>
                <a:latin typeface="Georgia" charset="0"/>
              </a:rPr>
              <a:t>digitalisation</a:t>
            </a:r>
            <a:r>
              <a:rPr lang="en-GB" sz="1500" dirty="0" smtClean="0">
                <a:solidFill>
                  <a:srgbClr val="EA690B"/>
                </a:solidFill>
                <a:latin typeface="Georgia" charset="0"/>
              </a:rPr>
              <a:t> can have on the global food system.</a:t>
            </a:r>
          </a:p>
          <a:p>
            <a:r>
              <a:rPr lang="en-GB" sz="1500" b="1" dirty="0" smtClean="0">
                <a:solidFill>
                  <a:srgbClr val="EA690B"/>
                </a:solidFill>
                <a:latin typeface="Georgia" charset="0"/>
              </a:rPr>
              <a:t>→ </a:t>
            </a:r>
            <a:r>
              <a:rPr lang="en-GB" sz="1500" dirty="0" smtClean="0">
                <a:solidFill>
                  <a:srgbClr val="EA690B"/>
                </a:solidFill>
                <a:latin typeface="Georgia" charset="0"/>
              </a:rPr>
              <a:t>Make assumptions as to what could be lines of argument from people from the Global South, and address them in your discussion.</a:t>
            </a:r>
          </a:p>
          <a:p>
            <a:r>
              <a:rPr lang="en-GB" sz="1500" b="1" dirty="0" smtClean="0">
                <a:solidFill>
                  <a:srgbClr val="EA690B"/>
                </a:solidFill>
                <a:latin typeface="Georgia" charset="0"/>
              </a:rPr>
              <a:t>→ </a:t>
            </a:r>
            <a:r>
              <a:rPr lang="en-GB" sz="1500" dirty="0" smtClean="0">
                <a:solidFill>
                  <a:srgbClr val="EA690B"/>
                </a:solidFill>
                <a:latin typeface="Georgia" charset="0"/>
              </a:rPr>
              <a:t>Jointly create a concept for sustainable nutrition at your school.</a:t>
            </a:r>
            <a:endParaRPr lang="en-GB" sz="1500" dirty="0">
              <a:solidFill>
                <a:srgbClr val="EA690B"/>
              </a:solidFill>
              <a:latin typeface="Georgia" charset="0"/>
            </a:endParaRPr>
          </a:p>
        </p:txBody>
      </p:sp>
      <p:sp>
        <p:nvSpPr>
          <p:cNvPr id="6" name="Textfeld 5"/>
          <p:cNvSpPr txBox="1"/>
          <p:nvPr/>
        </p:nvSpPr>
        <p:spPr>
          <a:xfrm>
            <a:off x="6845300" y="4786987"/>
            <a:ext cx="4508500" cy="353943"/>
          </a:xfrm>
          <a:prstGeom prst="rect">
            <a:avLst/>
          </a:prstGeom>
          <a:noFill/>
        </p:spPr>
        <p:txBody>
          <a:bodyPr wrap="square" rtlCol="0">
            <a:spAutoFit/>
          </a:bodyPr>
          <a:lstStyle/>
          <a:p>
            <a:r>
              <a:rPr lang="en-GB" sz="850" dirty="0" smtClean="0"/>
              <a:t>Dr. </a:t>
            </a:r>
            <a:r>
              <a:rPr lang="en-GB" sz="850" dirty="0" err="1" smtClean="0"/>
              <a:t>Vandana</a:t>
            </a:r>
            <a:r>
              <a:rPr lang="en-GB" sz="850" dirty="0" smtClean="0"/>
              <a:t> Shiva and students at the Georg </a:t>
            </a:r>
            <a:r>
              <a:rPr lang="en-GB" sz="850" dirty="0" err="1" smtClean="0"/>
              <a:t>Büchner</a:t>
            </a:r>
            <a:r>
              <a:rPr lang="en-GB" sz="850" dirty="0" smtClean="0"/>
              <a:t> Gymnasium in Berlin</a:t>
            </a:r>
            <a:br>
              <a:rPr lang="en-GB" sz="850" dirty="0" smtClean="0"/>
            </a:br>
            <a:endParaRPr lang="en-GB" sz="850" dirty="0"/>
          </a:p>
        </p:txBody>
      </p:sp>
    </p:spTree>
    <p:extLst>
      <p:ext uri="{BB962C8B-B14F-4D97-AF65-F5344CB8AC3E}">
        <p14:creationId xmlns:p14="http://schemas.microsoft.com/office/powerpoint/2010/main" val="31845788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en-GB" sz="2500" dirty="0" smtClean="0"/>
              <a:t>You can find further resources at:</a:t>
            </a:r>
          </a:p>
          <a:p>
            <a:pPr>
              <a:buClr>
                <a:schemeClr val="accent2"/>
              </a:buClr>
              <a:buSzPct val="60000"/>
            </a:pPr>
            <a:r>
              <a:rPr lang="en-GB" sz="2500" dirty="0" err="1" smtClean="0"/>
              <a:t>www.inkota.de/themen-kampagnen/welternaehrung-landwirtschaft/digitalisierung-der-landwirtschaft/</a:t>
            </a:r>
            <a:endParaRPr lang="en-GB" sz="2500" dirty="0" smtClean="0"/>
          </a:p>
          <a:p>
            <a:pPr>
              <a:buClr>
                <a:schemeClr val="accent2"/>
              </a:buClr>
              <a:buSzPct val="60000"/>
            </a:pPr>
            <a:r>
              <a:rPr lang="en-GB" sz="2500" dirty="0" smtClean="0"/>
              <a:t>www.righttofoodandnutrition.org/media/publications</a:t>
            </a:r>
          </a:p>
          <a:p>
            <a:pPr>
              <a:buClr>
                <a:schemeClr val="accent2"/>
              </a:buClr>
              <a:buSzPct val="60000"/>
            </a:pPr>
            <a:r>
              <a:rPr lang="de-DE" sz="2500" dirty="0" smtClean="0"/>
              <a:t>www.etcgroup.org</a:t>
            </a:r>
            <a:endParaRPr lang="de-DE" sz="2500" dirty="0" smtClean="0"/>
          </a:p>
          <a:p>
            <a:pPr>
              <a:buClr>
                <a:schemeClr val="accent2"/>
              </a:buClr>
              <a:buSzPct val="60000"/>
            </a:pPr>
            <a:r>
              <a:rPr lang="de-DE" sz="2500" dirty="0" smtClean="0"/>
              <a:t>https://viacampesina.org/en/media-and-publications/publications-publications/</a:t>
            </a:r>
          </a:p>
          <a:p>
            <a:pPr>
              <a:buClr>
                <a:schemeClr val="accent2"/>
              </a:buClr>
              <a:buSzPct val="60000"/>
            </a:pPr>
            <a:endParaRPr lang="en-GB" sz="2500" dirty="0" smtClean="0"/>
          </a:p>
          <a:p>
            <a:endParaRPr lang="en-GB" dirty="0"/>
          </a:p>
        </p:txBody>
      </p:sp>
      <p:sp>
        <p:nvSpPr>
          <p:cNvPr id="3" name="Titel 2"/>
          <p:cNvSpPr>
            <a:spLocks noGrp="1"/>
          </p:cNvSpPr>
          <p:nvPr>
            <p:ph type="title"/>
          </p:nvPr>
        </p:nvSpPr>
        <p:spPr/>
        <p:txBody>
          <a:bodyPr>
            <a:normAutofit/>
          </a:bodyPr>
          <a:lstStyle/>
          <a:p>
            <a:r>
              <a:rPr lang="en-GB" sz="2500" b="1" dirty="0" smtClean="0"/>
              <a:t>Further resources</a:t>
            </a:r>
            <a:endParaRPr lang="en-GB" sz="2500" b="1" dirty="0"/>
          </a:p>
        </p:txBody>
      </p:sp>
    </p:spTree>
    <p:extLst>
      <p:ext uri="{BB962C8B-B14F-4D97-AF65-F5344CB8AC3E}">
        <p14:creationId xmlns:p14="http://schemas.microsoft.com/office/powerpoint/2010/main" val="198491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329070"/>
            <a:ext cx="10644963" cy="4712956"/>
          </a:xfrm>
        </p:spPr>
        <p:txBody>
          <a:bodyPr vert="horz" lIns="91440" tIns="45720" rIns="91440" bIns="45720" rtlCol="0">
            <a:normAutofit fontScale="85000" lnSpcReduction="10000"/>
          </a:bodyPr>
          <a:lstStyle/>
          <a:p>
            <a:pPr marL="0" indent="0">
              <a:buNone/>
            </a:pPr>
            <a:r>
              <a:rPr lang="en-GB" sz="1900" b="1" dirty="0" smtClean="0"/>
              <a:t>How have world nutrition figures changed?</a:t>
            </a:r>
          </a:p>
          <a:p>
            <a:pPr>
              <a:lnSpc>
                <a:spcPct val="110000"/>
              </a:lnSpc>
              <a:buClr>
                <a:schemeClr val="accent2"/>
              </a:buClr>
              <a:buSzPct val="60000"/>
            </a:pPr>
            <a:r>
              <a:rPr lang="en-GB" sz="1900" dirty="0" smtClean="0">
                <a:latin typeface="Georgia" charset="0"/>
              </a:rPr>
              <a:t>Compared to 1990, the number of people suffering from hunger went down from one billion to 795 million globally in 2015, despite a rapidly growing global population. Since then we have seen an increase to 821 million by 2018. </a:t>
            </a:r>
          </a:p>
          <a:p>
            <a:pPr>
              <a:lnSpc>
                <a:spcPct val="110000"/>
              </a:lnSpc>
              <a:buClr>
                <a:schemeClr val="accent2"/>
              </a:buClr>
              <a:buSzPct val="60000"/>
            </a:pPr>
            <a:r>
              <a:rPr lang="en-GB" sz="1900" dirty="0" smtClean="0">
                <a:latin typeface="Georgia" charset="0"/>
              </a:rPr>
              <a:t>Setbacks in the fight against hunger are mainly due to climate change, conflicts and wars, social inequality and slower economic development. Especially a combination of these factors mixed with poor state structures leads to an increase in numbers. </a:t>
            </a:r>
            <a:endParaRPr lang="en-GB" sz="1500" b="1" dirty="0" smtClean="0"/>
          </a:p>
          <a:p>
            <a:pPr marL="0" indent="0">
              <a:lnSpc>
                <a:spcPct val="110000"/>
              </a:lnSpc>
              <a:buClr>
                <a:schemeClr val="accent2"/>
              </a:buClr>
              <a:buSzPct val="60000"/>
              <a:buNone/>
            </a:pPr>
            <a:r>
              <a:rPr lang="en-GB" sz="1900" b="1" dirty="0" smtClean="0"/>
              <a:t>Can we feed the world?</a:t>
            </a:r>
          </a:p>
          <a:p>
            <a:pPr>
              <a:buClr>
                <a:schemeClr val="accent2"/>
              </a:buClr>
              <a:buSzPct val="60000"/>
              <a:buFont typeface="Georgia" panose="02040502050405020303" pitchFamily="18" charset="0"/>
              <a:buChar char="•"/>
            </a:pPr>
            <a:r>
              <a:rPr lang="en-GB" sz="1900" dirty="0" smtClean="0">
                <a:latin typeface="Georgia" charset="0"/>
              </a:rPr>
              <a:t>Yes, global agriculture is adequately equipped for that. The FAO and the United Nations Environmental Program (UNEP) agree on that. The International Assessment of Agricultural Knowledge, Science and Technology for Development report came to the same conclusion already in 2008. </a:t>
            </a:r>
          </a:p>
          <a:p>
            <a:pPr>
              <a:buClr>
                <a:schemeClr val="accent2"/>
              </a:buClr>
              <a:buSzPct val="60000"/>
              <a:buFont typeface="Georgia" panose="02040502050405020303" pitchFamily="18" charset="0"/>
              <a:buChar char="•"/>
            </a:pPr>
            <a:r>
              <a:rPr lang="en-GB" sz="1900" dirty="0" smtClean="0">
                <a:latin typeface="Georgia" charset="0"/>
              </a:rPr>
              <a:t>According to the report, small-scale and peasant farming structures – in Asia, Africa and Latin America – are the most important guarantee and represent the best hope for socially, economically and ecologically sustainable food production for a growing global population.</a:t>
            </a:r>
          </a:p>
          <a:p>
            <a:pPr>
              <a:buClr>
                <a:schemeClr val="accent2"/>
              </a:buClr>
              <a:buSzPct val="60000"/>
              <a:buFont typeface="Georgia" panose="02040502050405020303" pitchFamily="18" charset="0"/>
              <a:buChar char="•"/>
            </a:pPr>
            <a:r>
              <a:rPr lang="en-GB" sz="1900" dirty="0" smtClean="0">
                <a:latin typeface="Georgia" charset="0"/>
              </a:rPr>
              <a:t>In line with international scientists, </a:t>
            </a:r>
            <a:r>
              <a:rPr lang="en-GB" sz="1900" dirty="0" err="1" smtClean="0">
                <a:latin typeface="Georgia" charset="0"/>
              </a:rPr>
              <a:t>Brot</a:t>
            </a:r>
            <a:r>
              <a:rPr lang="en-GB" sz="1900" dirty="0" smtClean="0">
                <a:latin typeface="Georgia" charset="0"/>
              </a:rPr>
              <a:t> </a:t>
            </a:r>
            <a:r>
              <a:rPr lang="en-GB" sz="1900" dirty="0" err="1" smtClean="0">
                <a:latin typeface="Georgia" charset="0"/>
              </a:rPr>
              <a:t>für</a:t>
            </a:r>
            <a:r>
              <a:rPr lang="en-GB" sz="1900" dirty="0" smtClean="0">
                <a:latin typeface="Georgia" charset="0"/>
              </a:rPr>
              <a:t> die Welt demands a change of course: from wasting resources to sustainability; from promoting industrialised agriculture to supporting small-scale and peasant agriculture. In recent years, less than half of the world’s grain harvest, namely 47%, was produced to feed people. The remainder was animal feed (34%), fuel/</a:t>
            </a:r>
            <a:r>
              <a:rPr lang="en-GB" sz="1900" dirty="0" err="1" smtClean="0">
                <a:latin typeface="Georgia" charset="0"/>
              </a:rPr>
              <a:t>bioethanol</a:t>
            </a:r>
            <a:r>
              <a:rPr lang="en-GB" sz="1900" dirty="0" smtClean="0">
                <a:latin typeface="Georgia" charset="0"/>
              </a:rPr>
              <a:t> (6%), industrial feedstock and waste (13%). </a:t>
            </a:r>
            <a:endParaRPr lang="en-GB" sz="1900" dirty="0">
              <a:latin typeface="Georgia" charset="0"/>
            </a:endParaRPr>
          </a:p>
        </p:txBody>
      </p:sp>
      <p:sp>
        <p:nvSpPr>
          <p:cNvPr id="3" name="Titel 2"/>
          <p:cNvSpPr>
            <a:spLocks noGrp="1"/>
          </p:cNvSpPr>
          <p:nvPr>
            <p:ph type="title"/>
          </p:nvPr>
        </p:nvSpPr>
        <p:spPr/>
        <p:txBody>
          <a:bodyPr/>
          <a:lstStyle/>
          <a:p>
            <a:r>
              <a:rPr lang="en-GB" sz="2500" b="1" dirty="0" smtClean="0"/>
              <a:t>Facts and figures</a:t>
            </a:r>
            <a:endParaRPr lang="en-GB" sz="2500" b="1" dirty="0"/>
          </a:p>
        </p:txBody>
      </p:sp>
    </p:spTree>
    <p:extLst>
      <p:ext uri="{BB962C8B-B14F-4D97-AF65-F5344CB8AC3E}">
        <p14:creationId xmlns:p14="http://schemas.microsoft.com/office/powerpoint/2010/main" val="2511953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120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GB" sz="2500" b="1" dirty="0" smtClean="0"/>
              <a:t>What proportion of the global population is undernourished?</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47106"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11%</a:t>
            </a:r>
            <a:endParaRPr lang="de-DE" sz="2500" dirty="0"/>
          </a:p>
        </p:txBody>
      </p:sp>
      <p:sp>
        <p:nvSpPr>
          <p:cNvPr id="11" name="Inhaltsplatzhalter 2"/>
          <p:cNvSpPr txBox="1">
            <a:spLocks/>
          </p:cNvSpPr>
          <p:nvPr/>
        </p:nvSpPr>
        <p:spPr>
          <a:xfrm>
            <a:off x="7781782" y="476306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8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sz="2500" dirty="0"/>
              <a:t>d) 30%</a:t>
            </a:r>
          </a:p>
          <a:p>
            <a:endParaRPr lang="de-DE" dirty="0"/>
          </a:p>
        </p:txBody>
      </p:sp>
      <p:sp>
        <p:nvSpPr>
          <p:cNvPr id="12" name="Inhaltsplatzhalter 2"/>
          <p:cNvSpPr txBox="1">
            <a:spLocks/>
          </p:cNvSpPr>
          <p:nvPr/>
        </p:nvSpPr>
        <p:spPr>
          <a:xfrm>
            <a:off x="2147106" y="476306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c) 6%</a:t>
            </a:r>
          </a:p>
          <a:p>
            <a:pPr marL="0" indent="0">
              <a:buFont typeface="Arial" panose="020B0604020202020204" pitchFamily="34" charset="0"/>
              <a:buNone/>
            </a:pPr>
            <a:endParaRPr lang="de-DE" dirty="0"/>
          </a:p>
        </p:txBody>
      </p:sp>
      <p:sp>
        <p:nvSpPr>
          <p:cNvPr id="13" name="Inhaltsplatzhalter 2"/>
          <p:cNvSpPr txBox="1">
            <a:spLocks/>
          </p:cNvSpPr>
          <p:nvPr/>
        </p:nvSpPr>
        <p:spPr>
          <a:xfrm>
            <a:off x="7781781" y="2044391"/>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23%</a:t>
            </a:r>
          </a:p>
          <a:p>
            <a:endParaRPr lang="de-DE" dirty="0"/>
          </a:p>
        </p:txBody>
      </p:sp>
    </p:spTree>
    <p:extLst>
      <p:ext uri="{BB962C8B-B14F-4D97-AF65-F5344CB8AC3E}">
        <p14:creationId xmlns:p14="http://schemas.microsoft.com/office/powerpoint/2010/main" val="474834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t>a) 11%</a:t>
            </a:r>
            <a:endParaRPr lang="de-DE" sz="2500" b="1" dirty="0"/>
          </a:p>
        </p:txBody>
      </p:sp>
      <p:sp>
        <p:nvSpPr>
          <p:cNvPr id="3" name="Inhaltsplatzhalter 2"/>
          <p:cNvSpPr>
            <a:spLocks noGrp="1"/>
          </p:cNvSpPr>
          <p:nvPr>
            <p:ph idx="1"/>
          </p:nvPr>
        </p:nvSpPr>
        <p:spPr/>
        <p:txBody>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Globally about 821 million people (11%) suffer from hunger. </a:t>
            </a:r>
            <a:r>
              <a:rPr lang="en-GB" sz="2500" b="1" dirty="0" smtClean="0">
                <a:ea typeface="Calibri" panose="020F0502020204030204" pitchFamily="34" charset="0"/>
                <a:cs typeface="Times New Roman" panose="02020603050405020304" pitchFamily="18" charset="0"/>
              </a:rPr>
              <a:t>Hunger </a:t>
            </a:r>
            <a:r>
              <a:rPr lang="en-GB" sz="2500" dirty="0" smtClean="0">
                <a:ea typeface="Calibri" panose="020F0502020204030204" pitchFamily="34" charset="0"/>
                <a:cs typeface="Times New Roman" panose="02020603050405020304" pitchFamily="18" charset="0"/>
              </a:rPr>
              <a:t>refers to an individual‘s subjective experience if he*she is unable to acquire sufficient food calories. If the minimum daily caloric requirement of 2,100 kcal is not met over an extended period of time, people suffer from undernourishment.   </a:t>
            </a:r>
            <a:endParaRPr lang="en-GB" sz="2500" b="1" dirty="0" smtClean="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805032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531628"/>
            <a:ext cx="10515600" cy="893135"/>
          </a:xfrm>
        </p:spPr>
        <p:txBody>
          <a:bodyPr/>
          <a:lstStyle/>
          <a:p>
            <a:pPr marL="0" indent="0">
              <a:buNone/>
            </a:pPr>
            <a:r>
              <a:rPr lang="en-GB" dirty="0" smtClean="0"/>
              <a:t>Explore the state of global nutrition and its development from 2000 to 2016 using this map:</a:t>
            </a:r>
          </a:p>
          <a:p>
            <a:pPr marL="0" indent="0">
              <a:buNone/>
            </a:pPr>
            <a:endParaRPr lang="en-GB" dirty="0"/>
          </a:p>
        </p:txBody>
      </p:sp>
      <p:pic>
        <p:nvPicPr>
          <p:cNvPr id="4" name="Grafik 3"/>
          <p:cNvPicPr>
            <a:picLocks noChangeAspect="1"/>
          </p:cNvPicPr>
          <p:nvPr/>
        </p:nvPicPr>
        <p:blipFill>
          <a:blip r:embed="rId2"/>
          <a:stretch>
            <a:fillRect/>
          </a:stretch>
        </p:blipFill>
        <p:spPr>
          <a:xfrm>
            <a:off x="1104016" y="1591490"/>
            <a:ext cx="9273362" cy="4161343"/>
          </a:xfrm>
          <a:prstGeom prst="rect">
            <a:avLst/>
          </a:prstGeom>
        </p:spPr>
      </p:pic>
    </p:spTree>
    <p:extLst>
      <p:ext uri="{BB962C8B-B14F-4D97-AF65-F5344CB8AC3E}">
        <p14:creationId xmlns:p14="http://schemas.microsoft.com/office/powerpoint/2010/main" val="2972908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120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GB" sz="2500" b="1" dirty="0" smtClean="0"/>
              <a:t>Who suffers from “hidden hunger”?</a:t>
            </a:r>
            <a:endParaRPr lang="en-GB"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19810" y="1896550"/>
            <a:ext cx="3744061"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GB" sz="2500" dirty="0" smtClean="0">
                <a:ea typeface="Calibri" panose="020F0502020204030204" pitchFamily="34" charset="0"/>
                <a:cs typeface="Times New Roman" panose="02020603050405020304" pitchFamily="18" charset="0"/>
              </a:rPr>
              <a:t>a) People </a:t>
            </a:r>
            <a:r>
              <a:rPr lang="en-GB" sz="2500" dirty="0" smtClean="0">
                <a:ea typeface="Calibri" panose="020F0502020204030204" pitchFamily="34" charset="0"/>
                <a:cs typeface="Times New Roman" panose="02020603050405020304" pitchFamily="18" charset="0"/>
              </a:rPr>
              <a:t>who do </a:t>
            </a:r>
            <a:r>
              <a:rPr lang="en-GB" sz="2500" dirty="0" smtClean="0">
                <a:ea typeface="Calibri" panose="020F0502020204030204" pitchFamily="34" charset="0"/>
                <a:cs typeface="Times New Roman" panose="02020603050405020304" pitchFamily="18" charset="0"/>
              </a:rPr>
              <a:t>not take </a:t>
            </a:r>
            <a:r>
              <a:rPr lang="en-GB" sz="2500" dirty="0" smtClean="0">
                <a:ea typeface="Calibri" panose="020F0502020204030204" pitchFamily="34" charset="0"/>
                <a:cs typeface="Times New Roman" panose="02020603050405020304" pitchFamily="18" charset="0"/>
              </a:rPr>
              <a:t>in sufficient calories because they want to be lean</a:t>
            </a:r>
            <a:endParaRPr lang="en-GB" sz="2500" dirty="0">
              <a:ea typeface="Calibri" panose="020F0502020204030204" pitchFamily="34" charset="0"/>
              <a:cs typeface="Times New Roman" panose="02020603050405020304" pitchFamily="18" charset="0"/>
            </a:endParaRPr>
          </a:p>
        </p:txBody>
      </p:sp>
      <p:sp>
        <p:nvSpPr>
          <p:cNvPr id="11" name="Inhaltsplatzhalter 2"/>
          <p:cNvSpPr txBox="1">
            <a:spLocks/>
          </p:cNvSpPr>
          <p:nvPr/>
        </p:nvSpPr>
        <p:spPr>
          <a:xfrm>
            <a:off x="5863871"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8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500" dirty="0" err="1" smtClean="0"/>
              <a:t>d</a:t>
            </a:r>
            <a:r>
              <a:rPr lang="en-GB" sz="2500" dirty="0" smtClean="0"/>
              <a:t>) People who are unable to acquire sufficient calories, but do not show up in any statistics. </a:t>
            </a:r>
          </a:p>
          <a:p>
            <a:endParaRPr lang="en-GB" dirty="0"/>
          </a:p>
        </p:txBody>
      </p:sp>
      <p:sp>
        <p:nvSpPr>
          <p:cNvPr id="12" name="Inhaltsplatzhalter 2"/>
          <p:cNvSpPr txBox="1">
            <a:spLocks/>
          </p:cNvSpPr>
          <p:nvPr/>
        </p:nvSpPr>
        <p:spPr>
          <a:xfrm>
            <a:off x="2147107" y="4333647"/>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GB" sz="2500" dirty="0" err="1" smtClean="0">
                <a:ea typeface="Calibri" panose="020F0502020204030204" pitchFamily="34" charset="0"/>
                <a:cs typeface="Times New Roman" panose="02020603050405020304" pitchFamily="18" charset="0"/>
              </a:rPr>
              <a:t>c</a:t>
            </a:r>
            <a:r>
              <a:rPr lang="en-GB" sz="2500" dirty="0" smtClean="0">
                <a:ea typeface="Calibri" panose="020F0502020204030204" pitchFamily="34" charset="0"/>
                <a:cs typeface="Times New Roman" panose="02020603050405020304" pitchFamily="18" charset="0"/>
              </a:rPr>
              <a:t>) People who take in sufficient calories but not enough nutrients</a:t>
            </a:r>
          </a:p>
          <a:p>
            <a:pPr marL="0" indent="0">
              <a:buFont typeface="Arial" panose="020B0604020202020204" pitchFamily="34" charset="0"/>
              <a:buNone/>
            </a:pPr>
            <a:endParaRPr lang="en-GB" dirty="0"/>
          </a:p>
        </p:txBody>
      </p:sp>
      <p:sp>
        <p:nvSpPr>
          <p:cNvPr id="13" name="Inhaltsplatzhalter 2"/>
          <p:cNvSpPr txBox="1">
            <a:spLocks/>
          </p:cNvSpPr>
          <p:nvPr/>
        </p:nvSpPr>
        <p:spPr>
          <a:xfrm>
            <a:off x="5863871" y="189655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err="1" smtClean="0"/>
              <a:t>b</a:t>
            </a:r>
            <a:r>
              <a:rPr lang="en-GB" dirty="0" smtClean="0"/>
              <a:t>) People who take in sufficient calories but always end up craving more </a:t>
            </a:r>
          </a:p>
          <a:p>
            <a:endParaRPr lang="en-GB" dirty="0"/>
          </a:p>
        </p:txBody>
      </p:sp>
    </p:spTree>
    <p:extLst>
      <p:ext uri="{BB962C8B-B14F-4D97-AF65-F5344CB8AC3E}">
        <p14:creationId xmlns:p14="http://schemas.microsoft.com/office/powerpoint/2010/main" val="1625927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en-GB" sz="2500" b="1" dirty="0" err="1" smtClean="0"/>
              <a:t>c</a:t>
            </a:r>
            <a:r>
              <a:rPr lang="en-GB" sz="2500" b="1" dirty="0" smtClean="0"/>
              <a:t>) People who acquire sufficient calories to meet their energy needs, but suffer from deficient intake of nutrients</a:t>
            </a:r>
            <a:endParaRPr lang="en-GB" sz="2500" b="1" dirty="0"/>
          </a:p>
        </p:txBody>
      </p:sp>
      <p:sp>
        <p:nvSpPr>
          <p:cNvPr id="3" name="Inhaltsplatzhalter 2"/>
          <p:cNvSpPr>
            <a:spLocks noGrp="1"/>
          </p:cNvSpPr>
          <p:nvPr>
            <p:ph idx="1"/>
          </p:nvPr>
        </p:nvSpPr>
        <p:spPr/>
        <p:txBody>
          <a:bodyPr/>
          <a:lstStyle/>
          <a:p>
            <a:pPr marL="0" indent="0">
              <a:lnSpc>
                <a:spcPct val="107000"/>
              </a:lnSpc>
              <a:spcAft>
                <a:spcPts val="800"/>
              </a:spcAft>
              <a:buNone/>
            </a:pPr>
            <a:r>
              <a:rPr lang="en-GB" sz="2500" dirty="0" smtClean="0">
                <a:ea typeface="Calibri" panose="020F0502020204030204" pitchFamily="34" charset="0"/>
                <a:cs typeface="Times New Roman" panose="02020603050405020304" pitchFamily="18" charset="0"/>
              </a:rPr>
              <a:t>Two billion people are malnourished. They suffer from “hidden hunger”. While they are able to meet their daily caloric requirements, their diet does not provide essential micronutrients such as iodine and iron. Perpetual nutritional deficiency damages organs and metabolic processes in humans. In particular, women and children are at risk.  </a:t>
            </a:r>
          </a:p>
          <a:p>
            <a:pPr marL="0" indent="0">
              <a:buNone/>
            </a:pPr>
            <a:endParaRPr lang="en-GB" dirty="0"/>
          </a:p>
        </p:txBody>
      </p:sp>
    </p:spTree>
    <p:extLst>
      <p:ext uri="{BB962C8B-B14F-4D97-AF65-F5344CB8AC3E}">
        <p14:creationId xmlns:p14="http://schemas.microsoft.com/office/powerpoint/2010/main" val="2537831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2607</Words>
  <Application>Microsoft Office PowerPoint</Application>
  <PresentationFormat>Breitbild</PresentationFormat>
  <Paragraphs>130</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33</vt:i4>
      </vt:variant>
    </vt:vector>
  </HeadingPairs>
  <TitlesOfParts>
    <vt:vector size="38" baseType="lpstr">
      <vt:lpstr>Arial</vt:lpstr>
      <vt:lpstr>Calibri</vt:lpstr>
      <vt:lpstr>Georgia</vt:lpstr>
      <vt:lpstr>Times New Roman</vt:lpstr>
      <vt:lpstr>Office</vt:lpstr>
      <vt:lpstr>Digitalisation</vt:lpstr>
      <vt:lpstr>Methodological introduction</vt:lpstr>
      <vt:lpstr>Facts and figures</vt:lpstr>
      <vt:lpstr>Facts and figures</vt:lpstr>
      <vt:lpstr>What proportion of the global population is undernourished?</vt:lpstr>
      <vt:lpstr>a) 11%</vt:lpstr>
      <vt:lpstr>PowerPoint-Präsentation</vt:lpstr>
      <vt:lpstr>Who suffers from “hidden hunger”?</vt:lpstr>
      <vt:lpstr>c) People who acquire sufficient calories to meet their energy needs, but suffer from deficient intake of nutrients</vt:lpstr>
      <vt:lpstr>Food security is not a human right.</vt:lpstr>
      <vt:lpstr>b) false</vt:lpstr>
      <vt:lpstr>Can food be digitised?</vt:lpstr>
      <vt:lpstr>a) Yes</vt:lpstr>
      <vt:lpstr>The process of collecting a wide range of data and using algorithms for processing them is referred to as...  </vt:lpstr>
      <vt:lpstr>a) Big Data</vt:lpstr>
      <vt:lpstr>What is smart farming?</vt:lpstr>
      <vt:lpstr>c) Digital control of agriculture</vt:lpstr>
      <vt:lpstr>An example of smart farming</vt:lpstr>
      <vt:lpstr>Which of the following benefits is not a result of digitalisation?</vt:lpstr>
      <vt:lpstr>d) More equitable distribution of farmland</vt:lpstr>
      <vt:lpstr>d) More equitable distribution of farmland</vt:lpstr>
      <vt:lpstr>1% of the global population…</vt:lpstr>
      <vt:lpstr>b) owns more wealth than the rest of the population combined</vt:lpstr>
      <vt:lpstr>Can seeds be patented?</vt:lpstr>
      <vt:lpstr>a) Yes</vt:lpstr>
      <vt:lpstr>Which of these crops has not been genetically modified yet…</vt:lpstr>
      <vt:lpstr>b) Barley</vt:lpstr>
      <vt:lpstr>What is food sovereignty?</vt:lpstr>
      <vt:lpstr>d) A political concept</vt:lpstr>
      <vt:lpstr>Brot für die Welt in focus Vandana Shiva’s seed bank helps increase yields</vt:lpstr>
      <vt:lpstr>Brot für die Welt in focus Vandana Shiva’s seed bank helps increase yields</vt:lpstr>
      <vt:lpstr>Brot für die Welt in focus Vandana Shiva’s seed bank helps increase yields</vt:lpstr>
      <vt:lpstr>Further resources</vt:lpstr>
    </vt:vector>
  </TitlesOfParts>
  <Company>EWDE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Digitalisierung</dc:title>
  <dc:creator>johanna.schulz</dc:creator>
  <cp:lastModifiedBy>kornelia.freier</cp:lastModifiedBy>
  <cp:revision>224</cp:revision>
  <dcterms:created xsi:type="dcterms:W3CDTF">2020-04-20T15:29:07Z</dcterms:created>
  <dcterms:modified xsi:type="dcterms:W3CDTF">2020-05-29T08:37:48Z</dcterms:modified>
</cp:coreProperties>
</file>