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18" r:id="rId4"/>
    <p:sldId id="257" r:id="rId5"/>
    <p:sldId id="302" r:id="rId6"/>
    <p:sldId id="303" r:id="rId7"/>
    <p:sldId id="295" r:id="rId8"/>
    <p:sldId id="297" r:id="rId9"/>
    <p:sldId id="309" r:id="rId10"/>
    <p:sldId id="310" r:id="rId11"/>
    <p:sldId id="313" r:id="rId12"/>
    <p:sldId id="315" r:id="rId13"/>
    <p:sldId id="316" r:id="rId14"/>
    <p:sldId id="317" r:id="rId15"/>
    <p:sldId id="301" r:id="rId16"/>
    <p:sldId id="298" r:id="rId17"/>
    <p:sldId id="296" r:id="rId18"/>
    <p:sldId id="305" r:id="rId19"/>
    <p:sldId id="304" r:id="rId20"/>
    <p:sldId id="308"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schulz" initials="jsc" lastIdx="2" clrIdx="0">
    <p:extLst>
      <p:ext uri="{19B8F6BF-5375-455C-9EA6-DF929625EA0E}">
        <p15:presenceInfo xmlns:p15="http://schemas.microsoft.com/office/powerpoint/2012/main" userId="johanna.schul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897" autoAdjust="0"/>
    <p:restoredTop sz="94708" autoAdjust="0"/>
  </p:normalViewPr>
  <p:slideViewPr>
    <p:cSldViewPr snapToGrid="0">
      <p:cViewPr varScale="1">
        <p:scale>
          <a:sx n="91" d="100"/>
          <a:sy n="91" d="100"/>
        </p:scale>
        <p:origin x="90" y="43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015568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8812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23054407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Datumsplatzhalter 6"/>
          <p:cNvSpPr>
            <a:spLocks noGrp="1"/>
          </p:cNvSpPr>
          <p:nvPr>
            <p:ph type="dt" sz="half" idx="10"/>
          </p:nvPr>
        </p:nvSpPr>
        <p:spPr>
          <a:xfrm>
            <a:off x="838200" y="6356350"/>
            <a:ext cx="2743200" cy="365125"/>
          </a:xfrm>
          <a:prstGeom prst="rect">
            <a:avLst/>
          </a:prstGeom>
        </p:spPr>
        <p:txBody>
          <a:bodyPr/>
          <a:lstStyle/>
          <a:p>
            <a:r>
              <a:rPr lang="de-DE" smtClean="0"/>
              <a:t>Brot für die Welt - Globales Lernen</a:t>
            </a:r>
            <a:endParaRPr lang="de-DE" dirty="0"/>
          </a:p>
        </p:txBody>
      </p:sp>
      <p:sp>
        <p:nvSpPr>
          <p:cNvPr id="8" name="Fußzeilenplatzhalter 7"/>
          <p:cNvSpPr>
            <a:spLocks noGrp="1"/>
          </p:cNvSpPr>
          <p:nvPr>
            <p:ph type="ftr" sz="quarter" idx="11"/>
          </p:nvPr>
        </p:nvSpPr>
        <p:spPr/>
        <p:txBody>
          <a:bodyPr/>
          <a:lstStyle/>
          <a:p>
            <a:r>
              <a:rPr lang="de-DE" smtClean="0"/>
              <a:t>D</a:t>
            </a:r>
            <a:endParaRPr lang="de-DE" dirty="0"/>
          </a:p>
        </p:txBody>
      </p:sp>
      <p:sp>
        <p:nvSpPr>
          <p:cNvPr id="9" name="Foliennummernplatzhalter 8"/>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
        <p:nvSpPr>
          <p:cNvPr id="10" name="Titel 9"/>
          <p:cNvSpPr>
            <a:spLocks noGrp="1"/>
          </p:cNvSpPr>
          <p:nvPr>
            <p:ph type="title"/>
          </p:nvPr>
        </p:nvSpPr>
        <p:spPr/>
        <p:txBody>
          <a:bodyPr/>
          <a:lstStyle/>
          <a:p>
            <a:r>
              <a:rPr lang="de-DE" dirty="0" smtClean="0"/>
              <a:t>Titelmasterformat durch Klicken bearbeiten</a:t>
            </a:r>
            <a:endParaRPr lang="de-DE" dirty="0"/>
          </a:p>
        </p:txBody>
      </p:sp>
    </p:spTree>
    <p:extLst>
      <p:ext uri="{BB962C8B-B14F-4D97-AF65-F5344CB8AC3E}">
        <p14:creationId xmlns:p14="http://schemas.microsoft.com/office/powerpoint/2010/main" val="16542011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278658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6067638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595029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5867524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11764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608769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427779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911772" y="1507330"/>
            <a:ext cx="10515600" cy="4351338"/>
          </a:xfrm>
          <a:prstGeom prst="rect">
            <a:avLst/>
          </a:prstGeom>
        </p:spPr>
        <p:txBody>
          <a:bodyPr vert="horz" lIns="91440" tIns="45720" rIns="91440" bIns="45720" rtlCol="0">
            <a:normAutofit/>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smtClean="0"/>
              <a:t>D</a:t>
            </a:r>
            <a:endParaRPr lang="de-DE" dirty="0"/>
          </a:p>
        </p:txBody>
      </p:sp>
      <p:sp>
        <p:nvSpPr>
          <p:cNvPr id="7" name="Text Box 13"/>
          <p:cNvSpPr txBox="1">
            <a:spLocks noChangeArrowheads="1"/>
          </p:cNvSpPr>
          <p:nvPr userDrawn="1"/>
        </p:nvSpPr>
        <p:spPr bwMode="auto">
          <a:xfrm>
            <a:off x="838200" y="5858668"/>
            <a:ext cx="2376487" cy="743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lnSpc>
                <a:spcPts val="1000"/>
              </a:lnSpc>
              <a:spcBef>
                <a:spcPct val="0"/>
              </a:spcBef>
              <a:spcAft>
                <a:spcPct val="50000"/>
              </a:spcAft>
              <a:defRPr/>
            </a:pPr>
            <a:r>
              <a:rPr lang="de-DE" altLang="de-DE" sz="900" dirty="0" smtClean="0">
                <a:solidFill>
                  <a:srgbClr val="000000"/>
                </a:solidFill>
                <a:latin typeface="Georgia" charset="0"/>
              </a:rPr>
              <a:t>17.09.2019</a:t>
            </a:r>
            <a:endParaRPr lang="de-DE" altLang="de-DE" sz="900" dirty="0">
              <a:solidFill>
                <a:srgbClr val="000000"/>
              </a:solidFill>
              <a:latin typeface="Georgia" charset="0"/>
            </a:endParaRPr>
          </a:p>
          <a:p>
            <a:pPr fontAlgn="base">
              <a:lnSpc>
                <a:spcPts val="1000"/>
              </a:lnSpc>
              <a:spcBef>
                <a:spcPct val="0"/>
              </a:spcBef>
              <a:spcAft>
                <a:spcPct val="0"/>
              </a:spcAft>
              <a:defRPr/>
            </a:pPr>
            <a:r>
              <a:rPr lang="de-DE" altLang="de-DE" sz="900" b="1" dirty="0" smtClean="0">
                <a:solidFill>
                  <a:srgbClr val="EA690B"/>
                </a:solidFill>
                <a:latin typeface="Georgia" charset="0"/>
              </a:rPr>
              <a:t>Bildung</a:t>
            </a:r>
            <a:r>
              <a:rPr lang="de-DE" altLang="de-DE" sz="900" b="1" baseline="0" dirty="0" smtClean="0">
                <a:solidFill>
                  <a:srgbClr val="EA690B"/>
                </a:solidFill>
                <a:latin typeface="Georgia" charset="0"/>
              </a:rPr>
              <a:t> für alle?</a:t>
            </a:r>
            <a:endParaRPr lang="de-DE" altLang="de-DE" sz="900" b="1" dirty="0">
              <a:solidFill>
                <a:srgbClr val="EA690B"/>
              </a:solidFill>
              <a:latin typeface="Georgia" charset="0"/>
            </a:endParaRPr>
          </a:p>
          <a:p>
            <a:pPr fontAlgn="base">
              <a:lnSpc>
                <a:spcPts val="1000"/>
              </a:lnSpc>
              <a:spcBef>
                <a:spcPct val="0"/>
              </a:spcBef>
              <a:spcAft>
                <a:spcPct val="50000"/>
              </a:spcAft>
              <a:defRPr/>
            </a:pPr>
            <a:r>
              <a:rPr lang="de-DE" altLang="de-DE" sz="900" b="1" dirty="0" smtClean="0">
                <a:solidFill>
                  <a:srgbClr val="000000"/>
                </a:solidFill>
                <a:latin typeface="Georgia" charset="0"/>
              </a:rPr>
              <a:t>Global</a:t>
            </a:r>
            <a:r>
              <a:rPr lang="de-DE" altLang="de-DE" sz="900" b="1" baseline="0" dirty="0" smtClean="0">
                <a:solidFill>
                  <a:srgbClr val="000000"/>
                </a:solidFill>
                <a:latin typeface="Georgia" charset="0"/>
              </a:rPr>
              <a:t> Lernen 2/2019</a:t>
            </a:r>
            <a:endParaRPr lang="de-DE" altLang="de-DE" sz="900" b="1" dirty="0">
              <a:solidFill>
                <a:srgbClr val="000000"/>
              </a:solidFill>
              <a:latin typeface="Georgia" charset="0"/>
            </a:endParaRPr>
          </a:p>
          <a:p>
            <a:pPr fontAlgn="base">
              <a:lnSpc>
                <a:spcPts val="1000"/>
              </a:lnSpc>
              <a:spcBef>
                <a:spcPct val="0"/>
              </a:spcBef>
              <a:spcAft>
                <a:spcPct val="0"/>
              </a:spcAft>
              <a:defRPr/>
            </a:pPr>
            <a:r>
              <a:rPr lang="de-DE" altLang="de-DE" sz="900" dirty="0">
                <a:solidFill>
                  <a:srgbClr val="000000"/>
                </a:solidFill>
                <a:latin typeface="Georgia" charset="0"/>
              </a:rPr>
              <a:t>Seite </a:t>
            </a:r>
            <a:fld id="{8E1F052C-3EF3-4093-9419-8DEA5227FDD8}" type="slidenum">
              <a:rPr lang="de-DE" altLang="de-DE" sz="900">
                <a:solidFill>
                  <a:srgbClr val="000000"/>
                </a:solidFill>
                <a:latin typeface="Georgia" charset="0"/>
              </a:rPr>
              <a:pPr fontAlgn="base">
                <a:lnSpc>
                  <a:spcPts val="1000"/>
                </a:lnSpc>
                <a:spcBef>
                  <a:spcPct val="0"/>
                </a:spcBef>
                <a:spcAft>
                  <a:spcPct val="0"/>
                </a:spcAft>
                <a:defRPr/>
              </a:pPr>
              <a:t>‹Nr.›</a:t>
            </a:fld>
            <a:r>
              <a:rPr lang="de-DE" altLang="de-DE" sz="900" dirty="0">
                <a:solidFill>
                  <a:srgbClr val="000000"/>
                </a:solidFill>
                <a:latin typeface="Georgia" charset="0"/>
              </a:rPr>
              <a:t> / </a:t>
            </a:r>
            <a:r>
              <a:rPr lang="de-DE" altLang="de-DE" sz="900" dirty="0" smtClean="0">
                <a:solidFill>
                  <a:srgbClr val="000000"/>
                </a:solidFill>
                <a:latin typeface="Georgia" charset="0"/>
              </a:rPr>
              <a:t>20</a:t>
            </a:r>
            <a:endParaRPr lang="de-DE" altLang="de-DE" sz="900" dirty="0">
              <a:solidFill>
                <a:srgbClr val="000000"/>
              </a:solidFill>
              <a:latin typeface="Georgia" charset="0"/>
            </a:endParaRPr>
          </a:p>
        </p:txBody>
      </p:sp>
      <p:pic>
        <p:nvPicPr>
          <p:cNvPr id="8" name="Bild 20"/>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88575" y="6007148"/>
            <a:ext cx="1165225"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7489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www.schulen-globales-lernen.de/bildungsmaterialien/fuer-gymnasi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5052" y="741588"/>
            <a:ext cx="5468838" cy="3646234"/>
          </a:xfrm>
          <a:prstGeom prst="rect">
            <a:avLst/>
          </a:prstGeom>
        </p:spPr>
      </p:pic>
      <p:sp>
        <p:nvSpPr>
          <p:cNvPr id="2" name="Titel 1"/>
          <p:cNvSpPr>
            <a:spLocks noGrp="1"/>
          </p:cNvSpPr>
          <p:nvPr>
            <p:ph type="ctrTitle"/>
          </p:nvPr>
        </p:nvSpPr>
        <p:spPr>
          <a:xfrm>
            <a:off x="859255" y="4387822"/>
            <a:ext cx="9860432" cy="2387600"/>
          </a:xfrm>
        </p:spPr>
        <p:txBody>
          <a:bodyPr>
            <a:normAutofit fontScale="90000"/>
          </a:bodyPr>
          <a:lstStyle/>
          <a:p>
            <a:r>
              <a:rPr lang="de-DE" dirty="0" smtClean="0">
                <a:latin typeface="Georgia" panose="02040502050405020303" pitchFamily="18" charset="0"/>
              </a:rPr>
              <a:t>Bildung für alle</a:t>
            </a:r>
            <a:r>
              <a:rPr lang="de-DE" dirty="0" smtClean="0">
                <a:latin typeface="Georgia" panose="02040502050405020303" pitchFamily="18" charset="0"/>
              </a:rPr>
              <a:t>?</a:t>
            </a:r>
            <a:br>
              <a:rPr lang="de-DE" dirty="0" smtClean="0">
                <a:latin typeface="Georgia" panose="02040502050405020303" pitchFamily="18" charset="0"/>
              </a:rPr>
            </a:br>
            <a:r>
              <a:rPr lang="de-DE" sz="2800" dirty="0" smtClean="0"/>
              <a:t>Positionierung zum Thema Digitalisierung im Bildungssystem </a:t>
            </a:r>
            <a:br>
              <a:rPr lang="de-DE" sz="2800" dirty="0" smtClean="0"/>
            </a:br>
            <a:r>
              <a:rPr lang="de-DE" sz="2800" dirty="0" smtClean="0"/>
              <a:t>am </a:t>
            </a:r>
            <a:r>
              <a:rPr lang="de-DE" sz="2800" dirty="0"/>
              <a:t>B</a:t>
            </a:r>
            <a:r>
              <a:rPr lang="de-DE" sz="2800" dirty="0" smtClean="0"/>
              <a:t>eispiel der Bridge International </a:t>
            </a:r>
            <a:r>
              <a:rPr lang="de-DE" sz="2800" dirty="0" err="1" smtClean="0"/>
              <a:t>Academies</a:t>
            </a:r>
            <a:r>
              <a:rPr lang="de-DE" dirty="0" smtClean="0">
                <a:latin typeface="Georgia" panose="02040502050405020303" pitchFamily="18" charset="0"/>
              </a:rPr>
              <a:t/>
            </a:r>
            <a:br>
              <a:rPr lang="de-DE" dirty="0" smtClean="0">
                <a:latin typeface="Georgia" panose="02040502050405020303" pitchFamily="18" charset="0"/>
              </a:rPr>
            </a:br>
            <a:endParaRPr lang="de-DE" dirty="0">
              <a:latin typeface="Georgia" panose="02040502050405020303" pitchFamily="18" charset="0"/>
            </a:endParaRPr>
          </a:p>
        </p:txBody>
      </p:sp>
    </p:spTree>
    <p:extLst>
      <p:ext uri="{BB962C8B-B14F-4D97-AF65-F5344CB8AC3E}">
        <p14:creationId xmlns:p14="http://schemas.microsoft.com/office/powerpoint/2010/main" val="2683550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2500" dirty="0" smtClean="0"/>
              <a:t>In Kenia ist Schule seit 2003 Pflicht und bis zur achten Klasse kostenlos.</a:t>
            </a:r>
          </a:p>
          <a:p>
            <a:r>
              <a:rPr lang="de-DE" sz="2500" dirty="0" smtClean="0"/>
              <a:t>Der Staat gibt aber nur wenig Geld für Gebäude und Lehrkräfte aus.</a:t>
            </a:r>
          </a:p>
          <a:p>
            <a:r>
              <a:rPr lang="de-DE" sz="2500" dirty="0" smtClean="0"/>
              <a:t>Die </a:t>
            </a:r>
            <a:r>
              <a:rPr lang="de-DE" sz="2500" dirty="0"/>
              <a:t>K</a:t>
            </a:r>
            <a:r>
              <a:rPr lang="de-DE" sz="2500" dirty="0" smtClean="0"/>
              <a:t>lassen sind deshalb sehr voll und es ist schwer zu unterrichten. Oft erscheinen die Lehrkräfte nicht zum Unterricht. </a:t>
            </a:r>
          </a:p>
          <a:p>
            <a:r>
              <a:rPr lang="de-DE" sz="2500" dirty="0" smtClean="0"/>
              <a:t>Viele Eltern schicken ihre Kinder deshalb auf private Schulen. </a:t>
            </a:r>
          </a:p>
          <a:p>
            <a:r>
              <a:rPr lang="de-DE" sz="2500" dirty="0" smtClean="0"/>
              <a:t>Der Marktführer </a:t>
            </a:r>
            <a:r>
              <a:rPr lang="de-DE" sz="2500" dirty="0"/>
              <a:t>unter den kommerziellen Schulen </a:t>
            </a:r>
            <a:r>
              <a:rPr lang="de-DE" sz="2500" dirty="0" smtClean="0"/>
              <a:t>ist das 2008 gegründete US-Unternehmen „Bridge </a:t>
            </a:r>
            <a:r>
              <a:rPr lang="de-DE" sz="2500" dirty="0"/>
              <a:t>International </a:t>
            </a:r>
            <a:r>
              <a:rPr lang="de-DE" sz="2500" dirty="0" err="1"/>
              <a:t>Academies</a:t>
            </a:r>
            <a:r>
              <a:rPr lang="de-DE" sz="2500" dirty="0" smtClean="0"/>
              <a:t>“.</a:t>
            </a:r>
          </a:p>
          <a:p>
            <a:r>
              <a:rPr lang="de-DE" sz="2500" dirty="0" smtClean="0"/>
              <a:t>Das Unternehmen beitreibt allein in Kenia 400 Schulen, aber auch in Uganda, Nigeria, Liberia und Indien. </a:t>
            </a:r>
          </a:p>
        </p:txBody>
      </p:sp>
      <p:sp>
        <p:nvSpPr>
          <p:cNvPr id="3" name="Titel 2"/>
          <p:cNvSpPr>
            <a:spLocks noGrp="1"/>
          </p:cNvSpPr>
          <p:nvPr>
            <p:ph type="title"/>
          </p:nvPr>
        </p:nvSpPr>
        <p:spPr/>
        <p:txBody>
          <a:bodyPr vert="horz" lIns="91440" tIns="45720" rIns="91440" bIns="45720" rtlCol="0" anchor="ctr">
            <a:normAutofit/>
          </a:bodyPr>
          <a:lstStyle/>
          <a:p>
            <a:r>
              <a:rPr lang="de-DE" sz="2500" b="1" dirty="0"/>
              <a:t>Darum geht es…</a:t>
            </a:r>
          </a:p>
        </p:txBody>
      </p:sp>
    </p:spTree>
    <p:extLst>
      <p:ext uri="{BB962C8B-B14F-4D97-AF65-F5344CB8AC3E}">
        <p14:creationId xmlns:p14="http://schemas.microsoft.com/office/powerpoint/2010/main" val="265950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457200"/>
            <a:ext cx="10515600" cy="5719763"/>
          </a:xfrm>
        </p:spPr>
        <p:txBody>
          <a:bodyPr>
            <a:normAutofit/>
          </a:bodyPr>
          <a:lstStyle/>
          <a:p>
            <a:r>
              <a:rPr lang="de-DE" sz="2500" dirty="0" smtClean="0"/>
              <a:t>Die Lehrkräfte</a:t>
            </a:r>
            <a:r>
              <a:rPr lang="de-DE" sz="2500" dirty="0"/>
              <a:t>konzipieren</a:t>
            </a:r>
            <a:r>
              <a:rPr lang="de-DE" sz="2500" dirty="0" smtClean="0"/>
              <a:t> die Lektionen nicht mehr selbst, sondern lesen sie von einem Tablet ab</a:t>
            </a:r>
            <a:r>
              <a:rPr lang="de-DE" sz="2500" dirty="0"/>
              <a:t>. </a:t>
            </a:r>
            <a:r>
              <a:rPr lang="de-DE" sz="2500" dirty="0" smtClean="0"/>
              <a:t>Die Lektionen sind streng standardisiert. An allen vierten </a:t>
            </a:r>
            <a:r>
              <a:rPr lang="de-DE" sz="2500" dirty="0"/>
              <a:t>Klassen der mehr als 400 Bridge-Schulen in Kenia soll zur selben Zeit der genau gleiche Unterricht stattfinden</a:t>
            </a:r>
            <a:r>
              <a:rPr lang="de-DE" sz="2500" dirty="0" smtClean="0"/>
              <a:t>.</a:t>
            </a:r>
          </a:p>
          <a:p>
            <a:r>
              <a:rPr lang="de-DE" sz="2500" dirty="0" smtClean="0"/>
              <a:t>Diese Unterrichtskonzepte und Tablet-Skripte entstehen </a:t>
            </a:r>
            <a:r>
              <a:rPr lang="de-DE" sz="2500" dirty="0"/>
              <a:t>teils in den USA, teils in Nairobi. </a:t>
            </a:r>
            <a:endParaRPr lang="de-DE" sz="2500" dirty="0" smtClean="0"/>
          </a:p>
          <a:p>
            <a:r>
              <a:rPr lang="de-DE" sz="2500" dirty="0" smtClean="0"/>
              <a:t>Erst </a:t>
            </a:r>
            <a:r>
              <a:rPr lang="de-DE" sz="2500" dirty="0"/>
              <a:t>seit kurzem müssen die Lehrer zum mehrwöchigen Bridge-Workshop auch einen staatlichen Abschluss haben. </a:t>
            </a:r>
            <a:endParaRPr lang="de-DE" sz="2500" dirty="0" smtClean="0"/>
          </a:p>
          <a:p>
            <a:r>
              <a:rPr lang="de-DE" sz="2500" dirty="0" smtClean="0"/>
              <a:t>86% der Bridge-Schüler*innen bestehen die staatliche Abschlussprüfung an Grundschulen. Im </a:t>
            </a:r>
            <a:r>
              <a:rPr lang="de-DE" sz="2500" dirty="0"/>
              <a:t>nationalen </a:t>
            </a:r>
            <a:r>
              <a:rPr lang="de-DE" sz="2500" dirty="0" smtClean="0"/>
              <a:t>Durchschnitt </a:t>
            </a:r>
            <a:r>
              <a:rPr lang="de-DE" sz="2500" dirty="0"/>
              <a:t>schafften dies </a:t>
            </a:r>
            <a:r>
              <a:rPr lang="de-DE" sz="2500" dirty="0" smtClean="0"/>
              <a:t>nur </a:t>
            </a:r>
            <a:r>
              <a:rPr lang="de-DE" sz="2500" dirty="0"/>
              <a:t>76 </a:t>
            </a:r>
            <a:r>
              <a:rPr lang="de-DE" sz="2500" dirty="0" smtClean="0"/>
              <a:t>Prozent.</a:t>
            </a:r>
          </a:p>
        </p:txBody>
      </p:sp>
    </p:spTree>
    <p:extLst>
      <p:ext uri="{BB962C8B-B14F-4D97-AF65-F5344CB8AC3E}">
        <p14:creationId xmlns:p14="http://schemas.microsoft.com/office/powerpoint/2010/main" val="3524562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584791"/>
            <a:ext cx="10515600" cy="5592172"/>
          </a:xfrm>
        </p:spPr>
        <p:txBody>
          <a:bodyPr>
            <a:normAutofit/>
          </a:bodyPr>
          <a:lstStyle/>
          <a:p>
            <a:r>
              <a:rPr lang="de-DE" sz="2500" dirty="0" smtClean="0"/>
              <a:t>Die nationale Lehrergewerkschaft KNUT kritisiert die Bridge International </a:t>
            </a:r>
            <a:r>
              <a:rPr lang="de-DE" sz="2500" dirty="0" err="1" smtClean="0"/>
              <a:t>Academies</a:t>
            </a:r>
            <a:r>
              <a:rPr lang="de-DE" sz="2500" dirty="0" smtClean="0"/>
              <a:t> stark.</a:t>
            </a:r>
          </a:p>
          <a:p>
            <a:endParaRPr lang="de-DE" dirty="0"/>
          </a:p>
        </p:txBody>
      </p:sp>
      <p:sp>
        <p:nvSpPr>
          <p:cNvPr id="4" name="Ovale Legende 3"/>
          <p:cNvSpPr/>
          <p:nvPr/>
        </p:nvSpPr>
        <p:spPr>
          <a:xfrm>
            <a:off x="5601587" y="2286001"/>
            <a:ext cx="5858539" cy="3623490"/>
          </a:xfrm>
          <a:prstGeom prst="wedgeEllipse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de-DE" sz="1600" dirty="0">
                <a:latin typeface="Georgia" panose="02040502050405020303" pitchFamily="18" charset="0"/>
              </a:rPr>
              <a:t>„Wenn wir die Bridge-Schulen tolerieren oder sogar unterstützen, setzen wir unsere Kinder ausländischen Ideologien aus. Wir verwässern unsere Kultur und unsere Ansprüche an uns selbst als Nation.“</a:t>
            </a:r>
          </a:p>
          <a:p>
            <a:pPr algn="ctr" fontAlgn="base">
              <a:spcBef>
                <a:spcPct val="0"/>
              </a:spcBef>
              <a:spcAft>
                <a:spcPct val="0"/>
              </a:spcAft>
            </a:pPr>
            <a:r>
              <a:rPr lang="de-DE" sz="1600" dirty="0" err="1">
                <a:latin typeface="Georgia" panose="02040502050405020303" pitchFamily="18" charset="0"/>
              </a:rPr>
              <a:t>Hesbon</a:t>
            </a:r>
            <a:r>
              <a:rPr lang="de-DE" sz="1600" dirty="0">
                <a:latin typeface="Georgia" panose="02040502050405020303" pitchFamily="18" charset="0"/>
              </a:rPr>
              <a:t> </a:t>
            </a:r>
            <a:r>
              <a:rPr lang="de-DE" sz="1600" dirty="0" err="1">
                <a:latin typeface="Georgia" panose="02040502050405020303" pitchFamily="18" charset="0"/>
              </a:rPr>
              <a:t>Otieno</a:t>
            </a:r>
            <a:r>
              <a:rPr lang="de-DE" sz="1600" dirty="0">
                <a:latin typeface="Georgia" panose="02040502050405020303" pitchFamily="18" charset="0"/>
              </a:rPr>
              <a:t> </a:t>
            </a:r>
            <a:r>
              <a:rPr lang="de-DE" sz="1600" dirty="0" err="1">
                <a:latin typeface="Georgia" panose="02040502050405020303" pitchFamily="18" charset="0"/>
              </a:rPr>
              <a:t>Agola</a:t>
            </a:r>
            <a:r>
              <a:rPr lang="de-DE" sz="1600" dirty="0">
                <a:latin typeface="Georgia" panose="02040502050405020303" pitchFamily="18" charset="0"/>
              </a:rPr>
              <a:t>, stellvertretender KNUT-Generalsekretär </a:t>
            </a:r>
          </a:p>
        </p:txBody>
      </p:sp>
      <p:sp>
        <p:nvSpPr>
          <p:cNvPr id="5" name="Ovale Legende 4"/>
          <p:cNvSpPr/>
          <p:nvPr/>
        </p:nvSpPr>
        <p:spPr>
          <a:xfrm>
            <a:off x="561753" y="1552354"/>
            <a:ext cx="5956005" cy="3220560"/>
          </a:xfrm>
          <a:prstGeom prst="wedgeEllipse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de-DE" sz="1600" dirty="0">
                <a:latin typeface="Georgia" panose="02040502050405020303" pitchFamily="18" charset="0"/>
              </a:rPr>
              <a:t>„Die Mehrzahl dieser Schulen ist nicht registriert und folgt nicht den nationalen Curricula, die dort arbeitenden Lehrer sind schlecht bezahlt und unqualifiziert. Gute Bildung geht anders. Solche Schulen fördern Ungleichheit.“ Wilson </a:t>
            </a:r>
            <a:r>
              <a:rPr lang="de-DE" sz="1600" dirty="0" err="1">
                <a:latin typeface="Georgia" panose="02040502050405020303" pitchFamily="18" charset="0"/>
              </a:rPr>
              <a:t>Sossion</a:t>
            </a:r>
            <a:r>
              <a:rPr lang="de-DE" sz="1600" dirty="0">
                <a:latin typeface="Georgia" panose="02040502050405020303" pitchFamily="18" charset="0"/>
              </a:rPr>
              <a:t>, KNUT-Generalsekretär</a:t>
            </a:r>
          </a:p>
        </p:txBody>
      </p:sp>
    </p:spTree>
    <p:extLst>
      <p:ext uri="{BB962C8B-B14F-4D97-AF65-F5344CB8AC3E}">
        <p14:creationId xmlns:p14="http://schemas.microsoft.com/office/powerpoint/2010/main" val="2229687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637953"/>
            <a:ext cx="10515600" cy="5539010"/>
          </a:xfrm>
        </p:spPr>
        <p:txBody>
          <a:bodyPr>
            <a:normAutofit/>
          </a:bodyPr>
          <a:lstStyle/>
          <a:p>
            <a:endParaRPr lang="de-DE" sz="2500" dirty="0" smtClean="0"/>
          </a:p>
          <a:p>
            <a:r>
              <a:rPr lang="de-DE" sz="2500" dirty="0" smtClean="0"/>
              <a:t>Unter anderem haben Bill </a:t>
            </a:r>
            <a:r>
              <a:rPr lang="de-DE" sz="2500" dirty="0"/>
              <a:t>Gates, Mark Zuckerberg, die Weltbank </a:t>
            </a:r>
            <a:r>
              <a:rPr lang="de-DE" sz="2500" dirty="0" smtClean="0"/>
              <a:t>und </a:t>
            </a:r>
            <a:r>
              <a:rPr lang="de-DE" sz="2500" dirty="0"/>
              <a:t>die Regierung von </a:t>
            </a:r>
            <a:r>
              <a:rPr lang="de-DE" sz="2500" dirty="0" smtClean="0"/>
              <a:t>Großbritannien in das Projekt investiert.</a:t>
            </a:r>
          </a:p>
          <a:p>
            <a:r>
              <a:rPr lang="de-DE" sz="2500" dirty="0" smtClean="0"/>
              <a:t>Langfristiges Ziel ist es, Gewinn zu erwirtschaften, um neue Schulen aufbauen zu können.</a:t>
            </a:r>
          </a:p>
          <a:p>
            <a:r>
              <a:rPr lang="de-DE" sz="2500" dirty="0" smtClean="0"/>
              <a:t>Momentan decken die Schulgebühren von 140€ pro Kind und Jahr nur die laufenden Kosten. </a:t>
            </a:r>
          </a:p>
          <a:p>
            <a:r>
              <a:rPr lang="de-DE" sz="2500" dirty="0" smtClean="0"/>
              <a:t>Für viele Eltern stellt diese Gebühr eine finanzielle Belastung dar. </a:t>
            </a:r>
          </a:p>
          <a:p>
            <a:r>
              <a:rPr lang="de-DE" sz="2500" dirty="0"/>
              <a:t>Die Zukunft der Bridge-Schulen hängt von ihrer Beziehung zum staatlichen Schulsystem ab, das unlizenzierte Schulen schließen kann</a:t>
            </a:r>
            <a:r>
              <a:rPr lang="de-DE" sz="2500" dirty="0" smtClean="0"/>
              <a:t>.</a:t>
            </a:r>
            <a:endParaRPr lang="de-DE" sz="2500" dirty="0"/>
          </a:p>
        </p:txBody>
      </p:sp>
    </p:spTree>
    <p:extLst>
      <p:ext uri="{BB962C8B-B14F-4D97-AF65-F5344CB8AC3E}">
        <p14:creationId xmlns:p14="http://schemas.microsoft.com/office/powerpoint/2010/main" val="3146505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935787" y="3584641"/>
            <a:ext cx="10279912" cy="2193482"/>
          </a:xfrm>
        </p:spPr>
        <p:txBody>
          <a:bodyPr>
            <a:normAutofit/>
          </a:bodyPr>
          <a:lstStyle/>
          <a:p>
            <a:pPr marL="0" indent="0">
              <a:buNone/>
            </a:pPr>
            <a:endParaRPr lang="de-DE" sz="2500" dirty="0"/>
          </a:p>
          <a:p>
            <a:r>
              <a:rPr lang="de-DE" sz="2500" dirty="0" smtClean="0"/>
              <a:t>Bilden Sie zwei Teams. Das eine Team argumentiert zugunsten der Aussage, das andere Team dagegen. </a:t>
            </a:r>
            <a:endParaRPr lang="de-DE" sz="2500" dirty="0"/>
          </a:p>
          <a:p>
            <a:r>
              <a:rPr lang="de-DE" sz="2500" dirty="0"/>
              <a:t>Ordnen Sie </a:t>
            </a:r>
            <a:r>
              <a:rPr lang="de-DE" sz="2500" dirty="0" smtClean="0"/>
              <a:t>sich anschließend </a:t>
            </a:r>
            <a:r>
              <a:rPr lang="de-DE" sz="2500" dirty="0"/>
              <a:t>erneut </a:t>
            </a:r>
            <a:r>
              <a:rPr lang="de-DE" sz="2500" dirty="0" smtClean="0"/>
              <a:t>den fünf </a:t>
            </a:r>
            <a:r>
              <a:rPr lang="de-DE" sz="2500" dirty="0"/>
              <a:t>Thesen </a:t>
            </a:r>
            <a:r>
              <a:rPr lang="de-DE" sz="2500" dirty="0" smtClean="0"/>
              <a:t>zu. Vergleichen Sie die Ergebnisse mit dem ersten Meinungsbild. </a:t>
            </a:r>
            <a:endParaRPr lang="de-DE" sz="2500" dirty="0"/>
          </a:p>
          <a:p>
            <a:endParaRPr lang="de-DE" sz="2500" dirty="0"/>
          </a:p>
        </p:txBody>
      </p:sp>
      <p:sp>
        <p:nvSpPr>
          <p:cNvPr id="3" name="Ovale Legende 2"/>
          <p:cNvSpPr/>
          <p:nvPr/>
        </p:nvSpPr>
        <p:spPr>
          <a:xfrm>
            <a:off x="2285754" y="680486"/>
            <a:ext cx="6985590" cy="3030279"/>
          </a:xfrm>
          <a:prstGeom prst="wedgeEllipse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de-DE" sz="2500" dirty="0">
                <a:latin typeface="Georgia" panose="02040502050405020303" pitchFamily="18" charset="0"/>
              </a:rPr>
              <a:t>„Die Bridge International Schulen sind kein Problem, sondern eine Chance!“</a:t>
            </a:r>
          </a:p>
        </p:txBody>
      </p:sp>
    </p:spTree>
    <p:extLst>
      <p:ext uri="{BB962C8B-B14F-4D97-AF65-F5344CB8AC3E}">
        <p14:creationId xmlns:p14="http://schemas.microsoft.com/office/powerpoint/2010/main" val="2737371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1)„Für eine gute Bildung ist jeder selbst verantwortlich.“</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501151"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
        <p:nvSpPr>
          <p:cNvPr id="3" name="Wolkenförmige Legende 2"/>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de-DE" sz="2500" dirty="0">
                <a:latin typeface="Georgia" panose="02040502050405020303" pitchFamily="18" charset="0"/>
              </a:rPr>
              <a:t>Was ist nun anders? Warum?</a:t>
            </a:r>
          </a:p>
        </p:txBody>
      </p:sp>
    </p:spTree>
    <p:extLst>
      <p:ext uri="{BB962C8B-B14F-4D97-AF65-F5344CB8AC3E}">
        <p14:creationId xmlns:p14="http://schemas.microsoft.com/office/powerpoint/2010/main" val="734115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2)„Für eine gute Bildung ist es in Ordnung, Geld zu bezahlen.“</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501151"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
        <p:nvSpPr>
          <p:cNvPr id="9" name="Wolkenförmige Legende 8"/>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de-DE" sz="2500" dirty="0">
                <a:latin typeface="Georgia" panose="02040502050405020303" pitchFamily="18" charset="0"/>
              </a:rPr>
              <a:t>Was ist nun anders? Warum?</a:t>
            </a:r>
          </a:p>
        </p:txBody>
      </p:sp>
    </p:spTree>
    <p:extLst>
      <p:ext uri="{BB962C8B-B14F-4D97-AF65-F5344CB8AC3E}">
        <p14:creationId xmlns:p14="http://schemas.microsoft.com/office/powerpoint/2010/main" val="1411850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3)„Der Staat muss genau darauf achten, was an den Schulen unterrichtet wird.“</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498460"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
        <p:nvSpPr>
          <p:cNvPr id="9" name="Wolkenförmige Legende 8"/>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de-DE" sz="2500" dirty="0">
                <a:latin typeface="Georgia" panose="02040502050405020303" pitchFamily="18" charset="0"/>
              </a:rPr>
              <a:t>Was ist nun anders? Warum?</a:t>
            </a:r>
          </a:p>
        </p:txBody>
      </p:sp>
    </p:spTree>
    <p:extLst>
      <p:ext uri="{BB962C8B-B14F-4D97-AF65-F5344CB8AC3E}">
        <p14:creationId xmlns:p14="http://schemas.microsoft.com/office/powerpoint/2010/main" val="633140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4)„Es ist gut, wenn jedes Kind der Welt genau das gleiche lernt.“</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501151"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
        <p:nvSpPr>
          <p:cNvPr id="9" name="Wolkenförmige Legende 8"/>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de-DE" sz="2500" dirty="0">
                <a:latin typeface="Georgia" panose="02040502050405020303" pitchFamily="18" charset="0"/>
              </a:rPr>
              <a:t>Was ist nun anders? Warum?</a:t>
            </a:r>
          </a:p>
        </p:txBody>
      </p:sp>
    </p:spTree>
    <p:extLst>
      <p:ext uri="{BB962C8B-B14F-4D97-AF65-F5344CB8AC3E}">
        <p14:creationId xmlns:p14="http://schemas.microsoft.com/office/powerpoint/2010/main" val="36696759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5)„Digitalisierung kann allen dabei helfen, besser zu lernen.“</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501151" y="348788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
        <p:nvSpPr>
          <p:cNvPr id="9" name="Wolkenförmige Legende 8"/>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de-DE" sz="2500" dirty="0">
                <a:latin typeface="Georgia" panose="02040502050405020303" pitchFamily="18" charset="0"/>
              </a:rPr>
              <a:t>Was ist nun anders? Warum?</a:t>
            </a:r>
          </a:p>
        </p:txBody>
      </p:sp>
    </p:spTree>
    <p:extLst>
      <p:ext uri="{BB962C8B-B14F-4D97-AF65-F5344CB8AC3E}">
        <p14:creationId xmlns:p14="http://schemas.microsoft.com/office/powerpoint/2010/main" val="2367686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1690688"/>
            <a:ext cx="10515600" cy="4351338"/>
          </a:xfrm>
        </p:spPr>
        <p:txBody>
          <a:bodyPr>
            <a:normAutofit/>
          </a:bodyPr>
          <a:lstStyle/>
          <a:p>
            <a:pPr marL="0" indent="0">
              <a:buNone/>
            </a:pPr>
            <a:r>
              <a:rPr lang="de-DE" sz="1500" dirty="0"/>
              <a:t>Neue Technologien können viele Vorteile mit sich bringen, manchmal sind diese Entwicklungen aber auch umstritten und wirken sich nachteilig aus. Die Gründer*innen der Bridge International </a:t>
            </a:r>
            <a:r>
              <a:rPr lang="de-DE" sz="1500" dirty="0" err="1"/>
              <a:t>Academies</a:t>
            </a:r>
            <a:r>
              <a:rPr lang="de-DE" sz="1500" dirty="0"/>
              <a:t> versuchen durch digitale Innovationen, ein weitverbreitetes Problem zu lösen: </a:t>
            </a:r>
            <a:r>
              <a:rPr lang="de-DE" sz="1500" dirty="0" smtClean="0"/>
              <a:t>In </a:t>
            </a:r>
            <a:r>
              <a:rPr lang="de-DE" sz="1500" dirty="0"/>
              <a:t>vielen Ländern Afrikas und Asiens erhalten Kinder keine oder unzureichende Schulbildung. Grund dafür sind oft fehlende Lehrkräfte. </a:t>
            </a:r>
          </a:p>
          <a:p>
            <a:pPr marL="0" indent="0">
              <a:buNone/>
            </a:pPr>
            <a:r>
              <a:rPr lang="de-DE" sz="1500" dirty="0"/>
              <a:t>Bridge International </a:t>
            </a:r>
            <a:r>
              <a:rPr lang="de-DE" sz="1500" dirty="0" err="1"/>
              <a:t>Academies</a:t>
            </a:r>
            <a:r>
              <a:rPr lang="de-DE" sz="1500" dirty="0"/>
              <a:t> begründeten ein privates Schulmodell, das auf dem Einsatz von Tablets basiert. Auf diesen erhalten die Lehrkräfte der privaten Bridge-Schulen die fertigen Unterrichtseinheiten, die sie nur noch vorlesen müssen. Durch den Einsatz der Tablets kann der Unterricht stark standardisiert, kontrolliert und auch von nicht ausgebildeten Lehrkräften gehalten werden. Viele Lehrergewerkschaften kritisieren das Modell, vor allem Eltern befürworten es.</a:t>
            </a:r>
          </a:p>
          <a:p>
            <a:pPr marL="0" indent="0">
              <a:buNone/>
            </a:pPr>
            <a:r>
              <a:rPr lang="de-DE" sz="1500" dirty="0" smtClean="0"/>
              <a:t>Diese </a:t>
            </a:r>
            <a:r>
              <a:rPr lang="de-DE" sz="1500" dirty="0" err="1" smtClean="0"/>
              <a:t>Powerpoint</a:t>
            </a:r>
            <a:r>
              <a:rPr lang="de-DE" sz="1500" dirty="0" smtClean="0"/>
              <a:t>-Präsentation beschäftigt </a:t>
            </a:r>
            <a:r>
              <a:rPr lang="de-DE" sz="1500" dirty="0"/>
              <a:t>sich mit den Vor- und Nachteilen des Modells und lädt Ihre Schüler*innen zu Diskussionen ein</a:t>
            </a:r>
            <a:r>
              <a:rPr lang="de-DE" sz="1500" dirty="0" smtClean="0"/>
              <a:t>. Starten </a:t>
            </a:r>
            <a:r>
              <a:rPr lang="de-DE" sz="1500" dirty="0"/>
              <a:t>Sie </a:t>
            </a:r>
            <a:r>
              <a:rPr lang="de-DE" sz="1500" dirty="0" smtClean="0"/>
              <a:t>mit </a:t>
            </a:r>
            <a:r>
              <a:rPr lang="de-DE" sz="1500" dirty="0"/>
              <a:t>einem Meinungsbild</a:t>
            </a:r>
            <a:r>
              <a:rPr lang="de-DE" sz="1500" dirty="0" smtClean="0"/>
              <a:t>. Dazu stehen im folgenden fünf Thesen bereit.  Die Schüler*innen </a:t>
            </a:r>
            <a:r>
              <a:rPr lang="de-DE" sz="1500" dirty="0"/>
              <a:t>ordnen sich der Seite des Raumes zu, der sie mehr zustimmen. </a:t>
            </a:r>
            <a:r>
              <a:rPr lang="de-DE" sz="1500" dirty="0" smtClean="0"/>
              <a:t>Sie können sich auch zwischen den Seiten, wie auf einer Skala anordnen. Notieren Sie auf dem Arbeitsblatt die Positionen der Schüler*innen.</a:t>
            </a:r>
          </a:p>
          <a:p>
            <a:pPr marL="0" indent="0">
              <a:buNone/>
            </a:pPr>
            <a:r>
              <a:rPr lang="de-DE" sz="1500" dirty="0"/>
              <a:t>Das Stimmungsbild können Sie auch anonym und digital </a:t>
            </a:r>
            <a:r>
              <a:rPr lang="de-DE" sz="1500" dirty="0" smtClean="0"/>
              <a:t>mit „</a:t>
            </a:r>
            <a:r>
              <a:rPr lang="de-DE" sz="1500" dirty="0" err="1" smtClean="0"/>
              <a:t>Mentimeter</a:t>
            </a:r>
            <a:r>
              <a:rPr lang="de-DE" sz="1500" dirty="0" smtClean="0"/>
              <a:t>“ erfassen</a:t>
            </a:r>
            <a:r>
              <a:rPr lang="de-DE" sz="1500" dirty="0"/>
              <a:t>. </a:t>
            </a:r>
            <a:r>
              <a:rPr lang="de-DE" sz="1500" dirty="0" smtClean="0"/>
              <a:t>Erstellen Sie </a:t>
            </a:r>
            <a:r>
              <a:rPr lang="de-DE" sz="1500" dirty="0" smtClean="0"/>
              <a:t>zunächst </a:t>
            </a:r>
            <a:r>
              <a:rPr lang="de-DE" sz="1500" dirty="0"/>
              <a:t>auf https://www.mentimeter.com</a:t>
            </a:r>
            <a:r>
              <a:rPr lang="de-DE" sz="1500" dirty="0" smtClean="0"/>
              <a:t>/ eine Umfrage. Danach bitten </a:t>
            </a:r>
            <a:r>
              <a:rPr lang="de-DE" sz="1500" dirty="0"/>
              <a:t>Sie die </a:t>
            </a:r>
            <a:r>
              <a:rPr lang="de-DE" sz="1500" dirty="0" smtClean="0"/>
              <a:t>Schüler*innen , </a:t>
            </a:r>
            <a:r>
              <a:rPr lang="de-DE" sz="1500" dirty="0"/>
              <a:t>auf ihren Smartphones oder Tablets www.menti.com einzugeben und </a:t>
            </a:r>
            <a:r>
              <a:rPr lang="de-DE" sz="1500" dirty="0" smtClean="0"/>
              <a:t>einen spezifischen Code zu verwenden (dieser wird Ihnen bei der Erstellung des „</a:t>
            </a:r>
            <a:r>
              <a:rPr lang="de-DE" sz="1500" dirty="0" err="1" smtClean="0"/>
              <a:t>Mentimeters</a:t>
            </a:r>
            <a:r>
              <a:rPr lang="de-DE" sz="1500" dirty="0" smtClean="0"/>
              <a:t>“ zugeordnet).</a:t>
            </a:r>
          </a:p>
          <a:p>
            <a:pPr marL="0" indent="0">
              <a:buNone/>
            </a:pPr>
            <a:r>
              <a:rPr lang="de-DE" sz="1500" dirty="0" smtClean="0"/>
              <a:t>Starten Sie mit Ihren Schüler*innen mit Folie 4!</a:t>
            </a:r>
            <a:endParaRPr lang="de-DE" sz="1500" dirty="0"/>
          </a:p>
        </p:txBody>
      </p:sp>
      <p:sp>
        <p:nvSpPr>
          <p:cNvPr id="3" name="Titel 2"/>
          <p:cNvSpPr>
            <a:spLocks noGrp="1"/>
          </p:cNvSpPr>
          <p:nvPr>
            <p:ph type="title"/>
          </p:nvPr>
        </p:nvSpPr>
        <p:spPr>
          <a:xfrm>
            <a:off x="838200" y="365125"/>
            <a:ext cx="10515600" cy="1325563"/>
          </a:xfrm>
        </p:spPr>
        <p:txBody>
          <a:bodyPr/>
          <a:lstStyle/>
          <a:p>
            <a:r>
              <a:rPr lang="de-DE" sz="2500" b="1" dirty="0"/>
              <a:t>Methodische</a:t>
            </a:r>
            <a:r>
              <a:rPr lang="de-DE" dirty="0" smtClean="0"/>
              <a:t> </a:t>
            </a:r>
            <a:r>
              <a:rPr lang="de-DE" sz="2500" b="1" dirty="0"/>
              <a:t>Einführung</a:t>
            </a:r>
          </a:p>
        </p:txBody>
      </p:sp>
    </p:spTree>
    <p:extLst>
      <p:ext uri="{BB962C8B-B14F-4D97-AF65-F5344CB8AC3E}">
        <p14:creationId xmlns:p14="http://schemas.microsoft.com/office/powerpoint/2010/main" val="10684879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794937" y="3689131"/>
            <a:ext cx="7361091" cy="1710657"/>
          </a:xfrm>
        </p:spPr>
        <p:txBody>
          <a:bodyPr>
            <a:normAutofit/>
          </a:bodyPr>
          <a:lstStyle/>
          <a:p>
            <a:pPr marL="0" indent="0">
              <a:buNone/>
            </a:pPr>
            <a:r>
              <a:rPr lang="de-DE" sz="1500" dirty="0"/>
              <a:t>Im Anschluss an diese Unterrichtseinheit kann heutiger Kolonialismus thematisiert werden. </a:t>
            </a:r>
            <a:endParaRPr lang="de-DE" sz="1500" dirty="0" smtClean="0"/>
          </a:p>
          <a:p>
            <a:pPr marL="0" indent="0">
              <a:buNone/>
            </a:pPr>
            <a:r>
              <a:rPr lang="de-DE" sz="1500" dirty="0" smtClean="0"/>
              <a:t>Material dazu finden Sie zum Beispiel hier: </a:t>
            </a:r>
            <a:r>
              <a:rPr lang="de-DE" sz="1500" dirty="0">
                <a:solidFill>
                  <a:schemeClr val="bg1">
                    <a:lumMod val="50000"/>
                  </a:schemeClr>
                </a:solidFill>
                <a:hlinkClick r:id="rId2"/>
              </a:rPr>
              <a:t>http://www.schulen-globales-lernen.de/bildungsmaterialien/fuer-gymnasien</a:t>
            </a:r>
            <a:r>
              <a:rPr lang="de-DE" sz="1500" dirty="0" smtClean="0">
                <a:solidFill>
                  <a:schemeClr val="bg1">
                    <a:lumMod val="50000"/>
                  </a:schemeClr>
                </a:solidFill>
                <a:hlinkClick r:id="rId2"/>
              </a:rPr>
              <a:t>/</a:t>
            </a:r>
            <a:r>
              <a:rPr lang="de-DE" sz="1500" dirty="0" smtClean="0">
                <a:solidFill>
                  <a:schemeClr val="bg1">
                    <a:lumMod val="50000"/>
                  </a:schemeClr>
                </a:solidFill>
              </a:rPr>
              <a:t> </a:t>
            </a:r>
            <a:endParaRPr lang="de-DE" sz="1500" dirty="0">
              <a:solidFill>
                <a:schemeClr val="bg1">
                  <a:lumMod val="50000"/>
                </a:schemeClr>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6028" y="1018288"/>
            <a:ext cx="3162300" cy="4381500"/>
          </a:xfrm>
          <a:prstGeom prst="rect">
            <a:avLst/>
          </a:prstGeom>
        </p:spPr>
      </p:pic>
    </p:spTree>
    <p:extLst>
      <p:ext uri="{BB962C8B-B14F-4D97-AF65-F5344CB8AC3E}">
        <p14:creationId xmlns:p14="http://schemas.microsoft.com/office/powerpoint/2010/main" val="2728002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38200" y="418289"/>
            <a:ext cx="10515600" cy="496030"/>
          </a:xfrm>
        </p:spPr>
        <p:txBody>
          <a:bodyPr>
            <a:normAutofit/>
          </a:bodyPr>
          <a:lstStyle/>
          <a:p>
            <a:r>
              <a:rPr lang="de-DE" sz="2500" dirty="0" smtClean="0"/>
              <a:t>Arbeitsblatt:</a:t>
            </a:r>
            <a:r>
              <a:rPr lang="de-DE" sz="2500" dirty="0" smtClean="0">
                <a:solidFill>
                  <a:schemeClr val="bg1">
                    <a:lumMod val="50000"/>
                  </a:schemeClr>
                </a:solidFill>
              </a:rPr>
              <a:t> bitte ausdrucken und Ergebnisse festhalten</a:t>
            </a:r>
            <a:endParaRPr lang="de-DE" sz="2500" dirty="0">
              <a:solidFill>
                <a:schemeClr val="bg1">
                  <a:lumMod val="50000"/>
                </a:schemeClr>
              </a:solidFill>
            </a:endParaRPr>
          </a:p>
        </p:txBody>
      </p:sp>
      <p:graphicFrame>
        <p:nvGraphicFramePr>
          <p:cNvPr id="5" name="Inhaltsplatzhalter 3"/>
          <p:cNvGraphicFramePr>
            <a:graphicFrameLocks/>
          </p:cNvGraphicFramePr>
          <p:nvPr>
            <p:extLst>
              <p:ext uri="{D42A27DB-BD31-4B8C-83A1-F6EECF244321}">
                <p14:modId xmlns:p14="http://schemas.microsoft.com/office/powerpoint/2010/main" val="3618347633"/>
              </p:ext>
            </p:extLst>
          </p:nvPr>
        </p:nvGraphicFramePr>
        <p:xfrm>
          <a:off x="838200" y="914319"/>
          <a:ext cx="10515600" cy="846135"/>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82045">
                <a:tc>
                  <a:txBody>
                    <a:bodyPr/>
                    <a:lstStyle/>
                    <a:p>
                      <a:r>
                        <a:rPr lang="de-DE" sz="1000" dirty="0" smtClean="0">
                          <a:latin typeface="Georgia" panose="02040502050405020303" pitchFamily="18" charset="0"/>
                        </a:rPr>
                        <a:t>These 1)</a:t>
                      </a:r>
                      <a:endParaRPr lang="de-DE" sz="1000" dirty="0">
                        <a:latin typeface="Georgia" panose="02040502050405020303" pitchFamily="18" charset="0"/>
                      </a:endParaRPr>
                    </a:p>
                  </a:txBody>
                  <a:tcPr/>
                </a:tc>
                <a:tc>
                  <a:txBody>
                    <a:bodyPr/>
                    <a:lstStyle/>
                    <a:p>
                      <a:r>
                        <a:rPr lang="de-DE" sz="1000" dirty="0" smtClean="0">
                          <a:latin typeface="Georgia" panose="02040502050405020303" pitchFamily="18" charset="0"/>
                        </a:rPr>
                        <a:t>Ich stimme voll zu!</a:t>
                      </a:r>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de-DE" sz="1000" dirty="0" smtClean="0">
                          <a:latin typeface="Georgia" panose="02040502050405020303" pitchFamily="18" charset="0"/>
                        </a:rPr>
                        <a:t>Das</a:t>
                      </a:r>
                      <a:r>
                        <a:rPr lang="de-DE" sz="1000" baseline="0" dirty="0" smtClean="0">
                          <a:latin typeface="Georgia" panose="02040502050405020303" pitchFamily="18" charset="0"/>
                        </a:rPr>
                        <a:t> sehe ich anders!</a:t>
                      </a:r>
                      <a:endParaRPr lang="de-DE" sz="1000" dirty="0">
                        <a:latin typeface="Georgia" panose="02040502050405020303" pitchFamily="18" charset="0"/>
                      </a:endParaRPr>
                    </a:p>
                  </a:txBody>
                  <a:tcPr/>
                </a:tc>
                <a:extLst>
                  <a:ext uri="{0D108BD9-81ED-4DB2-BD59-A6C34878D82A}">
                    <a16:rowId xmlns:a16="http://schemas.microsoft.com/office/drawing/2014/main" val="2666139088"/>
                  </a:ext>
                </a:extLst>
              </a:tr>
              <a:tr h="282045">
                <a:tc>
                  <a:txBody>
                    <a:bodyPr/>
                    <a:lstStyle/>
                    <a:p>
                      <a:r>
                        <a:rPr lang="de-DE" sz="1000" dirty="0" smtClean="0">
                          <a:latin typeface="Georgia" panose="02040502050405020303" pitchFamily="18" charset="0"/>
                        </a:rPr>
                        <a:t>Erste</a:t>
                      </a:r>
                      <a:r>
                        <a:rPr lang="de-DE" sz="1000" baseline="0" dirty="0" smtClean="0">
                          <a:latin typeface="Georgia" panose="02040502050405020303" pitchFamily="18" charset="0"/>
                        </a:rPr>
                        <a:t>s Meinungsbild</a:t>
                      </a:r>
                    </a:p>
                  </a:txBody>
                  <a:tcPr/>
                </a:tc>
                <a:tc>
                  <a:txBody>
                    <a:bodyPr/>
                    <a:lstStyle/>
                    <a:p>
                      <a:endParaRPr lang="de-DE" sz="100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de-DE" sz="1000" dirty="0" smtClean="0">
                          <a:latin typeface="Georgia" panose="02040502050405020303" pitchFamily="18" charset="0"/>
                        </a:rPr>
                        <a:t>Zweites Meinungsbild</a:t>
                      </a:r>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graphicFrame>
        <p:nvGraphicFramePr>
          <p:cNvPr id="10" name="Inhaltsplatzhalter 3"/>
          <p:cNvGraphicFramePr>
            <a:graphicFrameLocks/>
          </p:cNvGraphicFramePr>
          <p:nvPr>
            <p:extLst>
              <p:ext uri="{D42A27DB-BD31-4B8C-83A1-F6EECF244321}">
                <p14:modId xmlns:p14="http://schemas.microsoft.com/office/powerpoint/2010/main" val="222539924"/>
              </p:ext>
            </p:extLst>
          </p:nvPr>
        </p:nvGraphicFramePr>
        <p:xfrm>
          <a:off x="838200" y="1857039"/>
          <a:ext cx="10515600" cy="829158"/>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65068">
                <a:tc>
                  <a:txBody>
                    <a:bodyPr/>
                    <a:lstStyle/>
                    <a:p>
                      <a:r>
                        <a:rPr lang="de-DE" sz="1000" dirty="0" smtClean="0">
                          <a:latin typeface="Georgia" panose="02040502050405020303" pitchFamily="18" charset="0"/>
                        </a:rPr>
                        <a:t>These 2)</a:t>
                      </a:r>
                      <a:endParaRPr lang="de-DE" sz="1000" dirty="0">
                        <a:latin typeface="Georgia" panose="02040502050405020303" pitchFamily="18" charset="0"/>
                      </a:endParaRPr>
                    </a:p>
                  </a:txBody>
                  <a:tcPr/>
                </a:tc>
                <a:tc>
                  <a:txBody>
                    <a:bodyPr/>
                    <a:lstStyle/>
                    <a:p>
                      <a:r>
                        <a:rPr lang="de-DE" sz="1000" dirty="0" smtClean="0">
                          <a:latin typeface="Georgia" panose="02040502050405020303" pitchFamily="18" charset="0"/>
                        </a:rPr>
                        <a:t>Ich stimme voll zu!</a:t>
                      </a:r>
                      <a:endParaRPr lang="de-DE" sz="1000" dirty="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de-DE" sz="1000" dirty="0" smtClean="0">
                          <a:latin typeface="Georgia" panose="02040502050405020303" pitchFamily="18" charset="0"/>
                        </a:rPr>
                        <a:t>Das</a:t>
                      </a:r>
                      <a:r>
                        <a:rPr lang="de-DE" sz="1000" baseline="0" dirty="0" smtClean="0">
                          <a:latin typeface="Georgia" panose="02040502050405020303" pitchFamily="18" charset="0"/>
                        </a:rPr>
                        <a:t> sehe ich anders!</a:t>
                      </a:r>
                      <a:endParaRPr lang="de-DE" sz="1000" dirty="0">
                        <a:latin typeface="Georgia" panose="02040502050405020303" pitchFamily="18" charset="0"/>
                      </a:endParaRPr>
                    </a:p>
                  </a:txBody>
                  <a:tcPr/>
                </a:tc>
                <a:extLst>
                  <a:ext uri="{0D108BD9-81ED-4DB2-BD59-A6C34878D82A}">
                    <a16:rowId xmlns:a16="http://schemas.microsoft.com/office/drawing/2014/main" val="2666139088"/>
                  </a:ext>
                </a:extLst>
              </a:tr>
              <a:tr h="282045">
                <a:tc>
                  <a:txBody>
                    <a:bodyPr/>
                    <a:lstStyle/>
                    <a:p>
                      <a:r>
                        <a:rPr lang="de-DE" sz="1000" dirty="0" smtClean="0">
                          <a:latin typeface="Georgia" panose="02040502050405020303" pitchFamily="18" charset="0"/>
                        </a:rPr>
                        <a:t>Erste</a:t>
                      </a:r>
                      <a:r>
                        <a:rPr lang="de-DE" sz="1000" baseline="0" dirty="0" smtClean="0">
                          <a:latin typeface="Georgia" panose="02040502050405020303" pitchFamily="18" charset="0"/>
                        </a:rPr>
                        <a:t>s Meinungsbild</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de-DE" sz="1000" dirty="0" smtClean="0">
                          <a:latin typeface="Georgia" panose="02040502050405020303" pitchFamily="18" charset="0"/>
                        </a:rPr>
                        <a:t>Zweites Meinungsbild</a:t>
                      </a:r>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graphicFrame>
        <p:nvGraphicFramePr>
          <p:cNvPr id="11" name="Inhaltsplatzhalter 3"/>
          <p:cNvGraphicFramePr>
            <a:graphicFrameLocks/>
          </p:cNvGraphicFramePr>
          <p:nvPr>
            <p:extLst>
              <p:ext uri="{D42A27DB-BD31-4B8C-83A1-F6EECF244321}">
                <p14:modId xmlns:p14="http://schemas.microsoft.com/office/powerpoint/2010/main" val="2723047868"/>
              </p:ext>
            </p:extLst>
          </p:nvPr>
        </p:nvGraphicFramePr>
        <p:xfrm>
          <a:off x="838200" y="2827386"/>
          <a:ext cx="10515600" cy="846135"/>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82045">
                <a:tc>
                  <a:txBody>
                    <a:bodyPr/>
                    <a:lstStyle/>
                    <a:p>
                      <a:r>
                        <a:rPr lang="de-DE" sz="1000" dirty="0" smtClean="0">
                          <a:latin typeface="Georgia" panose="02040502050405020303" pitchFamily="18" charset="0"/>
                        </a:rPr>
                        <a:t>These 3)</a:t>
                      </a:r>
                      <a:endParaRPr lang="de-DE" sz="1000" dirty="0">
                        <a:latin typeface="Georgia" panose="02040502050405020303" pitchFamily="18" charset="0"/>
                      </a:endParaRPr>
                    </a:p>
                  </a:txBody>
                  <a:tcPr/>
                </a:tc>
                <a:tc>
                  <a:txBody>
                    <a:bodyPr/>
                    <a:lstStyle/>
                    <a:p>
                      <a:r>
                        <a:rPr lang="de-DE" sz="1000" dirty="0" smtClean="0">
                          <a:latin typeface="Georgia" panose="02040502050405020303" pitchFamily="18" charset="0"/>
                        </a:rPr>
                        <a:t>Ich stimme voll zu!</a:t>
                      </a:r>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de-DE" sz="1000" dirty="0" smtClean="0">
                          <a:latin typeface="Georgia" panose="02040502050405020303" pitchFamily="18" charset="0"/>
                        </a:rPr>
                        <a:t>Das</a:t>
                      </a:r>
                      <a:r>
                        <a:rPr lang="de-DE" sz="1000" baseline="0" dirty="0" smtClean="0">
                          <a:latin typeface="Georgia" panose="02040502050405020303" pitchFamily="18" charset="0"/>
                        </a:rPr>
                        <a:t> sehe ich anders!</a:t>
                      </a:r>
                      <a:endParaRPr lang="de-DE" sz="1000" dirty="0">
                        <a:latin typeface="Georgia" panose="02040502050405020303" pitchFamily="18" charset="0"/>
                      </a:endParaRPr>
                    </a:p>
                  </a:txBody>
                  <a:tcPr/>
                </a:tc>
                <a:extLst>
                  <a:ext uri="{0D108BD9-81ED-4DB2-BD59-A6C34878D82A}">
                    <a16:rowId xmlns:a16="http://schemas.microsoft.com/office/drawing/2014/main" val="2666139088"/>
                  </a:ext>
                </a:extLst>
              </a:tr>
              <a:tr h="282045">
                <a:tc>
                  <a:txBody>
                    <a:bodyPr/>
                    <a:lstStyle/>
                    <a:p>
                      <a:r>
                        <a:rPr lang="de-DE" sz="1000" dirty="0" smtClean="0">
                          <a:latin typeface="Georgia" panose="02040502050405020303" pitchFamily="18" charset="0"/>
                        </a:rPr>
                        <a:t>Erste</a:t>
                      </a:r>
                      <a:r>
                        <a:rPr lang="de-DE" sz="1000" baseline="0" dirty="0" smtClean="0">
                          <a:latin typeface="Georgia" panose="02040502050405020303" pitchFamily="18" charset="0"/>
                        </a:rPr>
                        <a:t>s Meinungsbild</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de-DE" sz="1000" dirty="0" smtClean="0">
                          <a:latin typeface="Georgia" panose="02040502050405020303" pitchFamily="18" charset="0"/>
                        </a:rPr>
                        <a:t>Zweites Meinungsbild</a:t>
                      </a:r>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graphicFrame>
        <p:nvGraphicFramePr>
          <p:cNvPr id="12" name="Inhaltsplatzhalter 3"/>
          <p:cNvGraphicFramePr>
            <a:graphicFrameLocks/>
          </p:cNvGraphicFramePr>
          <p:nvPr>
            <p:extLst>
              <p:ext uri="{D42A27DB-BD31-4B8C-83A1-F6EECF244321}">
                <p14:modId xmlns:p14="http://schemas.microsoft.com/office/powerpoint/2010/main" val="534565032"/>
              </p:ext>
            </p:extLst>
          </p:nvPr>
        </p:nvGraphicFramePr>
        <p:xfrm>
          <a:off x="838200" y="3799801"/>
          <a:ext cx="10515600" cy="857070"/>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92980">
                <a:tc>
                  <a:txBody>
                    <a:bodyPr/>
                    <a:lstStyle/>
                    <a:p>
                      <a:r>
                        <a:rPr lang="de-DE" sz="1000" dirty="0" smtClean="0">
                          <a:latin typeface="Georgia" panose="02040502050405020303" pitchFamily="18" charset="0"/>
                        </a:rPr>
                        <a:t>These 4)</a:t>
                      </a:r>
                      <a:endParaRPr lang="de-DE" sz="1000" dirty="0">
                        <a:latin typeface="Georgia" panose="02040502050405020303" pitchFamily="18" charset="0"/>
                      </a:endParaRPr>
                    </a:p>
                  </a:txBody>
                  <a:tcPr/>
                </a:tc>
                <a:tc>
                  <a:txBody>
                    <a:bodyPr/>
                    <a:lstStyle/>
                    <a:p>
                      <a:r>
                        <a:rPr lang="de-DE" sz="1000" dirty="0" smtClean="0">
                          <a:latin typeface="Georgia" panose="02040502050405020303" pitchFamily="18" charset="0"/>
                        </a:rPr>
                        <a:t>Ich stimme voll zu!</a:t>
                      </a:r>
                      <a:endParaRPr lang="de-DE" sz="1000" dirty="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de-DE" sz="1000" dirty="0" smtClean="0">
                          <a:latin typeface="Georgia" panose="02040502050405020303" pitchFamily="18" charset="0"/>
                        </a:rPr>
                        <a:t>Das</a:t>
                      </a:r>
                      <a:r>
                        <a:rPr lang="de-DE" sz="1000" baseline="0" dirty="0" smtClean="0">
                          <a:latin typeface="Georgia" panose="02040502050405020303" pitchFamily="18" charset="0"/>
                        </a:rPr>
                        <a:t> sehe ich anders!</a:t>
                      </a:r>
                      <a:endParaRPr lang="de-DE" sz="1000" dirty="0">
                        <a:latin typeface="Georgia" panose="02040502050405020303" pitchFamily="18" charset="0"/>
                      </a:endParaRPr>
                    </a:p>
                  </a:txBody>
                  <a:tcPr/>
                </a:tc>
                <a:extLst>
                  <a:ext uri="{0D108BD9-81ED-4DB2-BD59-A6C34878D82A}">
                    <a16:rowId xmlns:a16="http://schemas.microsoft.com/office/drawing/2014/main" val="2666139088"/>
                  </a:ext>
                </a:extLst>
              </a:tr>
              <a:tr h="282045">
                <a:tc>
                  <a:txBody>
                    <a:bodyPr/>
                    <a:lstStyle/>
                    <a:p>
                      <a:r>
                        <a:rPr lang="de-DE" sz="1000" dirty="0" smtClean="0">
                          <a:latin typeface="Georgia" panose="02040502050405020303" pitchFamily="18" charset="0"/>
                        </a:rPr>
                        <a:t>Erste</a:t>
                      </a:r>
                      <a:r>
                        <a:rPr lang="de-DE" sz="1000" baseline="0" dirty="0" smtClean="0">
                          <a:latin typeface="Georgia" panose="02040502050405020303" pitchFamily="18" charset="0"/>
                        </a:rPr>
                        <a:t>s Meinungsbild</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de-DE" sz="1000" dirty="0" smtClean="0">
                          <a:latin typeface="Georgia" panose="02040502050405020303" pitchFamily="18" charset="0"/>
                        </a:rPr>
                        <a:t>Zweites Meinungsbild</a:t>
                      </a:r>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graphicFrame>
        <p:nvGraphicFramePr>
          <p:cNvPr id="13" name="Inhaltsplatzhalter 3"/>
          <p:cNvGraphicFramePr>
            <a:graphicFrameLocks/>
          </p:cNvGraphicFramePr>
          <p:nvPr>
            <p:extLst>
              <p:ext uri="{D42A27DB-BD31-4B8C-83A1-F6EECF244321}">
                <p14:modId xmlns:p14="http://schemas.microsoft.com/office/powerpoint/2010/main" val="1821056165"/>
              </p:ext>
            </p:extLst>
          </p:nvPr>
        </p:nvGraphicFramePr>
        <p:xfrm>
          <a:off x="838200" y="4783151"/>
          <a:ext cx="10515600" cy="846135"/>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82045">
                <a:tc>
                  <a:txBody>
                    <a:bodyPr/>
                    <a:lstStyle/>
                    <a:p>
                      <a:r>
                        <a:rPr lang="de-DE" sz="1000" dirty="0" smtClean="0">
                          <a:latin typeface="Georgia" panose="02040502050405020303" pitchFamily="18" charset="0"/>
                        </a:rPr>
                        <a:t>These 5)</a:t>
                      </a:r>
                      <a:endParaRPr lang="de-DE" sz="1000" dirty="0">
                        <a:latin typeface="Georgia" panose="02040502050405020303" pitchFamily="18" charset="0"/>
                      </a:endParaRPr>
                    </a:p>
                  </a:txBody>
                  <a:tcPr/>
                </a:tc>
                <a:tc>
                  <a:txBody>
                    <a:bodyPr/>
                    <a:lstStyle/>
                    <a:p>
                      <a:r>
                        <a:rPr lang="de-DE" sz="1000" dirty="0" smtClean="0">
                          <a:latin typeface="Georgia" panose="02040502050405020303" pitchFamily="18" charset="0"/>
                        </a:rPr>
                        <a:t>Ich stimme voll zu!</a:t>
                      </a:r>
                      <a:endParaRPr lang="de-DE" sz="1000" dirty="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de-DE" sz="1000" dirty="0" smtClean="0">
                          <a:latin typeface="Georgia" panose="02040502050405020303" pitchFamily="18" charset="0"/>
                        </a:rPr>
                        <a:t>Das</a:t>
                      </a:r>
                      <a:r>
                        <a:rPr lang="de-DE" sz="1000" baseline="0" dirty="0" smtClean="0">
                          <a:latin typeface="Georgia" panose="02040502050405020303" pitchFamily="18" charset="0"/>
                        </a:rPr>
                        <a:t> sehe ich anders!</a:t>
                      </a:r>
                      <a:endParaRPr lang="de-DE" sz="1000" dirty="0">
                        <a:latin typeface="Georgia" panose="02040502050405020303" pitchFamily="18" charset="0"/>
                      </a:endParaRPr>
                    </a:p>
                  </a:txBody>
                  <a:tcPr/>
                </a:tc>
                <a:extLst>
                  <a:ext uri="{0D108BD9-81ED-4DB2-BD59-A6C34878D82A}">
                    <a16:rowId xmlns:a16="http://schemas.microsoft.com/office/drawing/2014/main" val="2666139088"/>
                  </a:ext>
                </a:extLst>
              </a:tr>
              <a:tr h="282045">
                <a:tc>
                  <a:txBody>
                    <a:bodyPr/>
                    <a:lstStyle/>
                    <a:p>
                      <a:r>
                        <a:rPr lang="de-DE" sz="1000" dirty="0" smtClean="0">
                          <a:latin typeface="Georgia" panose="02040502050405020303" pitchFamily="18" charset="0"/>
                        </a:rPr>
                        <a:t>Erste</a:t>
                      </a:r>
                      <a:r>
                        <a:rPr lang="de-DE" sz="1000" baseline="0" dirty="0" smtClean="0">
                          <a:latin typeface="Georgia" panose="02040502050405020303" pitchFamily="18" charset="0"/>
                        </a:rPr>
                        <a:t>s Meinungsbild</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de-DE" sz="1000" dirty="0" smtClean="0">
                          <a:latin typeface="Georgia" panose="02040502050405020303" pitchFamily="18" charset="0"/>
                        </a:rPr>
                        <a:t>Zweites Meinungsbild</a:t>
                      </a:r>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tc>
                  <a:txBody>
                    <a:bodyPr/>
                    <a:lstStyle/>
                    <a:p>
                      <a:endParaRPr lang="de-DE" sz="1000" dirty="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spTree>
    <p:extLst>
      <p:ext uri="{BB962C8B-B14F-4D97-AF65-F5344CB8AC3E}">
        <p14:creationId xmlns:p14="http://schemas.microsoft.com/office/powerpoint/2010/main" val="2137669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de-DE" sz="2500" b="1" dirty="0" smtClean="0"/>
              <a:t>1)„Für eine gute Bildung ist jeder selbst verantwortlich.“</a:t>
            </a:r>
            <a:endParaRPr lang="de-DE" sz="2500" b="1" dirty="0"/>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cs typeface="Times New Roman" panose="02020603050405020304" pitchFamily="18" charset="0"/>
              </a:rPr>
              <a:t>Ich stimme voll zu!</a:t>
            </a:r>
            <a:endParaRPr lang="de-DE" sz="2500" dirty="0"/>
          </a:p>
        </p:txBody>
      </p:sp>
      <p:sp>
        <p:nvSpPr>
          <p:cNvPr id="12" name="Inhaltsplatzhalter 2"/>
          <p:cNvSpPr txBox="1">
            <a:spLocks/>
          </p:cNvSpPr>
          <p:nvPr/>
        </p:nvSpPr>
        <p:spPr>
          <a:xfrm>
            <a:off x="7501151"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Tree>
    <p:extLst>
      <p:ext uri="{BB962C8B-B14F-4D97-AF65-F5344CB8AC3E}">
        <p14:creationId xmlns:p14="http://schemas.microsoft.com/office/powerpoint/2010/main" val="4200013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de-DE" sz="2500" b="1" dirty="0" smtClean="0"/>
              <a:t>2)„Für eine gute Bildung ist es in Ordnung, Geld zu bezahlen.“</a:t>
            </a:r>
            <a:endParaRPr lang="de-DE" sz="2500" b="1" dirty="0"/>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501151"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Tree>
    <p:extLst>
      <p:ext uri="{BB962C8B-B14F-4D97-AF65-F5344CB8AC3E}">
        <p14:creationId xmlns:p14="http://schemas.microsoft.com/office/powerpoint/2010/main" val="1822807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3)„Der Staat muss genau darauf achten, was an den Schulen unterrichtet wird.“</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501151" y="348788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Tree>
    <p:extLst>
      <p:ext uri="{BB962C8B-B14F-4D97-AF65-F5344CB8AC3E}">
        <p14:creationId xmlns:p14="http://schemas.microsoft.com/office/powerpoint/2010/main" val="1564352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4)„Es ist gut, wenn jedes Kind der Welt genau das gleiche lernt.“</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501151"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Tree>
    <p:extLst>
      <p:ext uri="{BB962C8B-B14F-4D97-AF65-F5344CB8AC3E}">
        <p14:creationId xmlns:p14="http://schemas.microsoft.com/office/powerpoint/2010/main" val="1203232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5)„Digitalisierung kann allen dabei helfen, besser zu lernen.“</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Ich stimme voll zu!</a:t>
            </a:r>
          </a:p>
        </p:txBody>
      </p:sp>
      <p:sp>
        <p:nvSpPr>
          <p:cNvPr id="12" name="Inhaltsplatzhalter 2"/>
          <p:cNvSpPr txBox="1">
            <a:spLocks/>
          </p:cNvSpPr>
          <p:nvPr/>
        </p:nvSpPr>
        <p:spPr>
          <a:xfrm>
            <a:off x="7501151"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Das sehe ich anders!</a:t>
            </a:r>
          </a:p>
          <a:p>
            <a:endParaRPr lang="de-DE" dirty="0"/>
          </a:p>
        </p:txBody>
      </p:sp>
    </p:spTree>
    <p:extLst>
      <p:ext uri="{BB962C8B-B14F-4D97-AF65-F5344CB8AC3E}">
        <p14:creationId xmlns:p14="http://schemas.microsoft.com/office/powerpoint/2010/main" val="2347818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50605" y="2681849"/>
            <a:ext cx="10515600" cy="3284907"/>
          </a:xfrm>
        </p:spPr>
        <p:txBody>
          <a:bodyPr/>
          <a:lstStyle/>
          <a:p>
            <a:pPr marL="0" indent="0" algn="ctr">
              <a:buNone/>
            </a:pPr>
            <a:r>
              <a:rPr lang="de-DE" sz="2500" b="1" dirty="0" smtClean="0"/>
              <a:t>„Die </a:t>
            </a:r>
            <a:r>
              <a:rPr lang="de-DE" sz="2500" b="1" dirty="0"/>
              <a:t>machen </a:t>
            </a:r>
            <a:r>
              <a:rPr lang="de-DE" sz="2500" b="1" dirty="0" smtClean="0"/>
              <a:t>Schule. </a:t>
            </a:r>
            <a:endParaRPr lang="de-DE" sz="2500" b="1" dirty="0"/>
          </a:p>
          <a:p>
            <a:pPr marL="0" indent="0" algn="ctr">
              <a:buNone/>
            </a:pPr>
            <a:r>
              <a:rPr lang="de-DE" sz="2500" b="1" dirty="0"/>
              <a:t>Ein US-amerikanisches Unternehmen betreibt in Kenia mehr als 400 Privatschulen. Mit Geldern von Facebook und Microsoft bieten sie streng standardisierten Unterricht an. Ist das Fluch oder </a:t>
            </a:r>
            <a:r>
              <a:rPr lang="de-DE" sz="2500" b="1" dirty="0" smtClean="0"/>
              <a:t>Segen?“</a:t>
            </a:r>
            <a:r>
              <a:rPr lang="de-DE" sz="2500" b="1" baseline="30000" dirty="0" smtClean="0"/>
              <a:t>1</a:t>
            </a:r>
            <a:r>
              <a:rPr lang="de-DE" sz="2500" b="1" dirty="0" smtClean="0"/>
              <a:t> </a:t>
            </a:r>
            <a:endParaRPr lang="de-DE" sz="2500" dirty="0"/>
          </a:p>
          <a:p>
            <a:endParaRPr lang="de-DE" dirty="0"/>
          </a:p>
        </p:txBody>
      </p:sp>
      <p:sp>
        <p:nvSpPr>
          <p:cNvPr id="3" name="Titel 2"/>
          <p:cNvSpPr>
            <a:spLocks noGrp="1"/>
          </p:cNvSpPr>
          <p:nvPr>
            <p:ph type="title"/>
          </p:nvPr>
        </p:nvSpPr>
        <p:spPr>
          <a:xfrm>
            <a:off x="838200" y="365125"/>
            <a:ext cx="10515600" cy="2420605"/>
          </a:xfrm>
        </p:spPr>
        <p:txBody>
          <a:bodyPr>
            <a:normAutofit/>
          </a:bodyPr>
          <a:lstStyle/>
          <a:p>
            <a:r>
              <a:rPr lang="de-DE" sz="2500" dirty="0"/>
              <a:t>Die Gründer der Bridge International </a:t>
            </a:r>
            <a:r>
              <a:rPr lang="de-DE" sz="2500" dirty="0" err="1"/>
              <a:t>Academies</a:t>
            </a:r>
            <a:r>
              <a:rPr lang="de-DE" sz="2500" dirty="0"/>
              <a:t> sahen in der Digitalisierung einen Lösungsansatz für ein weitverbreitetes Problem: in vielen Ländern Afrikas und Asiens erhalten Kinder nicht den nötigen Schulunterricht. Eine Zeitschrift titelt: </a:t>
            </a:r>
            <a:r>
              <a:rPr lang="de-DE" dirty="0"/>
              <a:t/>
            </a:r>
            <a:br>
              <a:rPr lang="de-DE" dirty="0"/>
            </a:br>
            <a:endParaRPr lang="de-DE" dirty="0"/>
          </a:p>
        </p:txBody>
      </p:sp>
      <p:sp>
        <p:nvSpPr>
          <p:cNvPr id="4" name="Textfeld 3"/>
          <p:cNvSpPr txBox="1"/>
          <p:nvPr/>
        </p:nvSpPr>
        <p:spPr>
          <a:xfrm>
            <a:off x="838200" y="5388687"/>
            <a:ext cx="11196084" cy="223138"/>
          </a:xfrm>
          <a:prstGeom prst="rect">
            <a:avLst/>
          </a:prstGeom>
          <a:noFill/>
        </p:spPr>
        <p:txBody>
          <a:bodyPr wrap="square" rtlCol="0">
            <a:spAutoFit/>
          </a:bodyPr>
          <a:lstStyle/>
          <a:p>
            <a:r>
              <a:rPr lang="de-DE" sz="850" dirty="0" smtClean="0">
                <a:latin typeface="Georgia" panose="02040502050405020303" pitchFamily="18" charset="0"/>
              </a:rPr>
              <a:t>Quelle: https</a:t>
            </a:r>
            <a:r>
              <a:rPr lang="de-DE" sz="850" dirty="0">
                <a:latin typeface="Georgia" panose="02040502050405020303" pitchFamily="18" charset="0"/>
              </a:rPr>
              <a:t>://</a:t>
            </a:r>
            <a:r>
              <a:rPr lang="de-DE" sz="850" dirty="0" smtClean="0">
                <a:latin typeface="Georgia" panose="02040502050405020303" pitchFamily="18" charset="0"/>
              </a:rPr>
              <a:t>www.fluter.de/bridge-international-academies-privatschulen-in-afrika, Stand: 04.09.19</a:t>
            </a:r>
            <a:endParaRPr lang="de-DE" sz="850" dirty="0">
              <a:latin typeface="Georgia" panose="02040502050405020303" pitchFamily="18" charset="0"/>
            </a:endParaRPr>
          </a:p>
        </p:txBody>
      </p:sp>
    </p:spTree>
    <p:extLst>
      <p:ext uri="{BB962C8B-B14F-4D97-AF65-F5344CB8AC3E}">
        <p14:creationId xmlns:p14="http://schemas.microsoft.com/office/powerpoint/2010/main" val="279264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1150</Words>
  <Application>Microsoft Office PowerPoint</Application>
  <PresentationFormat>Breitbild</PresentationFormat>
  <Paragraphs>99</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Calibri</vt:lpstr>
      <vt:lpstr>Georgia</vt:lpstr>
      <vt:lpstr>Times New Roman</vt:lpstr>
      <vt:lpstr>Office</vt:lpstr>
      <vt:lpstr>Bildung für alle? Positionierung zum Thema Digitalisierung im Bildungssystem  am Beispiel der Bridge International Academies </vt:lpstr>
      <vt:lpstr>Methodische Einführung</vt:lpstr>
      <vt:lpstr>Arbeitsblatt: bitte ausdrucken und Ergebnisse festhalten</vt:lpstr>
      <vt:lpstr>1)„Für eine gute Bildung ist jeder selbst verantwortlich.“</vt:lpstr>
      <vt:lpstr>2)„Für eine gute Bildung ist es in Ordnung, Geld zu bezahlen.“</vt:lpstr>
      <vt:lpstr>3)„Der Staat muss genau darauf achten, was an den Schulen unterrichtet wird.“</vt:lpstr>
      <vt:lpstr>4)„Es ist gut, wenn jedes Kind der Welt genau das gleiche lernt.“</vt:lpstr>
      <vt:lpstr>5)„Digitalisierung kann allen dabei helfen, besser zu lernen.“</vt:lpstr>
      <vt:lpstr>Die Gründer der Bridge International Academies sahen in der Digitalisierung einen Lösungsansatz für ein weitverbreitetes Problem: in vielen Ländern Afrikas und Asiens erhalten Kinder nicht den nötigen Schulunterricht. Eine Zeitschrift titelt:  </vt:lpstr>
      <vt:lpstr>Darum geht es…</vt:lpstr>
      <vt:lpstr>PowerPoint-Präsentation</vt:lpstr>
      <vt:lpstr>PowerPoint-Präsentation</vt:lpstr>
      <vt:lpstr>PowerPoint-Präsentation</vt:lpstr>
      <vt:lpstr>PowerPoint-Präsentation</vt:lpstr>
      <vt:lpstr>1)„Für eine gute Bildung ist jeder selbst verantwortlich.“</vt:lpstr>
      <vt:lpstr>2)„Für eine gute Bildung ist es in Ordnung, Geld zu bezahlen.“</vt:lpstr>
      <vt:lpstr>3)„Der Staat muss genau darauf achten, was an den Schulen unterrichtet wird.“</vt:lpstr>
      <vt:lpstr>4)„Es ist gut, wenn jedes Kind der Welt genau das gleiche lernt.“</vt:lpstr>
      <vt:lpstr>5)„Digitalisierung kann allen dabei helfen, besser zu lernen.“</vt:lpstr>
      <vt:lpstr>PowerPoint-Präsentation</vt:lpstr>
    </vt:vector>
  </TitlesOfParts>
  <Company>EWDE 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Digitalisierung</dc:title>
  <dc:creator>johanna.schulz</dc:creator>
  <cp:lastModifiedBy>kornelia.freier</cp:lastModifiedBy>
  <cp:revision>67</cp:revision>
  <dcterms:created xsi:type="dcterms:W3CDTF">2019-09-03T11:27:10Z</dcterms:created>
  <dcterms:modified xsi:type="dcterms:W3CDTF">2019-11-06T10:27:26Z</dcterms:modified>
</cp:coreProperties>
</file>