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9" r:id="rId3"/>
    <p:sldId id="318" r:id="rId4"/>
    <p:sldId id="257" r:id="rId5"/>
    <p:sldId id="302" r:id="rId6"/>
    <p:sldId id="303" r:id="rId7"/>
    <p:sldId id="295" r:id="rId8"/>
    <p:sldId id="297" r:id="rId9"/>
    <p:sldId id="309" r:id="rId10"/>
    <p:sldId id="310" r:id="rId11"/>
    <p:sldId id="313" r:id="rId12"/>
    <p:sldId id="315" r:id="rId13"/>
    <p:sldId id="316" r:id="rId14"/>
    <p:sldId id="317" r:id="rId15"/>
    <p:sldId id="301" r:id="rId16"/>
    <p:sldId id="298" r:id="rId17"/>
    <p:sldId id="296" r:id="rId18"/>
    <p:sldId id="305" r:id="rId19"/>
    <p:sldId id="304" r:id="rId20"/>
    <p:sldId id="308" r:id="rId21"/>
  </p:sldIdLst>
  <p:sldSz cx="12192000" cy="6858000"/>
  <p:notesSz cx="6858000" cy="9144000"/>
  <p:custDataLst>
    <p:tags r:id="rId22"/>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anna.schulz" initials="jsc" lastIdx="0" clrIdx="0">
    <p:extLst>
      <p:ext uri="{19B8F6BF-5375-455C-9EA6-DF929625EA0E}">
        <p15:presenceInfo xmlns:p15="http://schemas.microsoft.com/office/powerpoint/2012/main" userId="johanna.schulz"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897" autoAdjust="0"/>
    <p:restoredTop sz="94708" autoAdjust="0"/>
  </p:normalViewPr>
  <p:slideViewPr>
    <p:cSldViewPr snapToGrid="0">
      <p:cViewPr varScale="1">
        <p:scale>
          <a:sx n="91" d="100"/>
          <a:sy n="91" d="100"/>
        </p:scale>
        <p:origin x="90" y="432"/>
      </p:cViewPr>
      <p:guideLst/>
    </p:cSldViewPr>
  </p:slideViewPr>
  <p:outlineViewPr>
    <p:cViewPr>
      <p:scale>
        <a:sx n="33" d="100"/>
        <a:sy n="33" d="100"/>
      </p:scale>
      <p:origin x="0" y="0"/>
    </p:cViewPr>
  </p:outlin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29.05.2020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301556856"/>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29.05.2020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38812011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29.05.2020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230544074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a:xfrm>
            <a:off x="838200" y="6356350"/>
            <a:ext cx="2743200" cy="365125"/>
          </a:xfrm>
          <a:prstGeom prst="rect">
            <a:avLst/>
          </a:prstGeom>
        </p:spPr>
        <p:txBody>
          <a:bodyPr/>
          <a:lstStyle/>
          <a:p>
            <a:r>
              <a:rPr lang="de-DE" smtClean="0"/>
              <a:t>Brot für die Welt - Globales Lernen</a:t>
            </a:r>
            <a:endParaRPr lang="de-DE"/>
          </a:p>
        </p:txBody>
      </p:sp>
      <p:sp>
        <p:nvSpPr>
          <p:cNvPr id="8" name="Fußzeilenplatzhalter 7"/>
          <p:cNvSpPr>
            <a:spLocks noGrp="1"/>
          </p:cNvSpPr>
          <p:nvPr>
            <p:ph type="ftr" sz="quarter" idx="11"/>
          </p:nvPr>
        </p:nvSpPr>
        <p:spPr/>
        <p:txBody>
          <a:bodyPr/>
          <a:lstStyle/>
          <a:p>
            <a:r>
              <a:rPr lang="de-DE" smtClean="0"/>
              <a:t>D</a:t>
            </a:r>
            <a:endParaRPr lang="de-DE"/>
          </a:p>
        </p:txBody>
      </p:sp>
      <p:sp>
        <p:nvSpPr>
          <p:cNvPr id="9" name="Foliennummernplatzhalter 8"/>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
        <p:nvSpPr>
          <p:cNvPr id="10" name="Titel 9"/>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165420113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29.05.2020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32786587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29.05.2020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160676381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29.05.2020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159502999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29.05.2020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358675248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29.05.2020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111764972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29.05.2020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360876922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29.05.2020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342777936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911772" y="1507330"/>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D</a:t>
            </a:r>
            <a:endParaRPr lang="de-DE"/>
          </a:p>
        </p:txBody>
      </p:sp>
      <p:sp>
        <p:nvSpPr>
          <p:cNvPr id="7" name="Text Box 13"/>
          <p:cNvSpPr txBox="1">
            <a:spLocks noChangeArrowheads="1"/>
          </p:cNvSpPr>
          <p:nvPr userDrawn="1"/>
        </p:nvSpPr>
        <p:spPr bwMode="auto">
          <a:xfrm>
            <a:off x="838200" y="5858668"/>
            <a:ext cx="2376487" cy="7437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lnSpc>
                <a:spcPts val="1000"/>
              </a:lnSpc>
              <a:spcBef>
                <a:spcPct val="0"/>
              </a:spcBef>
              <a:spcAft>
                <a:spcPct val="50000"/>
              </a:spcAft>
              <a:defRPr/>
            </a:pPr>
            <a:r>
              <a:rPr lang="de-DE" altLang="de-DE" sz="900" smtClean="0">
                <a:solidFill>
                  <a:srgbClr val="000000"/>
                </a:solidFill>
                <a:latin typeface="Georgia" charset="0"/>
              </a:rPr>
              <a:t>17.09.2019</a:t>
            </a:r>
            <a:endParaRPr lang="de-DE" altLang="de-DE" sz="900">
              <a:solidFill>
                <a:srgbClr val="000000"/>
              </a:solidFill>
              <a:latin typeface="Georgia" charset="0"/>
            </a:endParaRPr>
          </a:p>
          <a:p>
            <a:pPr fontAlgn="base">
              <a:lnSpc>
                <a:spcPts val="1000"/>
              </a:lnSpc>
              <a:spcBef>
                <a:spcPct val="0"/>
              </a:spcBef>
              <a:spcAft>
                <a:spcPct val="0"/>
              </a:spcAft>
              <a:defRPr/>
            </a:pPr>
            <a:r>
              <a:rPr lang="de-DE" altLang="de-DE" sz="900" b="1" smtClean="0">
                <a:solidFill>
                  <a:srgbClr val="EA690B"/>
                </a:solidFill>
                <a:latin typeface="Georgia" charset="0"/>
              </a:rPr>
              <a:t>Education</a:t>
            </a:r>
            <a:r>
              <a:rPr lang="de-DE" altLang="de-DE" sz="900" b="1" baseline="0" smtClean="0">
                <a:solidFill>
                  <a:srgbClr val="EA690B"/>
                </a:solidFill>
                <a:latin typeface="Georgia" charset="0"/>
              </a:rPr>
              <a:t> for all?</a:t>
            </a:r>
            <a:endParaRPr lang="de-DE" altLang="de-DE" sz="900" b="1">
              <a:solidFill>
                <a:srgbClr val="EA690B"/>
              </a:solidFill>
              <a:latin typeface="Georgia" charset="0"/>
            </a:endParaRPr>
          </a:p>
          <a:p>
            <a:pPr fontAlgn="base">
              <a:lnSpc>
                <a:spcPts val="1000"/>
              </a:lnSpc>
              <a:spcBef>
                <a:spcPct val="0"/>
              </a:spcBef>
              <a:spcAft>
                <a:spcPct val="50000"/>
              </a:spcAft>
              <a:defRPr/>
            </a:pPr>
            <a:r>
              <a:rPr lang="de-DE" altLang="de-DE" sz="900" b="1" smtClean="0">
                <a:solidFill>
                  <a:srgbClr val="000000"/>
                </a:solidFill>
                <a:latin typeface="Georgia" charset="0"/>
              </a:rPr>
              <a:t>Global</a:t>
            </a:r>
            <a:r>
              <a:rPr lang="de-DE" altLang="de-DE" sz="900" b="1" baseline="0" smtClean="0">
                <a:solidFill>
                  <a:srgbClr val="000000"/>
                </a:solidFill>
                <a:latin typeface="Georgia" charset="0"/>
              </a:rPr>
              <a:t> Lernen 2/2019</a:t>
            </a:r>
            <a:endParaRPr lang="de-DE" altLang="de-DE" sz="900" b="1">
              <a:solidFill>
                <a:srgbClr val="000000"/>
              </a:solidFill>
              <a:latin typeface="Georgia" charset="0"/>
            </a:endParaRPr>
          </a:p>
          <a:p>
            <a:pPr fontAlgn="base">
              <a:lnSpc>
                <a:spcPts val="1000"/>
              </a:lnSpc>
              <a:spcBef>
                <a:spcPct val="0"/>
              </a:spcBef>
              <a:spcAft>
                <a:spcPct val="0"/>
              </a:spcAft>
              <a:defRPr/>
            </a:pPr>
            <a:r>
              <a:rPr lang="de-DE" altLang="de-DE" sz="900">
                <a:solidFill>
                  <a:srgbClr val="000000"/>
                </a:solidFill>
                <a:latin typeface="Georgia" charset="0"/>
              </a:rPr>
              <a:t>Page </a:t>
            </a:r>
            <a:fld id="{8E1F052C-3EF3-4093-9419-8DEA5227FDD8}" type="slidenum">
              <a:rPr lang="de-DE" altLang="de-DE" sz="900">
                <a:solidFill>
                  <a:srgbClr val="000000"/>
                </a:solidFill>
                <a:latin typeface="Georgia" charset="0"/>
              </a:rPr>
              <a:pPr fontAlgn="base">
                <a:lnSpc>
                  <a:spcPts val="1000"/>
                </a:lnSpc>
                <a:spcBef>
                  <a:spcPct val="0"/>
                </a:spcBef>
                <a:spcAft>
                  <a:spcPct val="0"/>
                </a:spcAft>
                <a:defRPr/>
              </a:pPr>
              <a:t>‹Nr.›</a:t>
            </a:fld>
            <a:r>
              <a:rPr lang="de-DE" altLang="de-DE" sz="900">
                <a:solidFill>
                  <a:srgbClr val="000000"/>
                </a:solidFill>
                <a:latin typeface="Georgia" charset="0"/>
              </a:rPr>
              <a:t> of </a:t>
            </a:r>
            <a:r>
              <a:rPr lang="de-DE" altLang="de-DE" sz="900" smtClean="0">
                <a:solidFill>
                  <a:srgbClr val="000000"/>
                </a:solidFill>
                <a:latin typeface="Georgia" charset="0"/>
              </a:rPr>
              <a:t>20</a:t>
            </a:r>
            <a:endParaRPr lang="de-DE" altLang="de-DE" sz="900">
              <a:solidFill>
                <a:srgbClr val="000000"/>
              </a:solidFill>
              <a:latin typeface="Georgia" charset="0"/>
            </a:endParaRPr>
          </a:p>
        </p:txBody>
      </p:sp>
      <p:pic>
        <p:nvPicPr>
          <p:cNvPr id="8" name="Bild 20"/>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bwMode="auto">
          <a:xfrm>
            <a:off x="10188575" y="6007148"/>
            <a:ext cx="1165225"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7489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Georgia" panose="020405020504050203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5052" y="741588"/>
            <a:ext cx="5468838" cy="3646234"/>
          </a:xfrm>
          <a:prstGeom prst="rect">
            <a:avLst/>
          </a:prstGeom>
        </p:spPr>
      </p:pic>
      <p:sp>
        <p:nvSpPr>
          <p:cNvPr id="2" name="Titel 1"/>
          <p:cNvSpPr>
            <a:spLocks noGrp="1"/>
          </p:cNvSpPr>
          <p:nvPr>
            <p:ph type="ctrTitle"/>
          </p:nvPr>
        </p:nvSpPr>
        <p:spPr>
          <a:xfrm>
            <a:off x="859255" y="4508939"/>
            <a:ext cx="9860432" cy="1541270"/>
          </a:xfrm>
        </p:spPr>
        <p:txBody>
          <a:bodyPr>
            <a:normAutofit fontScale="90000"/>
          </a:bodyPr>
          <a:lstStyle/>
          <a:p>
            <a:r>
              <a:rPr lang="en" sz="2800" b="1" i="0" u="none" strike="noStrike" cap="none" baseline="0" dirty="0">
                <a:solidFill>
                  <a:srgbClr val="000000"/>
                </a:solidFill>
                <a:effectLst/>
                <a:uFillTx/>
                <a:latin typeface="Georgia"/>
              </a:rPr>
              <a:t>Education for all?</a:t>
            </a:r>
            <a:r>
              <a:rPr sz="2800" b="1" dirty="0"/>
              <a:t/>
            </a:r>
            <a:br>
              <a:rPr sz="2800" b="1" dirty="0"/>
            </a:br>
            <a:r>
              <a:rPr lang="en" sz="2800" b="1" i="0" u="none" strike="noStrike" cap="none" baseline="0" dirty="0">
                <a:solidFill>
                  <a:srgbClr val="000000"/>
                </a:solidFill>
                <a:effectLst/>
                <a:uFillTx/>
                <a:latin typeface="Georgia"/>
              </a:rPr>
              <a:t>Taking a position on digitalisation in the education system </a:t>
            </a:r>
            <a:r>
              <a:rPr sz="2800" b="1" dirty="0"/>
              <a:t/>
            </a:r>
            <a:br>
              <a:rPr sz="2800" b="1" dirty="0"/>
            </a:br>
            <a:r>
              <a:rPr lang="en" sz="2800" b="1" i="0" u="none" strike="noStrike" cap="none" baseline="0" dirty="0">
                <a:solidFill>
                  <a:srgbClr val="000000"/>
                </a:solidFill>
                <a:effectLst/>
                <a:uFillTx/>
                <a:latin typeface="Georgia"/>
              </a:rPr>
              <a:t>using the example of the Bridge International Academies</a:t>
            </a:r>
            <a:r>
              <a:rPr sz="2800" b="1" dirty="0"/>
              <a:t/>
            </a:r>
            <a:br>
              <a:rPr sz="2800" b="1" dirty="0"/>
            </a:br>
            <a:endParaRPr sz="2800" b="1" dirty="0"/>
          </a:p>
        </p:txBody>
      </p:sp>
    </p:spTree>
    <p:extLst>
      <p:ext uri="{BB962C8B-B14F-4D97-AF65-F5344CB8AC3E}">
        <p14:creationId xmlns:p14="http://schemas.microsoft.com/office/powerpoint/2010/main" val="268355010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normAutofit/>
          </a:bodyPr>
          <a:lstStyle/>
          <a:p>
            <a:r>
              <a:rPr lang="en" sz="2500" b="0" i="0" u="none" strike="noStrike" cap="none" baseline="0">
                <a:solidFill>
                  <a:srgbClr val="000000"/>
                </a:solidFill>
                <a:effectLst/>
                <a:uFillTx/>
                <a:latin typeface="Georgia"/>
              </a:rPr>
              <a:t>In Kenia, school has been compulsory and free of charge up to eighth grade since 2003.</a:t>
            </a:r>
          </a:p>
          <a:p>
            <a:r>
              <a:rPr lang="en" sz="2500" b="0" i="0" u="none" strike="noStrike" cap="none" baseline="0">
                <a:solidFill>
                  <a:srgbClr val="000000"/>
                </a:solidFill>
                <a:effectLst/>
                <a:uFillTx/>
                <a:latin typeface="Georgia"/>
              </a:rPr>
              <a:t>But the state spends little money on buildings and teachers.</a:t>
            </a:r>
          </a:p>
          <a:p>
            <a:r>
              <a:rPr lang="en" sz="2500" b="0" i="0" u="none" strike="noStrike" cap="none" baseline="0">
                <a:solidFill>
                  <a:srgbClr val="000000"/>
                </a:solidFill>
                <a:effectLst/>
                <a:uFillTx/>
                <a:latin typeface="Georgia"/>
              </a:rPr>
              <a:t>The classes are therefore very crowded, and teaching is difficult. Teachers often don’t show up for lessons. </a:t>
            </a:r>
          </a:p>
          <a:p>
            <a:r>
              <a:rPr lang="en" sz="2500" b="0" i="0" u="none" strike="noStrike" cap="none" baseline="0">
                <a:solidFill>
                  <a:srgbClr val="000000"/>
                </a:solidFill>
                <a:effectLst/>
                <a:uFillTx/>
                <a:latin typeface="Georgia"/>
              </a:rPr>
              <a:t>That’s why many parents send their children to private schools. </a:t>
            </a:r>
          </a:p>
          <a:p>
            <a:r>
              <a:rPr lang="en" sz="2500" b="0" i="0" u="none" strike="noStrike" cap="none" baseline="0">
                <a:solidFill>
                  <a:srgbClr val="000000"/>
                </a:solidFill>
                <a:effectLst/>
                <a:uFillTx/>
                <a:latin typeface="Georgia"/>
              </a:rPr>
              <a:t>The market leader among the commercial schools is the US company “Bridge International Academies” founded in 2008.</a:t>
            </a:r>
          </a:p>
          <a:p>
            <a:r>
              <a:rPr lang="en" sz="2500" b="0" i="0" u="none" strike="noStrike" cap="none" baseline="0">
                <a:solidFill>
                  <a:srgbClr val="000000"/>
                </a:solidFill>
                <a:effectLst/>
                <a:uFillTx/>
                <a:latin typeface="Georgia"/>
              </a:rPr>
              <a:t>The company operates 400 schools in Kenia alone, but also further schools in Uganda, Nigeria, Liberia and India. </a:t>
            </a:r>
          </a:p>
        </p:txBody>
      </p:sp>
      <p:sp>
        <p:nvSpPr>
          <p:cNvPr id="3" name="Titel 2"/>
          <p:cNvSpPr>
            <a:spLocks noGrp="1"/>
          </p:cNvSpPr>
          <p:nvPr>
            <p:ph type="title"/>
          </p:nvPr>
        </p:nvSpPr>
        <p:spPr/>
        <p:txBody>
          <a:bodyPr vert="horz" lIns="91440" tIns="45720" rIns="91440" bIns="45720" rtlCol="0" anchor="ctr">
            <a:normAutofit/>
          </a:bodyPr>
          <a:lstStyle/>
          <a:p>
            <a:r>
              <a:rPr lang="en" sz="2500" b="1" i="0" u="none" strike="noStrike" cap="none" baseline="0">
                <a:solidFill>
                  <a:srgbClr val="000000"/>
                </a:solidFill>
                <a:effectLst/>
                <a:uFillTx/>
                <a:latin typeface="Georgia"/>
              </a:rPr>
              <a:t>The situation:</a:t>
            </a:r>
          </a:p>
        </p:txBody>
      </p:sp>
    </p:spTree>
    <p:extLst>
      <p:ext uri="{BB962C8B-B14F-4D97-AF65-F5344CB8AC3E}">
        <p14:creationId xmlns:p14="http://schemas.microsoft.com/office/powerpoint/2010/main" val="26595063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38200" y="457200"/>
            <a:ext cx="10515600" cy="5719763"/>
          </a:xfrm>
        </p:spPr>
        <p:txBody>
          <a:bodyPr>
            <a:normAutofit/>
          </a:bodyPr>
          <a:lstStyle/>
          <a:p>
            <a:r>
              <a:rPr lang="en" sz="2500" b="0" i="0" u="none" strike="noStrike" cap="none" baseline="0">
                <a:solidFill>
                  <a:srgbClr val="000000"/>
                </a:solidFill>
                <a:effectLst/>
                <a:uFillTx/>
                <a:latin typeface="Georgia"/>
              </a:rPr>
              <a:t>The teachers no longer design the lessons themselves but read them off from a tablet. The lessons are strictly standardised. All 400 Bridge schools in Kenia are meant to offer exactly the same instruction at the same time.</a:t>
            </a:r>
          </a:p>
          <a:p>
            <a:r>
              <a:rPr lang="en" sz="2500" b="0" i="0" u="none" strike="noStrike" cap="none" baseline="0">
                <a:solidFill>
                  <a:srgbClr val="000000"/>
                </a:solidFill>
                <a:effectLst/>
                <a:uFillTx/>
                <a:latin typeface="Georgia"/>
              </a:rPr>
              <a:t>These lesson designs and tablet scripts are created partly in the U.S. and partly in Nairobi. </a:t>
            </a:r>
          </a:p>
          <a:p>
            <a:r>
              <a:rPr lang="en" sz="2500" b="0" i="0" u="none" strike="noStrike" cap="none" baseline="0">
                <a:solidFill>
                  <a:srgbClr val="000000"/>
                </a:solidFill>
                <a:effectLst/>
                <a:uFillTx/>
                <a:latin typeface="Georgia"/>
              </a:rPr>
              <a:t>Only recently has the requirement been introduced that teachers must have a state degree in addition to the Bridge workshop that takes a few weeks.  </a:t>
            </a:r>
          </a:p>
          <a:p>
            <a:r>
              <a:rPr lang="en" sz="2500" b="0" i="0" u="none" strike="noStrike" cap="none" baseline="0">
                <a:solidFill>
                  <a:srgbClr val="000000"/>
                </a:solidFill>
                <a:effectLst/>
                <a:uFillTx/>
                <a:latin typeface="Georgia"/>
              </a:rPr>
              <a:t>86% of Bridge students pass the final state exams at primary schools. The national average success rate is only 76 per cent. </a:t>
            </a:r>
          </a:p>
        </p:txBody>
      </p:sp>
    </p:spTree>
    <p:extLst>
      <p:ext uri="{BB962C8B-B14F-4D97-AF65-F5344CB8AC3E}">
        <p14:creationId xmlns:p14="http://schemas.microsoft.com/office/powerpoint/2010/main" val="352456287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38200" y="584791"/>
            <a:ext cx="10515600" cy="5592172"/>
          </a:xfrm>
        </p:spPr>
        <p:txBody>
          <a:bodyPr>
            <a:normAutofit/>
          </a:bodyPr>
          <a:lstStyle/>
          <a:p>
            <a:r>
              <a:rPr lang="en" sz="2500" b="0" i="0" u="none" strike="noStrike" cap="none" baseline="0">
                <a:solidFill>
                  <a:srgbClr val="000000"/>
                </a:solidFill>
                <a:effectLst/>
                <a:uFillTx/>
                <a:latin typeface="Georgia"/>
              </a:rPr>
              <a:t>The national teachers’ union KNUT severely criticises the Bridge International Academies.	</a:t>
            </a:r>
          </a:p>
          <a:p>
            <a:endParaRPr lang="de-DE"/>
          </a:p>
        </p:txBody>
      </p:sp>
      <p:sp>
        <p:nvSpPr>
          <p:cNvPr id="4" name="Ovale Legende 3"/>
          <p:cNvSpPr/>
          <p:nvPr/>
        </p:nvSpPr>
        <p:spPr>
          <a:xfrm>
            <a:off x="5601587" y="2286001"/>
            <a:ext cx="5858539" cy="3623490"/>
          </a:xfrm>
          <a:prstGeom prst="wedgeEllipseCallout">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r>
              <a:rPr lang="en" sz="1600" b="0" i="0" u="none" strike="noStrike" cap="none" baseline="0">
                <a:solidFill>
                  <a:srgbClr val="FFFFFF"/>
                </a:solidFill>
                <a:effectLst/>
                <a:uFillTx/>
                <a:latin typeface="Georgia"/>
              </a:rPr>
              <a:t>“If we tolerate or even support the Bridge schools, we expose our children to foreign ideologies. We dilute our culture and our ambitions and ourselves as a nation.”</a:t>
            </a:r>
          </a:p>
          <a:p>
            <a:pPr algn="ctr" fontAlgn="base">
              <a:spcBef>
                <a:spcPct val="0"/>
              </a:spcBef>
              <a:spcAft>
                <a:spcPct val="0"/>
              </a:spcAft>
            </a:pPr>
            <a:r>
              <a:rPr lang="en" sz="1600" b="0" i="0" u="none" strike="noStrike" cap="none" baseline="0">
                <a:solidFill>
                  <a:srgbClr val="FFFFFF"/>
                </a:solidFill>
                <a:effectLst/>
                <a:uFillTx/>
                <a:latin typeface="Georgia"/>
              </a:rPr>
              <a:t>Hesbon Otieno Agola, Deputy Secretary General of KNUT </a:t>
            </a:r>
          </a:p>
        </p:txBody>
      </p:sp>
      <p:sp>
        <p:nvSpPr>
          <p:cNvPr id="5" name="Ovale Legende 4"/>
          <p:cNvSpPr/>
          <p:nvPr/>
        </p:nvSpPr>
        <p:spPr>
          <a:xfrm>
            <a:off x="561753" y="1552354"/>
            <a:ext cx="5956005" cy="3220560"/>
          </a:xfrm>
          <a:prstGeom prst="wedgeEllipseCallout">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r>
              <a:rPr lang="en" sz="1600" b="0" i="0" u="none" strike="noStrike" cap="none" baseline="0">
                <a:solidFill>
                  <a:srgbClr val="FFFFFF"/>
                </a:solidFill>
                <a:effectLst/>
                <a:uFillTx/>
                <a:latin typeface="Georgia"/>
              </a:rPr>
              <a:t>“The majority of these schools is not registered and does not follow the national curricula; the teachers who work there are badly paid and unqualified. That’s not how good education works. Such schools promote inequality.” Wilson Sossion, Secretary General of KNUT</a:t>
            </a:r>
          </a:p>
        </p:txBody>
      </p:sp>
    </p:spTree>
    <p:extLst>
      <p:ext uri="{BB962C8B-B14F-4D97-AF65-F5344CB8AC3E}">
        <p14:creationId xmlns:p14="http://schemas.microsoft.com/office/powerpoint/2010/main" val="222968796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38200" y="637953"/>
            <a:ext cx="10515600" cy="5539010"/>
          </a:xfrm>
        </p:spPr>
        <p:txBody>
          <a:bodyPr>
            <a:normAutofit/>
          </a:bodyPr>
          <a:lstStyle/>
          <a:p>
            <a:endParaRPr lang="de-DE" sz="2500" smtClean="0"/>
          </a:p>
          <a:p>
            <a:r>
              <a:rPr lang="en" sz="2500" b="0" i="0" u="none" strike="noStrike" cap="none" baseline="0">
                <a:solidFill>
                  <a:srgbClr val="000000"/>
                </a:solidFill>
                <a:effectLst/>
                <a:uFillTx/>
                <a:latin typeface="Georgia"/>
              </a:rPr>
              <a:t>The investors in the project include Bill Gates, Mark Zuckerberg, the World Bank and the UK government.</a:t>
            </a:r>
          </a:p>
          <a:p>
            <a:r>
              <a:rPr lang="en" sz="2500" b="0" i="0" u="none" strike="noStrike" cap="none" baseline="0">
                <a:solidFill>
                  <a:srgbClr val="000000"/>
                </a:solidFill>
                <a:effectLst/>
                <a:uFillTx/>
                <a:latin typeface="Georgia"/>
              </a:rPr>
              <a:t>The long-term goal is to make a profit in order to be able to establish further schools.</a:t>
            </a:r>
          </a:p>
          <a:p>
            <a:r>
              <a:rPr lang="en" sz="2500" b="0" i="0" u="none" strike="noStrike" cap="none" baseline="0">
                <a:solidFill>
                  <a:srgbClr val="000000"/>
                </a:solidFill>
                <a:effectLst/>
                <a:uFillTx/>
                <a:latin typeface="Georgia"/>
              </a:rPr>
              <a:t>Currently, the school fees of €140 per child and year only cover the running costs. </a:t>
            </a:r>
          </a:p>
          <a:p>
            <a:r>
              <a:rPr lang="en" sz="2500" b="0" i="0" u="none" strike="noStrike" cap="none" baseline="0">
                <a:solidFill>
                  <a:srgbClr val="000000"/>
                </a:solidFill>
                <a:effectLst/>
                <a:uFillTx/>
                <a:latin typeface="Georgia"/>
              </a:rPr>
              <a:t>This fee is a financial burden for many parents. </a:t>
            </a:r>
          </a:p>
          <a:p>
            <a:r>
              <a:rPr lang="en" sz="2500" b="0" i="0" u="none" strike="noStrike" cap="none" baseline="0">
                <a:solidFill>
                  <a:srgbClr val="000000"/>
                </a:solidFill>
                <a:effectLst/>
                <a:uFillTx/>
                <a:latin typeface="Georgia"/>
              </a:rPr>
              <a:t>The future of the Bridge schools depends on their relationship to the state school system, which can close unlicensed schools.</a:t>
            </a:r>
          </a:p>
        </p:txBody>
      </p:sp>
    </p:spTree>
    <p:extLst>
      <p:ext uri="{BB962C8B-B14F-4D97-AF65-F5344CB8AC3E}">
        <p14:creationId xmlns:p14="http://schemas.microsoft.com/office/powerpoint/2010/main" val="314650588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935787" y="3584641"/>
            <a:ext cx="10279912" cy="2193482"/>
          </a:xfrm>
        </p:spPr>
        <p:txBody>
          <a:bodyPr>
            <a:normAutofit/>
          </a:bodyPr>
          <a:lstStyle/>
          <a:p>
            <a:pPr marL="0" indent="0">
              <a:buNone/>
            </a:pPr>
            <a:endParaRPr lang="de-DE" sz="2500"/>
          </a:p>
          <a:p>
            <a:r>
              <a:rPr lang="en" sz="2500" b="0" i="0" u="none" strike="noStrike" cap="none" baseline="0">
                <a:solidFill>
                  <a:srgbClr val="000000"/>
                </a:solidFill>
                <a:effectLst/>
                <a:uFillTx/>
                <a:latin typeface="Georgia"/>
              </a:rPr>
              <a:t>Form two teams. One team argues in favour of the statement, the other team argues against. </a:t>
            </a:r>
          </a:p>
          <a:p>
            <a:r>
              <a:rPr lang="en" sz="2500" b="0" i="0" u="none" strike="noStrike" cap="none" baseline="0">
                <a:solidFill>
                  <a:srgbClr val="000000"/>
                </a:solidFill>
                <a:effectLst/>
                <a:uFillTx/>
                <a:latin typeface="Georgia"/>
              </a:rPr>
              <a:t>Then again take a position on the five theses. Compare the results to those of the first opinion poll. </a:t>
            </a:r>
          </a:p>
          <a:p>
            <a:endParaRPr lang="de-DE" sz="2500"/>
          </a:p>
        </p:txBody>
      </p:sp>
      <p:sp>
        <p:nvSpPr>
          <p:cNvPr id="3" name="Ovale Legende 2"/>
          <p:cNvSpPr/>
          <p:nvPr/>
        </p:nvSpPr>
        <p:spPr>
          <a:xfrm>
            <a:off x="2285754" y="680486"/>
            <a:ext cx="6985590" cy="3030279"/>
          </a:xfrm>
          <a:prstGeom prst="wedgeEllipseCallout">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r>
              <a:rPr lang="en" sz="2500" b="0" i="0" u="none" strike="noStrike" cap="none" baseline="0">
                <a:solidFill>
                  <a:srgbClr val="FFFFFF"/>
                </a:solidFill>
                <a:effectLst/>
                <a:uFillTx/>
                <a:latin typeface="Georgia"/>
              </a:rPr>
              <a:t>“The Bridge International schools are an opportunity, not a problem!”</a:t>
            </a:r>
          </a:p>
        </p:txBody>
      </p:sp>
    </p:spTree>
    <p:extLst>
      <p:ext uri="{BB962C8B-B14F-4D97-AF65-F5344CB8AC3E}">
        <p14:creationId xmlns:p14="http://schemas.microsoft.com/office/powerpoint/2010/main" val="273737190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2606695">
            <a:off x="1022610" y="335349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vert="horz" lIns="91440" tIns="45720" rIns="91440" bIns="45720" rtlCol="0" anchor="ctr">
            <a:normAutofit/>
          </a:bodyPr>
          <a:lstStyle/>
          <a:p>
            <a:r>
              <a:rPr lang="en" sz="2500" b="1" i="0" u="none" strike="noStrike" cap="none" baseline="0">
                <a:solidFill>
                  <a:srgbClr val="000000"/>
                </a:solidFill>
                <a:effectLst/>
                <a:uFillTx/>
                <a:latin typeface="Georgia"/>
              </a:rPr>
              <a:t>1)”Everyone is responsible for their own education.”</a:t>
            </a:r>
          </a:p>
        </p:txBody>
      </p:sp>
      <p:sp>
        <p:nvSpPr>
          <p:cNvPr id="6" name="L-Form 5"/>
          <p:cNvSpPr/>
          <p:nvPr/>
        </p:nvSpPr>
        <p:spPr>
          <a:xfrm rot="13523300">
            <a:off x="10322691" y="3353372"/>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p:nvPr/>
        </p:nvSpPr>
        <p:spPr>
          <a:xfrm>
            <a:off x="1721803"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 sz="2500" b="0" i="0" u="none" strike="noStrike" cap="none" baseline="0">
                <a:solidFill>
                  <a:srgbClr val="000000"/>
                </a:solidFill>
                <a:effectLst/>
                <a:uFillTx/>
                <a:latin typeface="Georgia"/>
              </a:rPr>
              <a:t>I completely agree!</a:t>
            </a:r>
          </a:p>
        </p:txBody>
      </p:sp>
      <p:sp>
        <p:nvSpPr>
          <p:cNvPr id="12" name="Inhaltsplatzhalter 2"/>
          <p:cNvSpPr txBox="1"/>
          <p:nvPr/>
        </p:nvSpPr>
        <p:spPr>
          <a:xfrm>
            <a:off x="7238392"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 sz="2500" b="0" i="0" u="none" strike="noStrike" cap="none" baseline="0" dirty="0">
                <a:solidFill>
                  <a:srgbClr val="000000"/>
                </a:solidFill>
                <a:effectLst/>
                <a:uFillTx/>
                <a:latin typeface="Georgia"/>
              </a:rPr>
              <a:t>I take a different view!</a:t>
            </a:r>
          </a:p>
          <a:p>
            <a:endParaRPr lang="de-DE" dirty="0"/>
          </a:p>
        </p:txBody>
      </p:sp>
      <p:sp>
        <p:nvSpPr>
          <p:cNvPr id="3" name="Wolkenförmige Legende 2"/>
          <p:cNvSpPr/>
          <p:nvPr/>
        </p:nvSpPr>
        <p:spPr>
          <a:xfrm>
            <a:off x="4157329" y="4397999"/>
            <a:ext cx="3785801" cy="1896475"/>
          </a:xfrm>
          <a:prstGeom prst="cloudCallout">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r>
              <a:rPr lang="en" sz="2500" b="0" i="0" u="none" strike="noStrike" cap="none" baseline="0">
                <a:solidFill>
                  <a:srgbClr val="FFFFFF"/>
                </a:solidFill>
                <a:effectLst/>
                <a:uFillTx/>
                <a:latin typeface="Georgia"/>
              </a:rPr>
              <a:t>What’s different now? Why?</a:t>
            </a:r>
          </a:p>
        </p:txBody>
      </p:sp>
    </p:spTree>
    <p:extLst>
      <p:ext uri="{BB962C8B-B14F-4D97-AF65-F5344CB8AC3E}">
        <p14:creationId xmlns:p14="http://schemas.microsoft.com/office/powerpoint/2010/main" val="73411533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2606695">
            <a:off x="1022610" y="335349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vert="horz" lIns="91440" tIns="45720" rIns="91440" bIns="45720" rtlCol="0" anchor="ctr">
            <a:normAutofit/>
          </a:bodyPr>
          <a:lstStyle/>
          <a:p>
            <a:r>
              <a:rPr lang="en" sz="2500" b="1" i="0" u="none" strike="noStrike" cap="none" baseline="0">
                <a:solidFill>
                  <a:srgbClr val="000000"/>
                </a:solidFill>
                <a:effectLst/>
                <a:uFillTx/>
                <a:latin typeface="Georgia"/>
              </a:rPr>
              <a:t>1)”It’s OK to pay money to get a good education.”</a:t>
            </a:r>
          </a:p>
        </p:txBody>
      </p:sp>
      <p:sp>
        <p:nvSpPr>
          <p:cNvPr id="6" name="L-Form 5"/>
          <p:cNvSpPr/>
          <p:nvPr/>
        </p:nvSpPr>
        <p:spPr>
          <a:xfrm rot="13523300">
            <a:off x="10322691" y="3353372"/>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p:nvPr/>
        </p:nvSpPr>
        <p:spPr>
          <a:xfrm>
            <a:off x="1721803"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 sz="2500" b="0" i="0" u="none" strike="noStrike" cap="none" baseline="0">
                <a:solidFill>
                  <a:srgbClr val="000000"/>
                </a:solidFill>
                <a:effectLst/>
                <a:uFillTx/>
                <a:latin typeface="Georgia"/>
              </a:rPr>
              <a:t>I completely agree!</a:t>
            </a:r>
          </a:p>
        </p:txBody>
      </p:sp>
      <p:sp>
        <p:nvSpPr>
          <p:cNvPr id="12" name="Inhaltsplatzhalter 2"/>
          <p:cNvSpPr txBox="1"/>
          <p:nvPr/>
        </p:nvSpPr>
        <p:spPr>
          <a:xfrm>
            <a:off x="7280434"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 sz="2500" b="0" i="0" u="none" strike="noStrike" cap="none" baseline="0">
                <a:solidFill>
                  <a:srgbClr val="000000"/>
                </a:solidFill>
                <a:effectLst/>
                <a:uFillTx/>
                <a:latin typeface="Georgia"/>
              </a:rPr>
              <a:t>I take a different view!</a:t>
            </a:r>
          </a:p>
          <a:p>
            <a:endParaRPr lang="de-DE"/>
          </a:p>
        </p:txBody>
      </p:sp>
      <p:sp>
        <p:nvSpPr>
          <p:cNvPr id="9" name="Wolkenförmige Legende 8"/>
          <p:cNvSpPr/>
          <p:nvPr/>
        </p:nvSpPr>
        <p:spPr>
          <a:xfrm>
            <a:off x="4157329" y="4397999"/>
            <a:ext cx="3785801" cy="1896475"/>
          </a:xfrm>
          <a:prstGeom prst="cloudCallout">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r>
              <a:rPr lang="en" sz="2500" b="0" i="0" u="none" strike="noStrike" cap="none" baseline="0">
                <a:solidFill>
                  <a:srgbClr val="FFFFFF"/>
                </a:solidFill>
                <a:effectLst/>
                <a:uFillTx/>
                <a:latin typeface="Georgia"/>
              </a:rPr>
              <a:t>What’s different now? Why?</a:t>
            </a:r>
          </a:p>
        </p:txBody>
      </p:sp>
    </p:spTree>
    <p:extLst>
      <p:ext uri="{BB962C8B-B14F-4D97-AF65-F5344CB8AC3E}">
        <p14:creationId xmlns:p14="http://schemas.microsoft.com/office/powerpoint/2010/main" val="141185020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2606695">
            <a:off x="1022610" y="335349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vert="horz" lIns="91440" tIns="45720" rIns="91440" bIns="45720" rtlCol="0" anchor="ctr">
            <a:normAutofit/>
          </a:bodyPr>
          <a:lstStyle/>
          <a:p>
            <a:r>
              <a:rPr lang="en" sz="2500" b="1" i="0" u="none" strike="noStrike" cap="none" baseline="0">
                <a:solidFill>
                  <a:srgbClr val="000000"/>
                </a:solidFill>
                <a:effectLst/>
                <a:uFillTx/>
                <a:latin typeface="Georgia"/>
              </a:rPr>
              <a:t>3)”The state must keep a watchful eye on what is taught in the schools.”</a:t>
            </a:r>
          </a:p>
        </p:txBody>
      </p:sp>
      <p:sp>
        <p:nvSpPr>
          <p:cNvPr id="6" name="L-Form 5"/>
          <p:cNvSpPr/>
          <p:nvPr/>
        </p:nvSpPr>
        <p:spPr>
          <a:xfrm rot="13523300">
            <a:off x="10322691" y="3353372"/>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p:nvPr/>
        </p:nvSpPr>
        <p:spPr>
          <a:xfrm>
            <a:off x="1721803"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 sz="2500" b="0" i="0" u="none" strike="noStrike" cap="none" baseline="0">
                <a:solidFill>
                  <a:srgbClr val="000000"/>
                </a:solidFill>
                <a:effectLst/>
                <a:uFillTx/>
                <a:latin typeface="Georgia"/>
              </a:rPr>
              <a:t>I completely agree!</a:t>
            </a:r>
          </a:p>
        </p:txBody>
      </p:sp>
      <p:sp>
        <p:nvSpPr>
          <p:cNvPr id="12" name="Inhaltsplatzhalter 2"/>
          <p:cNvSpPr txBox="1"/>
          <p:nvPr/>
        </p:nvSpPr>
        <p:spPr>
          <a:xfrm>
            <a:off x="7288253"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 sz="2500" b="0" i="0" u="none" strike="noStrike" cap="none" baseline="0" dirty="0">
                <a:solidFill>
                  <a:srgbClr val="000000"/>
                </a:solidFill>
                <a:effectLst/>
                <a:uFillTx/>
                <a:latin typeface="Georgia"/>
              </a:rPr>
              <a:t>I take a different view!</a:t>
            </a:r>
          </a:p>
          <a:p>
            <a:endParaRPr lang="de-DE" dirty="0"/>
          </a:p>
        </p:txBody>
      </p:sp>
      <p:sp>
        <p:nvSpPr>
          <p:cNvPr id="9" name="Wolkenförmige Legende 8"/>
          <p:cNvSpPr/>
          <p:nvPr/>
        </p:nvSpPr>
        <p:spPr>
          <a:xfrm>
            <a:off x="4157329" y="4397999"/>
            <a:ext cx="3785801" cy="1896475"/>
          </a:xfrm>
          <a:prstGeom prst="cloudCallout">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r>
              <a:rPr lang="en" sz="2500" b="0" i="0" u="none" strike="noStrike" cap="none" baseline="0">
                <a:solidFill>
                  <a:srgbClr val="FFFFFF"/>
                </a:solidFill>
                <a:effectLst/>
                <a:uFillTx/>
                <a:latin typeface="Georgia"/>
              </a:rPr>
              <a:t>What’s different now? Why?</a:t>
            </a:r>
          </a:p>
        </p:txBody>
      </p:sp>
    </p:spTree>
    <p:extLst>
      <p:ext uri="{BB962C8B-B14F-4D97-AF65-F5344CB8AC3E}">
        <p14:creationId xmlns:p14="http://schemas.microsoft.com/office/powerpoint/2010/main" val="63314002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2606695">
            <a:off x="1022610" y="335349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vert="horz" lIns="91440" tIns="45720" rIns="91440" bIns="45720" rtlCol="0" anchor="ctr">
            <a:normAutofit/>
          </a:bodyPr>
          <a:lstStyle/>
          <a:p>
            <a:r>
              <a:rPr lang="en" sz="2500" b="1" i="0" u="none" strike="noStrike" cap="none" baseline="0">
                <a:solidFill>
                  <a:srgbClr val="000000"/>
                </a:solidFill>
                <a:effectLst/>
                <a:uFillTx/>
                <a:latin typeface="Georgia"/>
              </a:rPr>
              <a:t>4)”It’s good when every child in the world learns exactly the same things.”</a:t>
            </a:r>
          </a:p>
        </p:txBody>
      </p:sp>
      <p:sp>
        <p:nvSpPr>
          <p:cNvPr id="6" name="L-Form 5"/>
          <p:cNvSpPr/>
          <p:nvPr/>
        </p:nvSpPr>
        <p:spPr>
          <a:xfrm rot="13523300">
            <a:off x="10322691" y="3353372"/>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p:nvPr/>
        </p:nvSpPr>
        <p:spPr>
          <a:xfrm>
            <a:off x="1721803"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 sz="2500" b="0" i="0" u="none" strike="noStrike" cap="none" baseline="0">
                <a:solidFill>
                  <a:srgbClr val="000000"/>
                </a:solidFill>
                <a:effectLst/>
                <a:uFillTx/>
                <a:latin typeface="Georgia"/>
              </a:rPr>
              <a:t>I completely agree!</a:t>
            </a:r>
          </a:p>
        </p:txBody>
      </p:sp>
      <p:sp>
        <p:nvSpPr>
          <p:cNvPr id="12" name="Inhaltsplatzhalter 2"/>
          <p:cNvSpPr txBox="1"/>
          <p:nvPr/>
        </p:nvSpPr>
        <p:spPr>
          <a:xfrm>
            <a:off x="7238393"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 sz="2500" b="0" i="0" u="none" strike="noStrike" cap="none" baseline="0" dirty="0">
                <a:solidFill>
                  <a:srgbClr val="000000"/>
                </a:solidFill>
                <a:effectLst/>
                <a:uFillTx/>
                <a:latin typeface="Georgia"/>
              </a:rPr>
              <a:t>I take a different view!</a:t>
            </a:r>
          </a:p>
          <a:p>
            <a:endParaRPr lang="de-DE" dirty="0"/>
          </a:p>
        </p:txBody>
      </p:sp>
      <p:sp>
        <p:nvSpPr>
          <p:cNvPr id="9" name="Wolkenförmige Legende 8"/>
          <p:cNvSpPr/>
          <p:nvPr/>
        </p:nvSpPr>
        <p:spPr>
          <a:xfrm>
            <a:off x="4157329" y="4397999"/>
            <a:ext cx="3785801" cy="1896475"/>
          </a:xfrm>
          <a:prstGeom prst="cloudCallout">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r>
              <a:rPr lang="en" sz="2500" b="0" i="0" u="none" strike="noStrike" cap="none" baseline="0">
                <a:solidFill>
                  <a:srgbClr val="FFFFFF"/>
                </a:solidFill>
                <a:effectLst/>
                <a:uFillTx/>
                <a:latin typeface="Georgia"/>
              </a:rPr>
              <a:t>What’s different now? Why?</a:t>
            </a:r>
          </a:p>
        </p:txBody>
      </p:sp>
    </p:spTree>
    <p:extLst>
      <p:ext uri="{BB962C8B-B14F-4D97-AF65-F5344CB8AC3E}">
        <p14:creationId xmlns:p14="http://schemas.microsoft.com/office/powerpoint/2010/main" val="3669675990"/>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2606695">
            <a:off x="1022610" y="335349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vert="horz" lIns="91440" tIns="45720" rIns="91440" bIns="45720" rtlCol="0" anchor="ctr">
            <a:normAutofit/>
          </a:bodyPr>
          <a:lstStyle/>
          <a:p>
            <a:r>
              <a:rPr lang="en" sz="2500" b="1" i="0" u="none" strike="noStrike" cap="none" baseline="0">
                <a:solidFill>
                  <a:srgbClr val="000000"/>
                </a:solidFill>
                <a:effectLst/>
                <a:uFillTx/>
                <a:latin typeface="Georgia"/>
              </a:rPr>
              <a:t>5)”Digitalisation can help everyone learn better.”</a:t>
            </a:r>
          </a:p>
        </p:txBody>
      </p:sp>
      <p:sp>
        <p:nvSpPr>
          <p:cNvPr id="6" name="L-Form 5"/>
          <p:cNvSpPr/>
          <p:nvPr/>
        </p:nvSpPr>
        <p:spPr>
          <a:xfrm rot="13523300">
            <a:off x="10322691" y="3353372"/>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p:nvPr/>
        </p:nvSpPr>
        <p:spPr>
          <a:xfrm>
            <a:off x="1721803"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 sz="2500" b="0" i="0" u="none" strike="noStrike" cap="none" baseline="0" dirty="0">
                <a:solidFill>
                  <a:srgbClr val="000000"/>
                </a:solidFill>
                <a:effectLst/>
                <a:uFillTx/>
                <a:latin typeface="Georgia"/>
              </a:rPr>
              <a:t>I completely agree!</a:t>
            </a:r>
          </a:p>
        </p:txBody>
      </p:sp>
      <p:sp>
        <p:nvSpPr>
          <p:cNvPr id="12" name="Inhaltsplatzhalter 2"/>
          <p:cNvSpPr txBox="1"/>
          <p:nvPr/>
        </p:nvSpPr>
        <p:spPr>
          <a:xfrm>
            <a:off x="7332986" y="3498398"/>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 sz="2500" b="0" i="0" u="none" strike="noStrike" cap="none" baseline="0" dirty="0">
                <a:solidFill>
                  <a:srgbClr val="000000"/>
                </a:solidFill>
                <a:effectLst/>
                <a:uFillTx/>
                <a:latin typeface="Georgia"/>
              </a:rPr>
              <a:t>I take a different view!</a:t>
            </a:r>
          </a:p>
          <a:p>
            <a:endParaRPr lang="de-DE" dirty="0"/>
          </a:p>
        </p:txBody>
      </p:sp>
      <p:sp>
        <p:nvSpPr>
          <p:cNvPr id="9" name="Wolkenförmige Legende 8"/>
          <p:cNvSpPr/>
          <p:nvPr/>
        </p:nvSpPr>
        <p:spPr>
          <a:xfrm>
            <a:off x="4157329" y="4397999"/>
            <a:ext cx="3785801" cy="1896475"/>
          </a:xfrm>
          <a:prstGeom prst="cloudCallout">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r>
              <a:rPr lang="en" sz="2500" b="0" i="0" u="none" strike="noStrike" cap="none" baseline="0">
                <a:solidFill>
                  <a:srgbClr val="FFFFFF"/>
                </a:solidFill>
                <a:effectLst/>
                <a:uFillTx/>
                <a:latin typeface="Georgia"/>
              </a:rPr>
              <a:t>What’s different now? Why?</a:t>
            </a:r>
          </a:p>
        </p:txBody>
      </p:sp>
    </p:spTree>
    <p:extLst>
      <p:ext uri="{BB962C8B-B14F-4D97-AF65-F5344CB8AC3E}">
        <p14:creationId xmlns:p14="http://schemas.microsoft.com/office/powerpoint/2010/main" val="236768688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38200" y="1690688"/>
            <a:ext cx="10515600" cy="4351338"/>
          </a:xfrm>
        </p:spPr>
        <p:txBody>
          <a:bodyPr>
            <a:normAutofit/>
          </a:bodyPr>
          <a:lstStyle/>
          <a:p>
            <a:pPr marL="0" indent="0">
              <a:buNone/>
            </a:pPr>
            <a:r>
              <a:rPr lang="en" sz="1500" b="0" i="0" u="none" strike="noStrike" cap="none" baseline="0">
                <a:solidFill>
                  <a:srgbClr val="000000"/>
                </a:solidFill>
                <a:effectLst/>
                <a:uFillTx/>
                <a:latin typeface="Georgia"/>
              </a:rPr>
              <a:t>New technologies can bring many benefits, but sometimes these developments are controversial and have negative effects. The founders of the Bridge International Academies try to solve a common problem through digital innovations: In many countries in Africa and Asia children receive no or no adequate school education. The reason often lies in a lack of teachers. </a:t>
            </a:r>
          </a:p>
          <a:p>
            <a:pPr marL="0" indent="0">
              <a:buNone/>
            </a:pPr>
            <a:r>
              <a:rPr lang="en" sz="1500" b="0" i="0" u="none" strike="noStrike" cap="none" baseline="0">
                <a:solidFill>
                  <a:srgbClr val="000000"/>
                </a:solidFill>
                <a:effectLst/>
                <a:uFillTx/>
                <a:latin typeface="Georgia"/>
              </a:rPr>
              <a:t>Bridge International Academies set up a private school model based on the use of tablets. Teachers at the private Bridge schools use the tablets to receive teaching material for each lesson, which they merely have to read out. This way, classes can be highly standardised, controlled and taught by untrained teachers. Many teachers’ unions criticise the model; it’s mostly parents who support it.</a:t>
            </a:r>
          </a:p>
          <a:p>
            <a:pPr marL="0" indent="0">
              <a:buNone/>
            </a:pPr>
            <a:r>
              <a:rPr lang="en" sz="1500" b="0" i="0" u="none" strike="noStrike" cap="none" baseline="0">
                <a:solidFill>
                  <a:srgbClr val="000000"/>
                </a:solidFill>
                <a:effectLst/>
                <a:uFillTx/>
                <a:latin typeface="Georgia"/>
              </a:rPr>
              <a:t>This PowerPoint presentation is about the advantages and disadvantages of the model and invites your students to discuss it. Start by gauging the students’ opinions with the five theses below. The students go to the side of the room that they agree with more. They can also place themselves in between, as on a scale. Record the positions of the students on the worksheet.</a:t>
            </a:r>
          </a:p>
          <a:p>
            <a:pPr marL="0" indent="0">
              <a:buNone/>
            </a:pPr>
            <a:r>
              <a:rPr lang="en" sz="1500" b="0" i="0" u="none" strike="noStrike" cap="none" baseline="0">
                <a:solidFill>
                  <a:srgbClr val="000000"/>
                </a:solidFill>
                <a:effectLst/>
                <a:uFillTx/>
                <a:latin typeface="Georgia"/>
              </a:rPr>
              <a:t>You can also use “Mentimeter” to gauge the opinions anonymously and digitally. First create a poll at https://www.mentimeter.com. Then ask the students to enter www.menti.com on their smartphones or tablets and to use a specific code (which will be assigned to you when you create the “mentimeter”).</a:t>
            </a:r>
          </a:p>
          <a:p>
            <a:pPr marL="0" indent="0">
              <a:buNone/>
            </a:pPr>
            <a:r>
              <a:rPr lang="en" sz="1500" b="0" i="0" u="none" strike="noStrike" cap="none" baseline="0">
                <a:solidFill>
                  <a:srgbClr val="000000"/>
                </a:solidFill>
                <a:effectLst/>
                <a:uFillTx/>
                <a:latin typeface="Georgia"/>
              </a:rPr>
              <a:t>Start at slide 4 with your students!</a:t>
            </a:r>
          </a:p>
        </p:txBody>
      </p:sp>
      <p:sp>
        <p:nvSpPr>
          <p:cNvPr id="3" name="Titel 2"/>
          <p:cNvSpPr>
            <a:spLocks noGrp="1"/>
          </p:cNvSpPr>
          <p:nvPr>
            <p:ph type="title"/>
          </p:nvPr>
        </p:nvSpPr>
        <p:spPr>
          <a:xfrm>
            <a:off x="838200" y="365125"/>
            <a:ext cx="10515600" cy="1325563"/>
          </a:xfrm>
        </p:spPr>
        <p:txBody>
          <a:bodyPr/>
          <a:lstStyle/>
          <a:p>
            <a:r>
              <a:rPr lang="en" sz="2500" b="1" i="0" u="none" strike="noStrike" cap="none" baseline="0">
                <a:solidFill>
                  <a:srgbClr val="000000"/>
                </a:solidFill>
                <a:effectLst/>
                <a:uFillTx/>
                <a:latin typeface="Georgia"/>
              </a:rPr>
              <a:t>Methodological</a:t>
            </a:r>
            <a:r>
              <a:rPr lang="en" sz="4400" b="0" i="0" u="none" strike="noStrike" cap="none" baseline="0">
                <a:solidFill>
                  <a:srgbClr val="000000"/>
                </a:solidFill>
                <a:effectLst/>
                <a:uFillTx/>
                <a:latin typeface="Georgia"/>
              </a:rPr>
              <a:t> </a:t>
            </a:r>
            <a:r>
              <a:rPr lang="en" sz="2500" b="1" i="0" u="none" strike="noStrike" cap="none" baseline="0">
                <a:solidFill>
                  <a:srgbClr val="000000"/>
                </a:solidFill>
                <a:effectLst/>
                <a:uFillTx/>
                <a:latin typeface="Georgia"/>
              </a:rPr>
              <a:t>introduction</a:t>
            </a:r>
          </a:p>
        </p:txBody>
      </p:sp>
    </p:spTree>
    <p:extLst>
      <p:ext uri="{BB962C8B-B14F-4D97-AF65-F5344CB8AC3E}">
        <p14:creationId xmlns:p14="http://schemas.microsoft.com/office/powerpoint/2010/main" val="106848795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800273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838200" y="418289"/>
            <a:ext cx="10515600" cy="496030"/>
          </a:xfrm>
        </p:spPr>
        <p:txBody>
          <a:bodyPr>
            <a:normAutofit/>
          </a:bodyPr>
          <a:lstStyle/>
          <a:p>
            <a:r>
              <a:rPr lang="en" sz="2500" b="0" i="0" u="none" strike="noStrike" cap="none" baseline="0">
                <a:solidFill>
                  <a:srgbClr val="000000"/>
                </a:solidFill>
                <a:effectLst/>
                <a:uFillTx/>
                <a:latin typeface="Georgia"/>
              </a:rPr>
              <a:t>Worksheet:</a:t>
            </a:r>
            <a:r>
              <a:rPr lang="en" sz="2500" b="0" i="0" u="none" strike="noStrike" cap="none" baseline="0">
                <a:solidFill>
                  <a:srgbClr val="808080"/>
                </a:solidFill>
                <a:effectLst/>
                <a:uFillTx/>
                <a:latin typeface="Georgia"/>
              </a:rPr>
              <a:t> please print and record results</a:t>
            </a:r>
          </a:p>
        </p:txBody>
      </p:sp>
      <p:graphicFrame>
        <p:nvGraphicFramePr>
          <p:cNvPr id="5" name="Inhaltsplatzhalter 3"/>
          <p:cNvGraphicFramePr/>
          <p:nvPr>
            <p:extLst>
              <p:ext uri="{D42A27DB-BD31-4B8C-83A1-F6EECF244321}">
                <p14:modId xmlns:p14="http://schemas.microsoft.com/office/powerpoint/2010/main" val="3618347633"/>
              </p:ext>
            </p:extLst>
          </p:nvPr>
        </p:nvGraphicFramePr>
        <p:xfrm>
          <a:off x="838200" y="914319"/>
          <a:ext cx="10515600" cy="846135"/>
        </p:xfrm>
        <a:graphic>
          <a:graphicData uri="http://schemas.openxmlformats.org/drawingml/2006/table">
            <a:tbl>
              <a:tblPr firstRow="1" bandRow="1">
                <a:tableStyleId>{21E4AEA4-8DFA-4A89-87EB-49C32662AFE0}</a:tableStyleId>
              </a:tblPr>
              <a:tblGrid>
                <a:gridCol w="2103120">
                  <a:extLst>
                    <a:ext uri="{9D8B030D-6E8A-4147-A177-3AD203B41FA5}">
                      <a16:colId xmlns:a16="http://schemas.microsoft.com/office/drawing/2014/main" val="2059329300"/>
                    </a:ext>
                  </a:extLst>
                </a:gridCol>
                <a:gridCol w="2103120">
                  <a:extLst>
                    <a:ext uri="{9D8B030D-6E8A-4147-A177-3AD203B41FA5}">
                      <a16:colId xmlns:a16="http://schemas.microsoft.com/office/drawing/2014/main" val="4225073014"/>
                    </a:ext>
                  </a:extLst>
                </a:gridCol>
                <a:gridCol w="2103120">
                  <a:extLst>
                    <a:ext uri="{9D8B030D-6E8A-4147-A177-3AD203B41FA5}">
                      <a16:colId xmlns:a16="http://schemas.microsoft.com/office/drawing/2014/main" val="3166864816"/>
                    </a:ext>
                  </a:extLst>
                </a:gridCol>
                <a:gridCol w="2103120">
                  <a:extLst>
                    <a:ext uri="{9D8B030D-6E8A-4147-A177-3AD203B41FA5}">
                      <a16:colId xmlns:a16="http://schemas.microsoft.com/office/drawing/2014/main" val="2893178400"/>
                    </a:ext>
                  </a:extLst>
                </a:gridCol>
                <a:gridCol w="2103120">
                  <a:extLst>
                    <a:ext uri="{9D8B030D-6E8A-4147-A177-3AD203B41FA5}">
                      <a16:colId xmlns:a16="http://schemas.microsoft.com/office/drawing/2014/main" val="2286539901"/>
                    </a:ext>
                  </a:extLst>
                </a:gridCol>
              </a:tblGrid>
              <a:tr h="282045">
                <a:tc>
                  <a:txBody>
                    <a:bodyPr/>
                    <a:lstStyle/>
                    <a:p>
                      <a:r>
                        <a:rPr lang="en" sz="1000" b="1" i="0" u="none" strike="noStrike" cap="none" baseline="0">
                          <a:solidFill>
                            <a:srgbClr val="FFFFFF"/>
                          </a:solidFill>
                          <a:effectLst/>
                          <a:uFillTx/>
                          <a:latin typeface="Georgia"/>
                        </a:rPr>
                        <a:t>Thesis 1)</a:t>
                      </a:r>
                    </a:p>
                  </a:txBody>
                  <a:tcPr/>
                </a:tc>
                <a:tc>
                  <a:txBody>
                    <a:bodyPr/>
                    <a:lstStyle/>
                    <a:p>
                      <a:r>
                        <a:rPr lang="en" sz="1000" b="1" i="0" u="none" strike="noStrike" cap="none" baseline="0">
                          <a:solidFill>
                            <a:srgbClr val="FFFFFF"/>
                          </a:solidFill>
                          <a:effectLst/>
                          <a:uFillTx/>
                          <a:latin typeface="Georgia"/>
                        </a:rPr>
                        <a:t>I completely agree!</a:t>
                      </a: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r>
                        <a:rPr lang="en" sz="1000" b="1" i="0" u="none" strike="noStrike" cap="none" baseline="0">
                          <a:solidFill>
                            <a:srgbClr val="FFFFFF"/>
                          </a:solidFill>
                          <a:effectLst/>
                          <a:uFillTx/>
                          <a:latin typeface="Georgia"/>
                        </a:rPr>
                        <a:t>I take a different view!</a:t>
                      </a:r>
                    </a:p>
                  </a:txBody>
                  <a:tcPr/>
                </a:tc>
                <a:extLst>
                  <a:ext uri="{0D108BD9-81ED-4DB2-BD59-A6C34878D82A}">
                    <a16:rowId xmlns:a16="http://schemas.microsoft.com/office/drawing/2014/main" val="2666139088"/>
                  </a:ext>
                </a:extLst>
              </a:tr>
              <a:tr h="282045">
                <a:tc>
                  <a:txBody>
                    <a:bodyPr/>
                    <a:lstStyle/>
                    <a:p>
                      <a:r>
                        <a:rPr lang="en" sz="1000" b="0" i="0" u="none" strike="noStrike" cap="none" baseline="0">
                          <a:solidFill>
                            <a:srgbClr val="000000"/>
                          </a:solidFill>
                          <a:effectLst/>
                          <a:uFillTx/>
                          <a:latin typeface="Georgia"/>
                        </a:rPr>
                        <a:t>First opinion poll</a:t>
                      </a: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extLst>
                  <a:ext uri="{0D108BD9-81ED-4DB2-BD59-A6C34878D82A}">
                    <a16:rowId xmlns:a16="http://schemas.microsoft.com/office/drawing/2014/main" val="2168038660"/>
                  </a:ext>
                </a:extLst>
              </a:tr>
              <a:tr h="282045">
                <a:tc>
                  <a:txBody>
                    <a:bodyPr/>
                    <a:lstStyle/>
                    <a:p>
                      <a:r>
                        <a:rPr lang="en" sz="1000" b="0" i="0" u="none" strike="noStrike" cap="none" baseline="0">
                          <a:solidFill>
                            <a:srgbClr val="000000"/>
                          </a:solidFill>
                          <a:effectLst/>
                          <a:uFillTx/>
                          <a:latin typeface="Georgia"/>
                        </a:rPr>
                        <a:t>Second opinion poll</a:t>
                      </a: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extLst>
                  <a:ext uri="{0D108BD9-81ED-4DB2-BD59-A6C34878D82A}">
                    <a16:rowId xmlns:a16="http://schemas.microsoft.com/office/drawing/2014/main" val="1536168661"/>
                  </a:ext>
                </a:extLst>
              </a:tr>
            </a:tbl>
          </a:graphicData>
        </a:graphic>
      </p:graphicFrame>
      <p:graphicFrame>
        <p:nvGraphicFramePr>
          <p:cNvPr id="10" name="Inhaltsplatzhalter 3"/>
          <p:cNvGraphicFramePr/>
          <p:nvPr>
            <p:extLst>
              <p:ext uri="{D42A27DB-BD31-4B8C-83A1-F6EECF244321}">
                <p14:modId xmlns:p14="http://schemas.microsoft.com/office/powerpoint/2010/main" val="222539924"/>
              </p:ext>
            </p:extLst>
          </p:nvPr>
        </p:nvGraphicFramePr>
        <p:xfrm>
          <a:off x="838200" y="1857039"/>
          <a:ext cx="10515600" cy="829158"/>
        </p:xfrm>
        <a:graphic>
          <a:graphicData uri="http://schemas.openxmlformats.org/drawingml/2006/table">
            <a:tbl>
              <a:tblPr firstRow="1" bandRow="1">
                <a:tableStyleId>{21E4AEA4-8DFA-4A89-87EB-49C32662AFE0}</a:tableStyleId>
              </a:tblPr>
              <a:tblGrid>
                <a:gridCol w="2103120">
                  <a:extLst>
                    <a:ext uri="{9D8B030D-6E8A-4147-A177-3AD203B41FA5}">
                      <a16:colId xmlns:a16="http://schemas.microsoft.com/office/drawing/2014/main" val="2059329300"/>
                    </a:ext>
                  </a:extLst>
                </a:gridCol>
                <a:gridCol w="2103120">
                  <a:extLst>
                    <a:ext uri="{9D8B030D-6E8A-4147-A177-3AD203B41FA5}">
                      <a16:colId xmlns:a16="http://schemas.microsoft.com/office/drawing/2014/main" val="4225073014"/>
                    </a:ext>
                  </a:extLst>
                </a:gridCol>
                <a:gridCol w="2103120">
                  <a:extLst>
                    <a:ext uri="{9D8B030D-6E8A-4147-A177-3AD203B41FA5}">
                      <a16:colId xmlns:a16="http://schemas.microsoft.com/office/drawing/2014/main" val="3166864816"/>
                    </a:ext>
                  </a:extLst>
                </a:gridCol>
                <a:gridCol w="2103120">
                  <a:extLst>
                    <a:ext uri="{9D8B030D-6E8A-4147-A177-3AD203B41FA5}">
                      <a16:colId xmlns:a16="http://schemas.microsoft.com/office/drawing/2014/main" val="2893178400"/>
                    </a:ext>
                  </a:extLst>
                </a:gridCol>
                <a:gridCol w="2103120">
                  <a:extLst>
                    <a:ext uri="{9D8B030D-6E8A-4147-A177-3AD203B41FA5}">
                      <a16:colId xmlns:a16="http://schemas.microsoft.com/office/drawing/2014/main" val="2286539901"/>
                    </a:ext>
                  </a:extLst>
                </a:gridCol>
              </a:tblGrid>
              <a:tr h="265068">
                <a:tc>
                  <a:txBody>
                    <a:bodyPr/>
                    <a:lstStyle/>
                    <a:p>
                      <a:r>
                        <a:rPr lang="en" sz="1000" b="1" i="0" u="none" strike="noStrike" cap="none" baseline="0">
                          <a:solidFill>
                            <a:srgbClr val="FFFFFF"/>
                          </a:solidFill>
                          <a:effectLst/>
                          <a:uFillTx/>
                          <a:latin typeface="Georgia"/>
                        </a:rPr>
                        <a:t>Thesis 2)</a:t>
                      </a:r>
                    </a:p>
                  </a:txBody>
                  <a:tcPr/>
                </a:tc>
                <a:tc>
                  <a:txBody>
                    <a:bodyPr/>
                    <a:lstStyle/>
                    <a:p>
                      <a:r>
                        <a:rPr lang="en" sz="1000" b="1" i="0" u="none" strike="noStrike" cap="none" baseline="0">
                          <a:solidFill>
                            <a:srgbClr val="FFFFFF"/>
                          </a:solidFill>
                          <a:effectLst/>
                          <a:uFillTx/>
                          <a:latin typeface="Georgia"/>
                        </a:rPr>
                        <a:t>I completely agree!</a:t>
                      </a: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r>
                        <a:rPr lang="en" sz="1000" b="1" i="0" u="none" strike="noStrike" cap="none" baseline="0">
                          <a:solidFill>
                            <a:srgbClr val="FFFFFF"/>
                          </a:solidFill>
                          <a:effectLst/>
                          <a:uFillTx/>
                          <a:latin typeface="Georgia"/>
                        </a:rPr>
                        <a:t>I take a different view!</a:t>
                      </a:r>
                    </a:p>
                  </a:txBody>
                  <a:tcPr/>
                </a:tc>
                <a:extLst>
                  <a:ext uri="{0D108BD9-81ED-4DB2-BD59-A6C34878D82A}">
                    <a16:rowId xmlns:a16="http://schemas.microsoft.com/office/drawing/2014/main" val="2666139088"/>
                  </a:ext>
                </a:extLst>
              </a:tr>
              <a:tr h="282045">
                <a:tc>
                  <a:txBody>
                    <a:bodyPr/>
                    <a:lstStyle/>
                    <a:p>
                      <a:r>
                        <a:rPr lang="en" sz="1000" b="0" i="0" u="none" strike="noStrike" cap="none" baseline="0">
                          <a:solidFill>
                            <a:srgbClr val="000000"/>
                          </a:solidFill>
                          <a:effectLst/>
                          <a:uFillTx/>
                          <a:latin typeface="Georgia"/>
                        </a:rPr>
                        <a:t>First opinion poll</a:t>
                      </a: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extLst>
                  <a:ext uri="{0D108BD9-81ED-4DB2-BD59-A6C34878D82A}">
                    <a16:rowId xmlns:a16="http://schemas.microsoft.com/office/drawing/2014/main" val="2168038660"/>
                  </a:ext>
                </a:extLst>
              </a:tr>
              <a:tr h="282045">
                <a:tc>
                  <a:txBody>
                    <a:bodyPr/>
                    <a:lstStyle/>
                    <a:p>
                      <a:r>
                        <a:rPr lang="en" sz="1000" b="0" i="0" u="none" strike="noStrike" cap="none" baseline="0">
                          <a:solidFill>
                            <a:srgbClr val="000000"/>
                          </a:solidFill>
                          <a:effectLst/>
                          <a:uFillTx/>
                          <a:latin typeface="Georgia"/>
                        </a:rPr>
                        <a:t>Second opinion poll</a:t>
                      </a: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extLst>
                  <a:ext uri="{0D108BD9-81ED-4DB2-BD59-A6C34878D82A}">
                    <a16:rowId xmlns:a16="http://schemas.microsoft.com/office/drawing/2014/main" val="1536168661"/>
                  </a:ext>
                </a:extLst>
              </a:tr>
            </a:tbl>
          </a:graphicData>
        </a:graphic>
      </p:graphicFrame>
      <p:graphicFrame>
        <p:nvGraphicFramePr>
          <p:cNvPr id="11" name="Inhaltsplatzhalter 3"/>
          <p:cNvGraphicFramePr/>
          <p:nvPr>
            <p:extLst>
              <p:ext uri="{D42A27DB-BD31-4B8C-83A1-F6EECF244321}">
                <p14:modId xmlns:p14="http://schemas.microsoft.com/office/powerpoint/2010/main" val="2723047868"/>
              </p:ext>
            </p:extLst>
          </p:nvPr>
        </p:nvGraphicFramePr>
        <p:xfrm>
          <a:off x="838200" y="2827386"/>
          <a:ext cx="10515600" cy="846135"/>
        </p:xfrm>
        <a:graphic>
          <a:graphicData uri="http://schemas.openxmlformats.org/drawingml/2006/table">
            <a:tbl>
              <a:tblPr firstRow="1" bandRow="1">
                <a:tableStyleId>{21E4AEA4-8DFA-4A89-87EB-49C32662AFE0}</a:tableStyleId>
              </a:tblPr>
              <a:tblGrid>
                <a:gridCol w="2103120">
                  <a:extLst>
                    <a:ext uri="{9D8B030D-6E8A-4147-A177-3AD203B41FA5}">
                      <a16:colId xmlns:a16="http://schemas.microsoft.com/office/drawing/2014/main" val="2059329300"/>
                    </a:ext>
                  </a:extLst>
                </a:gridCol>
                <a:gridCol w="2103120">
                  <a:extLst>
                    <a:ext uri="{9D8B030D-6E8A-4147-A177-3AD203B41FA5}">
                      <a16:colId xmlns:a16="http://schemas.microsoft.com/office/drawing/2014/main" val="4225073014"/>
                    </a:ext>
                  </a:extLst>
                </a:gridCol>
                <a:gridCol w="2103120">
                  <a:extLst>
                    <a:ext uri="{9D8B030D-6E8A-4147-A177-3AD203B41FA5}">
                      <a16:colId xmlns:a16="http://schemas.microsoft.com/office/drawing/2014/main" val="3166864816"/>
                    </a:ext>
                  </a:extLst>
                </a:gridCol>
                <a:gridCol w="2103120">
                  <a:extLst>
                    <a:ext uri="{9D8B030D-6E8A-4147-A177-3AD203B41FA5}">
                      <a16:colId xmlns:a16="http://schemas.microsoft.com/office/drawing/2014/main" val="2893178400"/>
                    </a:ext>
                  </a:extLst>
                </a:gridCol>
                <a:gridCol w="2103120">
                  <a:extLst>
                    <a:ext uri="{9D8B030D-6E8A-4147-A177-3AD203B41FA5}">
                      <a16:colId xmlns:a16="http://schemas.microsoft.com/office/drawing/2014/main" val="2286539901"/>
                    </a:ext>
                  </a:extLst>
                </a:gridCol>
              </a:tblGrid>
              <a:tr h="282045">
                <a:tc>
                  <a:txBody>
                    <a:bodyPr/>
                    <a:lstStyle/>
                    <a:p>
                      <a:r>
                        <a:rPr lang="en" sz="1000" b="1" i="0" u="none" strike="noStrike" cap="none" baseline="0">
                          <a:solidFill>
                            <a:srgbClr val="FFFFFF"/>
                          </a:solidFill>
                          <a:effectLst/>
                          <a:uFillTx/>
                          <a:latin typeface="Georgia"/>
                        </a:rPr>
                        <a:t>Thesis 3)</a:t>
                      </a:r>
                    </a:p>
                  </a:txBody>
                  <a:tcPr/>
                </a:tc>
                <a:tc>
                  <a:txBody>
                    <a:bodyPr/>
                    <a:lstStyle/>
                    <a:p>
                      <a:r>
                        <a:rPr lang="en" sz="1000" b="1" i="0" u="none" strike="noStrike" cap="none" baseline="0">
                          <a:solidFill>
                            <a:srgbClr val="FFFFFF"/>
                          </a:solidFill>
                          <a:effectLst/>
                          <a:uFillTx/>
                          <a:latin typeface="Georgia"/>
                        </a:rPr>
                        <a:t>I completely agree!</a:t>
                      </a: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r>
                        <a:rPr lang="en" sz="1000" b="1" i="0" u="none" strike="noStrike" cap="none" baseline="0">
                          <a:solidFill>
                            <a:srgbClr val="FFFFFF"/>
                          </a:solidFill>
                          <a:effectLst/>
                          <a:uFillTx/>
                          <a:latin typeface="Georgia"/>
                        </a:rPr>
                        <a:t>I take a different view!</a:t>
                      </a:r>
                    </a:p>
                  </a:txBody>
                  <a:tcPr/>
                </a:tc>
                <a:extLst>
                  <a:ext uri="{0D108BD9-81ED-4DB2-BD59-A6C34878D82A}">
                    <a16:rowId xmlns:a16="http://schemas.microsoft.com/office/drawing/2014/main" val="2666139088"/>
                  </a:ext>
                </a:extLst>
              </a:tr>
              <a:tr h="282045">
                <a:tc>
                  <a:txBody>
                    <a:bodyPr/>
                    <a:lstStyle/>
                    <a:p>
                      <a:r>
                        <a:rPr lang="en" sz="1000" b="0" i="0" u="none" strike="noStrike" cap="none" baseline="0">
                          <a:solidFill>
                            <a:srgbClr val="000000"/>
                          </a:solidFill>
                          <a:effectLst/>
                          <a:uFillTx/>
                          <a:latin typeface="Georgia"/>
                        </a:rPr>
                        <a:t>First opinion poll</a:t>
                      </a: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extLst>
                  <a:ext uri="{0D108BD9-81ED-4DB2-BD59-A6C34878D82A}">
                    <a16:rowId xmlns:a16="http://schemas.microsoft.com/office/drawing/2014/main" val="2168038660"/>
                  </a:ext>
                </a:extLst>
              </a:tr>
              <a:tr h="282045">
                <a:tc>
                  <a:txBody>
                    <a:bodyPr/>
                    <a:lstStyle/>
                    <a:p>
                      <a:r>
                        <a:rPr lang="en" sz="1000" b="0" i="0" u="none" strike="noStrike" cap="none" baseline="0">
                          <a:solidFill>
                            <a:srgbClr val="000000"/>
                          </a:solidFill>
                          <a:effectLst/>
                          <a:uFillTx/>
                          <a:latin typeface="Georgia"/>
                        </a:rPr>
                        <a:t>Second opinion poll</a:t>
                      </a: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extLst>
                  <a:ext uri="{0D108BD9-81ED-4DB2-BD59-A6C34878D82A}">
                    <a16:rowId xmlns:a16="http://schemas.microsoft.com/office/drawing/2014/main" val="1536168661"/>
                  </a:ext>
                </a:extLst>
              </a:tr>
            </a:tbl>
          </a:graphicData>
        </a:graphic>
      </p:graphicFrame>
      <p:graphicFrame>
        <p:nvGraphicFramePr>
          <p:cNvPr id="12" name="Inhaltsplatzhalter 3"/>
          <p:cNvGraphicFramePr/>
          <p:nvPr>
            <p:extLst>
              <p:ext uri="{D42A27DB-BD31-4B8C-83A1-F6EECF244321}">
                <p14:modId xmlns:p14="http://schemas.microsoft.com/office/powerpoint/2010/main" val="534565032"/>
              </p:ext>
            </p:extLst>
          </p:nvPr>
        </p:nvGraphicFramePr>
        <p:xfrm>
          <a:off x="838200" y="3799801"/>
          <a:ext cx="10515600" cy="857070"/>
        </p:xfrm>
        <a:graphic>
          <a:graphicData uri="http://schemas.openxmlformats.org/drawingml/2006/table">
            <a:tbl>
              <a:tblPr firstRow="1" bandRow="1">
                <a:tableStyleId>{21E4AEA4-8DFA-4A89-87EB-49C32662AFE0}</a:tableStyleId>
              </a:tblPr>
              <a:tblGrid>
                <a:gridCol w="2103120">
                  <a:extLst>
                    <a:ext uri="{9D8B030D-6E8A-4147-A177-3AD203B41FA5}">
                      <a16:colId xmlns:a16="http://schemas.microsoft.com/office/drawing/2014/main" val="2059329300"/>
                    </a:ext>
                  </a:extLst>
                </a:gridCol>
                <a:gridCol w="2103120">
                  <a:extLst>
                    <a:ext uri="{9D8B030D-6E8A-4147-A177-3AD203B41FA5}">
                      <a16:colId xmlns:a16="http://schemas.microsoft.com/office/drawing/2014/main" val="4225073014"/>
                    </a:ext>
                  </a:extLst>
                </a:gridCol>
                <a:gridCol w="2103120">
                  <a:extLst>
                    <a:ext uri="{9D8B030D-6E8A-4147-A177-3AD203B41FA5}">
                      <a16:colId xmlns:a16="http://schemas.microsoft.com/office/drawing/2014/main" val="3166864816"/>
                    </a:ext>
                  </a:extLst>
                </a:gridCol>
                <a:gridCol w="2103120">
                  <a:extLst>
                    <a:ext uri="{9D8B030D-6E8A-4147-A177-3AD203B41FA5}">
                      <a16:colId xmlns:a16="http://schemas.microsoft.com/office/drawing/2014/main" val="2893178400"/>
                    </a:ext>
                  </a:extLst>
                </a:gridCol>
                <a:gridCol w="2103120">
                  <a:extLst>
                    <a:ext uri="{9D8B030D-6E8A-4147-A177-3AD203B41FA5}">
                      <a16:colId xmlns:a16="http://schemas.microsoft.com/office/drawing/2014/main" val="2286539901"/>
                    </a:ext>
                  </a:extLst>
                </a:gridCol>
              </a:tblGrid>
              <a:tr h="292980">
                <a:tc>
                  <a:txBody>
                    <a:bodyPr/>
                    <a:lstStyle/>
                    <a:p>
                      <a:r>
                        <a:rPr lang="en" sz="1000" b="1" i="0" u="none" strike="noStrike" cap="none" baseline="0">
                          <a:solidFill>
                            <a:srgbClr val="FFFFFF"/>
                          </a:solidFill>
                          <a:effectLst/>
                          <a:uFillTx/>
                          <a:latin typeface="Georgia"/>
                        </a:rPr>
                        <a:t>Thesis 4)</a:t>
                      </a:r>
                    </a:p>
                  </a:txBody>
                  <a:tcPr/>
                </a:tc>
                <a:tc>
                  <a:txBody>
                    <a:bodyPr/>
                    <a:lstStyle/>
                    <a:p>
                      <a:r>
                        <a:rPr lang="en" sz="1000" b="1" i="0" u="none" strike="noStrike" cap="none" baseline="0">
                          <a:solidFill>
                            <a:srgbClr val="FFFFFF"/>
                          </a:solidFill>
                          <a:effectLst/>
                          <a:uFillTx/>
                          <a:latin typeface="Georgia"/>
                        </a:rPr>
                        <a:t>I completely agree!</a:t>
                      </a: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r>
                        <a:rPr lang="en" sz="1000" b="1" i="0" u="none" strike="noStrike" cap="none" baseline="0">
                          <a:solidFill>
                            <a:srgbClr val="FFFFFF"/>
                          </a:solidFill>
                          <a:effectLst/>
                          <a:uFillTx/>
                          <a:latin typeface="Georgia"/>
                        </a:rPr>
                        <a:t>I take a different view!</a:t>
                      </a:r>
                    </a:p>
                  </a:txBody>
                  <a:tcPr/>
                </a:tc>
                <a:extLst>
                  <a:ext uri="{0D108BD9-81ED-4DB2-BD59-A6C34878D82A}">
                    <a16:rowId xmlns:a16="http://schemas.microsoft.com/office/drawing/2014/main" val="2666139088"/>
                  </a:ext>
                </a:extLst>
              </a:tr>
              <a:tr h="282045">
                <a:tc>
                  <a:txBody>
                    <a:bodyPr/>
                    <a:lstStyle/>
                    <a:p>
                      <a:r>
                        <a:rPr lang="en" sz="1000" b="0" i="0" u="none" strike="noStrike" cap="none" baseline="0">
                          <a:solidFill>
                            <a:srgbClr val="000000"/>
                          </a:solidFill>
                          <a:effectLst/>
                          <a:uFillTx/>
                          <a:latin typeface="Georgia"/>
                        </a:rPr>
                        <a:t>First opinion poll</a:t>
                      </a: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extLst>
                  <a:ext uri="{0D108BD9-81ED-4DB2-BD59-A6C34878D82A}">
                    <a16:rowId xmlns:a16="http://schemas.microsoft.com/office/drawing/2014/main" val="2168038660"/>
                  </a:ext>
                </a:extLst>
              </a:tr>
              <a:tr h="282045">
                <a:tc>
                  <a:txBody>
                    <a:bodyPr/>
                    <a:lstStyle/>
                    <a:p>
                      <a:r>
                        <a:rPr lang="en" sz="1000" b="0" i="0" u="none" strike="noStrike" cap="none" baseline="0">
                          <a:solidFill>
                            <a:srgbClr val="000000"/>
                          </a:solidFill>
                          <a:effectLst/>
                          <a:uFillTx/>
                          <a:latin typeface="Georgia"/>
                        </a:rPr>
                        <a:t>Second opinion poll</a:t>
                      </a: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extLst>
                  <a:ext uri="{0D108BD9-81ED-4DB2-BD59-A6C34878D82A}">
                    <a16:rowId xmlns:a16="http://schemas.microsoft.com/office/drawing/2014/main" val="1536168661"/>
                  </a:ext>
                </a:extLst>
              </a:tr>
            </a:tbl>
          </a:graphicData>
        </a:graphic>
      </p:graphicFrame>
      <p:graphicFrame>
        <p:nvGraphicFramePr>
          <p:cNvPr id="13" name="Inhaltsplatzhalter 3"/>
          <p:cNvGraphicFramePr/>
          <p:nvPr>
            <p:extLst>
              <p:ext uri="{D42A27DB-BD31-4B8C-83A1-F6EECF244321}">
                <p14:modId xmlns:p14="http://schemas.microsoft.com/office/powerpoint/2010/main" val="1821056165"/>
              </p:ext>
            </p:extLst>
          </p:nvPr>
        </p:nvGraphicFramePr>
        <p:xfrm>
          <a:off x="838200" y="4783151"/>
          <a:ext cx="10515600" cy="846135"/>
        </p:xfrm>
        <a:graphic>
          <a:graphicData uri="http://schemas.openxmlformats.org/drawingml/2006/table">
            <a:tbl>
              <a:tblPr firstRow="1" bandRow="1">
                <a:tableStyleId>{21E4AEA4-8DFA-4A89-87EB-49C32662AFE0}</a:tableStyleId>
              </a:tblPr>
              <a:tblGrid>
                <a:gridCol w="2103120">
                  <a:extLst>
                    <a:ext uri="{9D8B030D-6E8A-4147-A177-3AD203B41FA5}">
                      <a16:colId xmlns:a16="http://schemas.microsoft.com/office/drawing/2014/main" val="2059329300"/>
                    </a:ext>
                  </a:extLst>
                </a:gridCol>
                <a:gridCol w="2103120">
                  <a:extLst>
                    <a:ext uri="{9D8B030D-6E8A-4147-A177-3AD203B41FA5}">
                      <a16:colId xmlns:a16="http://schemas.microsoft.com/office/drawing/2014/main" val="4225073014"/>
                    </a:ext>
                  </a:extLst>
                </a:gridCol>
                <a:gridCol w="2103120">
                  <a:extLst>
                    <a:ext uri="{9D8B030D-6E8A-4147-A177-3AD203B41FA5}">
                      <a16:colId xmlns:a16="http://schemas.microsoft.com/office/drawing/2014/main" val="3166864816"/>
                    </a:ext>
                  </a:extLst>
                </a:gridCol>
                <a:gridCol w="2103120">
                  <a:extLst>
                    <a:ext uri="{9D8B030D-6E8A-4147-A177-3AD203B41FA5}">
                      <a16:colId xmlns:a16="http://schemas.microsoft.com/office/drawing/2014/main" val="2893178400"/>
                    </a:ext>
                  </a:extLst>
                </a:gridCol>
                <a:gridCol w="2103120">
                  <a:extLst>
                    <a:ext uri="{9D8B030D-6E8A-4147-A177-3AD203B41FA5}">
                      <a16:colId xmlns:a16="http://schemas.microsoft.com/office/drawing/2014/main" val="2286539901"/>
                    </a:ext>
                  </a:extLst>
                </a:gridCol>
              </a:tblGrid>
              <a:tr h="282045">
                <a:tc>
                  <a:txBody>
                    <a:bodyPr/>
                    <a:lstStyle/>
                    <a:p>
                      <a:r>
                        <a:rPr lang="en" sz="1000" b="1" i="0" u="none" strike="noStrike" cap="none" baseline="0">
                          <a:solidFill>
                            <a:srgbClr val="FFFFFF"/>
                          </a:solidFill>
                          <a:effectLst/>
                          <a:uFillTx/>
                          <a:latin typeface="Georgia"/>
                        </a:rPr>
                        <a:t>Thesis 5)</a:t>
                      </a:r>
                    </a:p>
                  </a:txBody>
                  <a:tcPr/>
                </a:tc>
                <a:tc>
                  <a:txBody>
                    <a:bodyPr/>
                    <a:lstStyle/>
                    <a:p>
                      <a:r>
                        <a:rPr lang="en" sz="1000" b="1" i="0" u="none" strike="noStrike" cap="none" baseline="0">
                          <a:solidFill>
                            <a:srgbClr val="FFFFFF"/>
                          </a:solidFill>
                          <a:effectLst/>
                          <a:uFillTx/>
                          <a:latin typeface="Georgia"/>
                        </a:rPr>
                        <a:t>I completely agree!</a:t>
                      </a: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r>
                        <a:rPr lang="en" sz="1000" b="1" i="0" u="none" strike="noStrike" cap="none" baseline="0">
                          <a:solidFill>
                            <a:srgbClr val="FFFFFF"/>
                          </a:solidFill>
                          <a:effectLst/>
                          <a:uFillTx/>
                          <a:latin typeface="Georgia"/>
                        </a:rPr>
                        <a:t>I take a different view!</a:t>
                      </a:r>
                    </a:p>
                  </a:txBody>
                  <a:tcPr/>
                </a:tc>
                <a:extLst>
                  <a:ext uri="{0D108BD9-81ED-4DB2-BD59-A6C34878D82A}">
                    <a16:rowId xmlns:a16="http://schemas.microsoft.com/office/drawing/2014/main" val="2666139088"/>
                  </a:ext>
                </a:extLst>
              </a:tr>
              <a:tr h="282045">
                <a:tc>
                  <a:txBody>
                    <a:bodyPr/>
                    <a:lstStyle/>
                    <a:p>
                      <a:r>
                        <a:rPr lang="en" sz="1000" b="0" i="0" u="none" strike="noStrike" cap="none" baseline="0">
                          <a:solidFill>
                            <a:srgbClr val="000000"/>
                          </a:solidFill>
                          <a:effectLst/>
                          <a:uFillTx/>
                          <a:latin typeface="Georgia"/>
                        </a:rPr>
                        <a:t>First opinion poll</a:t>
                      </a: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extLst>
                  <a:ext uri="{0D108BD9-81ED-4DB2-BD59-A6C34878D82A}">
                    <a16:rowId xmlns:a16="http://schemas.microsoft.com/office/drawing/2014/main" val="2168038660"/>
                  </a:ext>
                </a:extLst>
              </a:tr>
              <a:tr h="282045">
                <a:tc>
                  <a:txBody>
                    <a:bodyPr/>
                    <a:lstStyle/>
                    <a:p>
                      <a:r>
                        <a:rPr lang="en" sz="1000" b="0" i="0" u="none" strike="noStrike" cap="none" baseline="0">
                          <a:solidFill>
                            <a:srgbClr val="000000"/>
                          </a:solidFill>
                          <a:effectLst/>
                          <a:uFillTx/>
                          <a:latin typeface="Georgia"/>
                        </a:rPr>
                        <a:t>Second opinion poll</a:t>
                      </a: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tc>
                  <a:txBody>
                    <a:bodyPr/>
                    <a:lstStyle/>
                    <a:p>
                      <a:endParaRPr lang="de-DE" sz="1000">
                        <a:latin typeface="Georgia" panose="02040502050405020303" pitchFamily="18" charset="0"/>
                      </a:endParaRPr>
                    </a:p>
                  </a:txBody>
                  <a:tcPr/>
                </a:tc>
                <a:extLst>
                  <a:ext uri="{0D108BD9-81ED-4DB2-BD59-A6C34878D82A}">
                    <a16:rowId xmlns:a16="http://schemas.microsoft.com/office/drawing/2014/main" val="1536168661"/>
                  </a:ext>
                </a:extLst>
              </a:tr>
            </a:tbl>
          </a:graphicData>
        </a:graphic>
      </p:graphicFrame>
    </p:spTree>
    <p:extLst>
      <p:ext uri="{BB962C8B-B14F-4D97-AF65-F5344CB8AC3E}">
        <p14:creationId xmlns:p14="http://schemas.microsoft.com/office/powerpoint/2010/main" val="213766939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2606695">
            <a:off x="1022610" y="335349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a:normAutofit/>
          </a:bodyPr>
          <a:lstStyle/>
          <a:p>
            <a:r>
              <a:rPr lang="en" sz="2500" b="1" i="0" u="none" strike="noStrike" cap="none" baseline="0">
                <a:solidFill>
                  <a:srgbClr val="000000"/>
                </a:solidFill>
                <a:effectLst/>
                <a:uFillTx/>
                <a:latin typeface="Georgia"/>
              </a:rPr>
              <a:t>1)”Everyone is responsible for their own education.”</a:t>
            </a:r>
          </a:p>
        </p:txBody>
      </p:sp>
      <p:sp>
        <p:nvSpPr>
          <p:cNvPr id="6" name="L-Form 5"/>
          <p:cNvSpPr/>
          <p:nvPr/>
        </p:nvSpPr>
        <p:spPr>
          <a:xfrm rot="13523300">
            <a:off x="10322691" y="3353372"/>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p:nvPr/>
        </p:nvSpPr>
        <p:spPr>
          <a:xfrm>
            <a:off x="1721803" y="3483406"/>
            <a:ext cx="3852649" cy="1187356"/>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buNone/>
            </a:pPr>
            <a:r>
              <a:rPr lang="en" sz="2500" b="0" i="0" u="none" strike="noStrike" cap="none" baseline="0">
                <a:solidFill>
                  <a:srgbClr val="000000"/>
                </a:solidFill>
                <a:effectLst/>
                <a:uFillTx/>
                <a:latin typeface="Georgia"/>
              </a:rPr>
              <a:t>I completely agree!</a:t>
            </a:r>
          </a:p>
        </p:txBody>
      </p:sp>
      <p:sp>
        <p:nvSpPr>
          <p:cNvPr id="12" name="Inhaltsplatzhalter 2"/>
          <p:cNvSpPr txBox="1"/>
          <p:nvPr/>
        </p:nvSpPr>
        <p:spPr>
          <a:xfrm>
            <a:off x="7311965"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 sz="2500" b="0" i="0" u="none" strike="noStrike" cap="none" baseline="0" dirty="0">
                <a:solidFill>
                  <a:srgbClr val="000000"/>
                </a:solidFill>
                <a:effectLst/>
                <a:uFillTx/>
                <a:latin typeface="Georgia"/>
              </a:rPr>
              <a:t>I take a different view!</a:t>
            </a:r>
          </a:p>
          <a:p>
            <a:endParaRPr lang="de-DE" dirty="0"/>
          </a:p>
        </p:txBody>
      </p:sp>
    </p:spTree>
    <p:extLst>
      <p:ext uri="{BB962C8B-B14F-4D97-AF65-F5344CB8AC3E}">
        <p14:creationId xmlns:p14="http://schemas.microsoft.com/office/powerpoint/2010/main" val="420001373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2606695">
            <a:off x="1022610" y="335349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a:normAutofit/>
          </a:bodyPr>
          <a:lstStyle/>
          <a:p>
            <a:r>
              <a:rPr lang="en" sz="2500" b="1" i="0" u="none" strike="noStrike" cap="none" baseline="0">
                <a:solidFill>
                  <a:srgbClr val="000000"/>
                </a:solidFill>
                <a:effectLst/>
                <a:uFillTx/>
                <a:latin typeface="Georgia"/>
              </a:rPr>
              <a:t>2)”It’s OK to pay money to get a good education.”</a:t>
            </a:r>
          </a:p>
        </p:txBody>
      </p:sp>
      <p:sp>
        <p:nvSpPr>
          <p:cNvPr id="6" name="L-Form 5"/>
          <p:cNvSpPr/>
          <p:nvPr/>
        </p:nvSpPr>
        <p:spPr>
          <a:xfrm rot="13523300">
            <a:off x="10322691" y="3353372"/>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p:nvPr/>
        </p:nvSpPr>
        <p:spPr>
          <a:xfrm>
            <a:off x="1721803"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 sz="2500" b="0" i="0" u="none" strike="noStrike" cap="none" baseline="0">
                <a:solidFill>
                  <a:srgbClr val="000000"/>
                </a:solidFill>
                <a:effectLst/>
                <a:uFillTx/>
                <a:latin typeface="Georgia"/>
              </a:rPr>
              <a:t>I completely agree!</a:t>
            </a:r>
          </a:p>
        </p:txBody>
      </p:sp>
      <p:sp>
        <p:nvSpPr>
          <p:cNvPr id="12" name="Inhaltsplatzhalter 2"/>
          <p:cNvSpPr txBox="1"/>
          <p:nvPr/>
        </p:nvSpPr>
        <p:spPr>
          <a:xfrm>
            <a:off x="7133289" y="3487888"/>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 sz="2500" b="0" i="0" u="none" strike="noStrike" cap="none" baseline="0" dirty="0">
                <a:solidFill>
                  <a:srgbClr val="000000"/>
                </a:solidFill>
                <a:effectLst/>
                <a:uFillTx/>
                <a:latin typeface="Georgia"/>
              </a:rPr>
              <a:t>I take a different view!</a:t>
            </a:r>
          </a:p>
          <a:p>
            <a:endParaRPr lang="de-DE" dirty="0"/>
          </a:p>
        </p:txBody>
      </p:sp>
    </p:spTree>
    <p:extLst>
      <p:ext uri="{BB962C8B-B14F-4D97-AF65-F5344CB8AC3E}">
        <p14:creationId xmlns:p14="http://schemas.microsoft.com/office/powerpoint/2010/main" val="18228072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2606695">
            <a:off x="1022610" y="335349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vert="horz" lIns="91440" tIns="45720" rIns="91440" bIns="45720" rtlCol="0" anchor="ctr">
            <a:normAutofit/>
          </a:bodyPr>
          <a:lstStyle/>
          <a:p>
            <a:r>
              <a:rPr lang="en" sz="2500" b="1" i="0" u="none" strike="noStrike" cap="none" baseline="0">
                <a:solidFill>
                  <a:srgbClr val="000000"/>
                </a:solidFill>
                <a:effectLst/>
                <a:uFillTx/>
                <a:latin typeface="Georgia"/>
              </a:rPr>
              <a:t>3)”The state must keep a watchful eye on what is taught in the schools.”</a:t>
            </a:r>
          </a:p>
        </p:txBody>
      </p:sp>
      <p:sp>
        <p:nvSpPr>
          <p:cNvPr id="6" name="L-Form 5"/>
          <p:cNvSpPr/>
          <p:nvPr/>
        </p:nvSpPr>
        <p:spPr>
          <a:xfrm rot="13523300">
            <a:off x="10322691" y="3353372"/>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p:nvPr/>
        </p:nvSpPr>
        <p:spPr>
          <a:xfrm>
            <a:off x="1721803"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 sz="2500" b="0" i="0" u="none" strike="noStrike" cap="none" baseline="0">
                <a:solidFill>
                  <a:srgbClr val="000000"/>
                </a:solidFill>
                <a:effectLst/>
                <a:uFillTx/>
                <a:latin typeface="Georgia"/>
              </a:rPr>
              <a:t>I completely agree!</a:t>
            </a:r>
          </a:p>
        </p:txBody>
      </p:sp>
      <p:sp>
        <p:nvSpPr>
          <p:cNvPr id="12" name="Inhaltsplatzhalter 2"/>
          <p:cNvSpPr txBox="1"/>
          <p:nvPr/>
        </p:nvSpPr>
        <p:spPr>
          <a:xfrm>
            <a:off x="7206861" y="3487888"/>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 sz="2500" b="0" i="0" u="none" strike="noStrike" cap="none" baseline="0" dirty="0">
                <a:solidFill>
                  <a:srgbClr val="000000"/>
                </a:solidFill>
                <a:effectLst/>
                <a:uFillTx/>
                <a:latin typeface="Georgia"/>
              </a:rPr>
              <a:t>I take a different view!</a:t>
            </a:r>
          </a:p>
          <a:p>
            <a:endParaRPr lang="de-DE" dirty="0"/>
          </a:p>
        </p:txBody>
      </p:sp>
    </p:spTree>
    <p:extLst>
      <p:ext uri="{BB962C8B-B14F-4D97-AF65-F5344CB8AC3E}">
        <p14:creationId xmlns:p14="http://schemas.microsoft.com/office/powerpoint/2010/main" val="156435244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2606695">
            <a:off x="1022610" y="335349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vert="horz" lIns="91440" tIns="45720" rIns="91440" bIns="45720" rtlCol="0" anchor="ctr">
            <a:normAutofit/>
          </a:bodyPr>
          <a:lstStyle/>
          <a:p>
            <a:r>
              <a:rPr lang="en" sz="2500" b="1" i="0" u="none" strike="noStrike" cap="none" baseline="0">
                <a:solidFill>
                  <a:srgbClr val="000000"/>
                </a:solidFill>
                <a:effectLst/>
                <a:uFillTx/>
                <a:latin typeface="Georgia"/>
              </a:rPr>
              <a:t>4)”It’s good when every child in the world learns exactly the same things.”</a:t>
            </a:r>
          </a:p>
        </p:txBody>
      </p:sp>
      <p:sp>
        <p:nvSpPr>
          <p:cNvPr id="6" name="L-Form 5"/>
          <p:cNvSpPr/>
          <p:nvPr/>
        </p:nvSpPr>
        <p:spPr>
          <a:xfrm rot="13523300">
            <a:off x="10322691" y="3353372"/>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p:nvPr/>
        </p:nvSpPr>
        <p:spPr>
          <a:xfrm>
            <a:off x="1721803"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 sz="2500" b="0" i="0" u="none" strike="noStrike" cap="none" baseline="0">
                <a:solidFill>
                  <a:srgbClr val="000000"/>
                </a:solidFill>
                <a:effectLst/>
                <a:uFillTx/>
                <a:latin typeface="Georgia"/>
              </a:rPr>
              <a:t>I completely agree!</a:t>
            </a:r>
          </a:p>
        </p:txBody>
      </p:sp>
      <p:sp>
        <p:nvSpPr>
          <p:cNvPr id="12" name="Inhaltsplatzhalter 2"/>
          <p:cNvSpPr txBox="1"/>
          <p:nvPr/>
        </p:nvSpPr>
        <p:spPr>
          <a:xfrm>
            <a:off x="7206862" y="3487888"/>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 sz="2500" b="0" i="0" u="none" strike="noStrike" cap="none" baseline="0" dirty="0">
                <a:solidFill>
                  <a:srgbClr val="000000"/>
                </a:solidFill>
                <a:effectLst/>
                <a:uFillTx/>
                <a:latin typeface="Georgia"/>
              </a:rPr>
              <a:t>I take a different view!</a:t>
            </a:r>
          </a:p>
          <a:p>
            <a:endParaRPr lang="de-DE" dirty="0"/>
          </a:p>
        </p:txBody>
      </p:sp>
    </p:spTree>
    <p:extLst>
      <p:ext uri="{BB962C8B-B14F-4D97-AF65-F5344CB8AC3E}">
        <p14:creationId xmlns:p14="http://schemas.microsoft.com/office/powerpoint/2010/main" val="120323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2606695">
            <a:off x="1022610" y="335349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vert="horz" lIns="91440" tIns="45720" rIns="91440" bIns="45720" rtlCol="0" anchor="ctr">
            <a:normAutofit/>
          </a:bodyPr>
          <a:lstStyle/>
          <a:p>
            <a:r>
              <a:rPr lang="en" sz="2500" b="1" i="0" u="none" strike="noStrike" cap="none" baseline="0">
                <a:solidFill>
                  <a:srgbClr val="000000"/>
                </a:solidFill>
                <a:effectLst/>
                <a:uFillTx/>
                <a:latin typeface="Georgia"/>
              </a:rPr>
              <a:t>5)”Digitalisation can help everyone learn better.”</a:t>
            </a:r>
          </a:p>
        </p:txBody>
      </p:sp>
      <p:sp>
        <p:nvSpPr>
          <p:cNvPr id="6" name="L-Form 5"/>
          <p:cNvSpPr/>
          <p:nvPr/>
        </p:nvSpPr>
        <p:spPr>
          <a:xfrm rot="13523300">
            <a:off x="10322691" y="3353372"/>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p:nvPr/>
        </p:nvSpPr>
        <p:spPr>
          <a:xfrm>
            <a:off x="1721803"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 sz="2500" b="0" i="0" u="none" strike="noStrike" cap="none" baseline="0">
                <a:solidFill>
                  <a:srgbClr val="000000"/>
                </a:solidFill>
                <a:effectLst/>
                <a:uFillTx/>
                <a:latin typeface="Georgia"/>
              </a:rPr>
              <a:t>I completely agree!</a:t>
            </a:r>
          </a:p>
        </p:txBody>
      </p:sp>
      <p:sp>
        <p:nvSpPr>
          <p:cNvPr id="12" name="Inhaltsplatzhalter 2"/>
          <p:cNvSpPr txBox="1"/>
          <p:nvPr/>
        </p:nvSpPr>
        <p:spPr>
          <a:xfrm>
            <a:off x="7196351" y="3483406"/>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en" sz="2500" b="0" i="0" u="none" strike="noStrike" cap="none" baseline="0" dirty="0">
                <a:solidFill>
                  <a:srgbClr val="000000"/>
                </a:solidFill>
                <a:effectLst/>
                <a:uFillTx/>
                <a:latin typeface="Georgia"/>
              </a:rPr>
              <a:t>I take a different view!</a:t>
            </a:r>
          </a:p>
          <a:p>
            <a:endParaRPr lang="de-DE" dirty="0"/>
          </a:p>
        </p:txBody>
      </p:sp>
    </p:spTree>
    <p:extLst>
      <p:ext uri="{BB962C8B-B14F-4D97-AF65-F5344CB8AC3E}">
        <p14:creationId xmlns:p14="http://schemas.microsoft.com/office/powerpoint/2010/main" val="234781879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50605" y="2681849"/>
            <a:ext cx="10515600" cy="3284907"/>
          </a:xfrm>
        </p:spPr>
        <p:txBody>
          <a:bodyPr/>
          <a:lstStyle/>
          <a:p>
            <a:pPr marL="0" indent="0" algn="ctr">
              <a:buNone/>
            </a:pPr>
            <a:r>
              <a:rPr lang="en" sz="2500" b="1" i="0" u="none" strike="noStrike" cap="none" baseline="0">
                <a:solidFill>
                  <a:srgbClr val="000000"/>
                </a:solidFill>
                <a:effectLst/>
                <a:uFillTx/>
                <a:latin typeface="Georgia"/>
              </a:rPr>
              <a:t>“In a class of their own. </a:t>
            </a:r>
          </a:p>
          <a:p>
            <a:pPr marL="0" indent="0" algn="ctr">
              <a:buNone/>
            </a:pPr>
            <a:r>
              <a:rPr lang="en" sz="2500" b="1" i="0" u="none" strike="noStrike" cap="none" baseline="0">
                <a:solidFill>
                  <a:srgbClr val="000000"/>
                </a:solidFill>
                <a:effectLst/>
                <a:uFillTx/>
                <a:latin typeface="Georgia"/>
              </a:rPr>
              <a:t>A US-American company operates more than 400 private schools in Kenia. They offer strictly standardised lessons with funding from Facebook and Microsoft. Is that a blessing or a curse?</a:t>
            </a:r>
            <a:r>
              <a:rPr lang="en" sz="2500" b="1" i="0" u="none" strike="noStrike" cap="none" baseline="30000">
                <a:solidFill>
                  <a:srgbClr val="000000"/>
                </a:solidFill>
                <a:effectLst/>
                <a:uFillTx/>
                <a:latin typeface="Georgia"/>
              </a:rPr>
              <a:t>1</a:t>
            </a:r>
            <a:r>
              <a:rPr lang="en" sz="2500" b="1" i="0" u="none" strike="noStrike" cap="none" baseline="0">
                <a:solidFill>
                  <a:srgbClr val="000000"/>
                </a:solidFill>
                <a:effectLst/>
                <a:uFillTx/>
                <a:latin typeface="Georgia"/>
              </a:rPr>
              <a:t> </a:t>
            </a:r>
          </a:p>
          <a:p>
            <a:endParaRPr lang="de-DE"/>
          </a:p>
        </p:txBody>
      </p:sp>
      <p:sp>
        <p:nvSpPr>
          <p:cNvPr id="3" name="Titel 2"/>
          <p:cNvSpPr>
            <a:spLocks noGrp="1"/>
          </p:cNvSpPr>
          <p:nvPr>
            <p:ph type="title"/>
          </p:nvPr>
        </p:nvSpPr>
        <p:spPr>
          <a:xfrm>
            <a:off x="838200" y="365125"/>
            <a:ext cx="10515600" cy="2420605"/>
          </a:xfrm>
        </p:spPr>
        <p:txBody>
          <a:bodyPr>
            <a:normAutofit/>
          </a:bodyPr>
          <a:lstStyle/>
          <a:p>
            <a:r>
              <a:rPr lang="en" sz="2500" b="0" i="0" u="none" strike="noStrike" cap="none" baseline="0">
                <a:solidFill>
                  <a:srgbClr val="000000"/>
                </a:solidFill>
                <a:effectLst/>
                <a:uFillTx/>
                <a:latin typeface="Georgia"/>
              </a:rPr>
              <a:t>The founders of the Bridge International Academies saw digitalisation as an approach to solving a common problem: in many countries in Africa and Asia children don’t get the necessary school education. A magazine headline reads: </a:t>
            </a:r>
            <a:r>
              <a:rPr sz="4400"/>
              <a:t/>
            </a:r>
            <a:br>
              <a:rPr sz="4400"/>
            </a:br>
            <a:endParaRPr sz="4400"/>
          </a:p>
        </p:txBody>
      </p:sp>
      <p:sp>
        <p:nvSpPr>
          <p:cNvPr id="4" name="Textfeld 3"/>
          <p:cNvSpPr txBox="1"/>
          <p:nvPr/>
        </p:nvSpPr>
        <p:spPr>
          <a:xfrm>
            <a:off x="838200" y="5388687"/>
            <a:ext cx="11207281" cy="221201"/>
          </a:xfrm>
          <a:prstGeom prst="rect">
            <a:avLst/>
          </a:prstGeom>
          <a:noFill/>
        </p:spPr>
        <p:txBody>
          <a:bodyPr wrap="square" rtlCol="0">
            <a:spAutoFit/>
          </a:bodyPr>
          <a:lstStyle/>
          <a:p>
            <a:r>
              <a:rPr lang="en" sz="850" b="0" i="0" u="none" strike="noStrike" cap="none" baseline="0">
                <a:solidFill>
                  <a:srgbClr val="000000"/>
                </a:solidFill>
                <a:effectLst/>
                <a:uFillTx/>
                <a:latin typeface="Georgia"/>
              </a:rPr>
              <a:t>Source: https://www.fluter.de/bridge-international-academies-privatschulen-in-afrika, accessed September 4, 2019</a:t>
            </a:r>
          </a:p>
        </p:txBody>
      </p:sp>
    </p:spTree>
    <p:extLst>
      <p:ext uri="{BB962C8B-B14F-4D97-AF65-F5344CB8AC3E}">
        <p14:creationId xmlns:p14="http://schemas.microsoft.com/office/powerpoint/2010/main" val="279264262"/>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Mac OS X 10.14 unknown"/>
  <p:tag name="AS_RELEASE_DATE" val="2017.10.31"/>
  <p:tag name="AS_TITLE" val="Aspose.Slides for Java"/>
  <p:tag name="AS_VERSION" val="17.10"/>
</p:tagLst>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1203</Words>
  <Application>Microsoft Office PowerPoint</Application>
  <PresentationFormat>Breitbild</PresentationFormat>
  <Paragraphs>97</Paragraphs>
  <Slides>20</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20</vt:i4>
      </vt:variant>
    </vt:vector>
  </HeadingPairs>
  <TitlesOfParts>
    <vt:vector size="25" baseType="lpstr">
      <vt:lpstr>Arial</vt:lpstr>
      <vt:lpstr>Calibri</vt:lpstr>
      <vt:lpstr>Georgia</vt:lpstr>
      <vt:lpstr>Times New Roman</vt:lpstr>
      <vt:lpstr>Office</vt:lpstr>
      <vt:lpstr>Education for all? Taking a position on digitalisation in the education system  using the example of the Bridge International Academies </vt:lpstr>
      <vt:lpstr>Methodological introduction</vt:lpstr>
      <vt:lpstr>Worksheet: please print and record results</vt:lpstr>
      <vt:lpstr>1)”Everyone is responsible for their own education.”</vt:lpstr>
      <vt:lpstr>2)”It’s OK to pay money to get a good education.”</vt:lpstr>
      <vt:lpstr>3)”The state must keep a watchful eye on what is taught in the schools.”</vt:lpstr>
      <vt:lpstr>4)”It’s good when every child in the world learns exactly the same things.”</vt:lpstr>
      <vt:lpstr>5)”Digitalisation can help everyone learn better.”</vt:lpstr>
      <vt:lpstr>The founders of the Bridge International Academies saw digitalisation as an approach to solving a common problem: in many countries in Africa and Asia children don’t get the necessary school education. A magazine headline reads:  </vt:lpstr>
      <vt:lpstr>The situation:</vt:lpstr>
      <vt:lpstr>PowerPoint-Präsentation</vt:lpstr>
      <vt:lpstr>PowerPoint-Präsentation</vt:lpstr>
      <vt:lpstr>PowerPoint-Präsentation</vt:lpstr>
      <vt:lpstr>PowerPoint-Präsentation</vt:lpstr>
      <vt:lpstr>1)”Everyone is responsible for their own education.”</vt:lpstr>
      <vt:lpstr>1)”It’s OK to pay money to get a good education.”</vt:lpstr>
      <vt:lpstr>3)”The state must keep a watchful eye on what is taught in the schools.”</vt:lpstr>
      <vt:lpstr>4)”It’s good when every child in the world learns exactly the same things.”</vt:lpstr>
      <vt:lpstr>5)”Digitalisation can help everyone learn better.”</vt:lpstr>
      <vt:lpstr>PowerPoint-Präsentation</vt:lpstr>
    </vt:vector>
  </TitlesOfParts>
  <Company>EWDE e.V.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Digitalisierung</dc:title>
  <dc:creator>johanna.schulz</dc:creator>
  <cp:lastModifiedBy>kornelia.freier</cp:lastModifiedBy>
  <cp:revision>68</cp:revision>
  <dcterms:created xsi:type="dcterms:W3CDTF">2019-09-03T11:27:10Z</dcterms:created>
  <dcterms:modified xsi:type="dcterms:W3CDTF">2020-05-29T08:26:15Z</dcterms:modified>
</cp:coreProperties>
</file>