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17" r:id="rId2"/>
    <p:sldId id="295" r:id="rId3"/>
    <p:sldId id="296" r:id="rId4"/>
    <p:sldId id="297" r:id="rId5"/>
    <p:sldId id="298" r:id="rId6"/>
    <p:sldId id="299" r:id="rId7"/>
    <p:sldId id="318" r:id="rId8"/>
    <p:sldId id="319" r:id="rId9"/>
    <p:sldId id="300" r:id="rId10"/>
    <p:sldId id="301" r:id="rId11"/>
    <p:sldId id="302" r:id="rId12"/>
    <p:sldId id="320" r:id="rId13"/>
    <p:sldId id="321" r:id="rId14"/>
    <p:sldId id="322" r:id="rId15"/>
    <p:sldId id="304" r:id="rId16"/>
    <p:sldId id="306" r:id="rId17"/>
    <p:sldId id="307" r:id="rId18"/>
    <p:sldId id="324" r:id="rId19"/>
    <p:sldId id="326" r:id="rId20"/>
    <p:sldId id="325" r:id="rId21"/>
    <p:sldId id="309" r:id="rId22"/>
    <p:sldId id="310" r:id="rId23"/>
    <p:sldId id="311" r:id="rId24"/>
    <p:sldId id="312" r:id="rId25"/>
  </p:sldIdLst>
  <p:sldSz cx="9144000" cy="6858000" type="screen4x3"/>
  <p:notesSz cx="6858000" cy="9945688"/>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164">
          <p15:clr>
            <a:srgbClr val="A4A3A4"/>
          </p15:clr>
        </p15:guide>
        <p15:guide id="2" orient="horz" pos="3566">
          <p15:clr>
            <a:srgbClr val="A4A3A4"/>
          </p15:clr>
        </p15:guide>
        <p15:guide id="3" orient="horz" pos="663">
          <p15:clr>
            <a:srgbClr val="A4A3A4"/>
          </p15:clr>
        </p15:guide>
        <p15:guide id="4" orient="horz" pos="845">
          <p15:clr>
            <a:srgbClr val="A4A3A4"/>
          </p15:clr>
        </p15:guide>
        <p15:guide id="5" orient="horz" pos="2251">
          <p15:clr>
            <a:srgbClr val="A4A3A4"/>
          </p15:clr>
        </p15:guide>
        <p15:guide id="6" orient="horz" pos="1162">
          <p15:clr>
            <a:srgbClr val="A4A3A4"/>
          </p15:clr>
        </p15:guide>
        <p15:guide id="7" orient="horz" pos="1888">
          <p15:clr>
            <a:srgbClr val="A4A3A4"/>
          </p15:clr>
        </p15:guide>
        <p15:guide id="8" orient="horz" pos="4071">
          <p15:clr>
            <a:srgbClr val="A4A3A4"/>
          </p15:clr>
        </p15:guide>
        <p15:guide id="9" pos="158">
          <p15:clr>
            <a:srgbClr val="A4A3A4"/>
          </p15:clr>
        </p15:guide>
        <p15:guide id="10" pos="5602">
          <p15:clr>
            <a:srgbClr val="A4A3A4"/>
          </p15:clr>
        </p15:guide>
        <p15:guide id="11" pos="1474">
          <p15:clr>
            <a:srgbClr val="A4A3A4"/>
          </p15:clr>
        </p15:guide>
        <p15:guide id="12" pos="1565">
          <p15:clr>
            <a:srgbClr val="A4A3A4"/>
          </p15:clr>
        </p15:guide>
        <p15:guide id="13" pos="2835">
          <p15:clr>
            <a:srgbClr val="A4A3A4"/>
          </p15:clr>
        </p15:guide>
        <p15:guide id="14" pos="2925">
          <p15:clr>
            <a:srgbClr val="A4A3A4"/>
          </p15:clr>
        </p15:guide>
        <p15:guide id="15" pos="4195" userDrawn="1">
          <p15:clr>
            <a:srgbClr val="A4A3A4"/>
          </p15:clr>
        </p15:guide>
        <p15:guide id="16" pos="4286">
          <p15:clr>
            <a:srgbClr val="A4A3A4"/>
          </p15:clr>
        </p15:guide>
        <p15:guide id="17" pos="385" userDrawn="1">
          <p15:clr>
            <a:srgbClr val="A4A3A4"/>
          </p15:clr>
        </p15:guide>
        <p15:guide id="18" pos="5375" userDrawn="1">
          <p15:clr>
            <a:srgbClr val="A4A3A4"/>
          </p15:clr>
        </p15:guide>
        <p15:guide id="19" orient="horz" pos="935" userDrawn="1">
          <p15:clr>
            <a:srgbClr val="A4A3A4"/>
          </p15:clr>
        </p15:guide>
        <p15:guide id="20" pos="3696" userDrawn="1">
          <p15:clr>
            <a:srgbClr val="A4A3A4"/>
          </p15:clr>
        </p15:guide>
      </p15:sldGuideLst>
    </p:ext>
    <p:ext uri="{2D200454-40CA-4A62-9FC3-DE9A4176ACB9}">
      <p15:notesGuideLst xmlns="" xmlns:p15="http://schemas.microsoft.com/office/powerpoint/2012/main">
        <p15:guide id="1" orient="horz" pos="31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5A10"/>
    <a:srgbClr val="D25D53"/>
    <a:srgbClr val="C6E6E8"/>
    <a:srgbClr val="FDAC7F"/>
    <a:srgbClr val="CA3E3D"/>
    <a:srgbClr val="59A485"/>
    <a:srgbClr val="C49B4C"/>
    <a:srgbClr val="F4CEB6"/>
    <a:srgbClr val="BE923A"/>
    <a:srgbClr val="D259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47511" autoAdjust="0"/>
  </p:normalViewPr>
  <p:slideViewPr>
    <p:cSldViewPr showGuides="1">
      <p:cViewPr>
        <p:scale>
          <a:sx n="120" d="100"/>
          <a:sy n="120" d="100"/>
        </p:scale>
        <p:origin x="-1560" y="1326"/>
      </p:cViewPr>
      <p:guideLst>
        <p:guide orient="horz" pos="164"/>
        <p:guide orient="horz" pos="3566"/>
        <p:guide orient="horz" pos="663"/>
        <p:guide orient="horz" pos="845"/>
        <p:guide orient="horz" pos="2251"/>
        <p:guide orient="horz" pos="1162"/>
        <p:guide orient="horz" pos="1888"/>
        <p:guide orient="horz" pos="4071"/>
        <p:guide orient="horz" pos="935"/>
        <p:guide pos="158"/>
        <p:guide pos="5602"/>
        <p:guide pos="1474"/>
        <p:guide pos="1565"/>
        <p:guide pos="2835"/>
        <p:guide pos="2925"/>
        <p:guide pos="4195"/>
        <p:guide pos="4286"/>
        <p:guide pos="385"/>
        <p:guide pos="5375"/>
        <p:guide pos="3696"/>
      </p:guideLst>
    </p:cSldViewPr>
  </p:slideViewPr>
  <p:notesTextViewPr>
    <p:cViewPr>
      <p:scale>
        <a:sx n="100" d="100"/>
        <a:sy n="100" d="100"/>
      </p:scale>
      <p:origin x="0" y="0"/>
    </p:cViewPr>
  </p:notesTextViewPr>
  <p:notesViewPr>
    <p:cSldViewPr showGuides="1">
      <p:cViewPr varScale="1">
        <p:scale>
          <a:sx n="53" d="100"/>
          <a:sy n="53" d="100"/>
        </p:scale>
        <p:origin x="-1842" y="-90"/>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ltLang="de-DE"/>
          </a:p>
        </p:txBody>
      </p:sp>
      <p:sp>
        <p:nvSpPr>
          <p:cNvPr id="3075" name="Rectangle 3"/>
          <p:cNvSpPr>
            <a:spLocks noGrp="1" noChangeArrowheads="1"/>
          </p:cNvSpPr>
          <p:nvPr>
            <p:ph type="dt" idx="1"/>
          </p:nvPr>
        </p:nvSpPr>
        <p:spPr bwMode="auto">
          <a:xfrm>
            <a:off x="3884613" y="0"/>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ltLang="de-DE"/>
          </a:p>
        </p:txBody>
      </p:sp>
      <p:sp>
        <p:nvSpPr>
          <p:cNvPr id="3076"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724202"/>
            <a:ext cx="5486400" cy="4475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8" name="Rectangle 6"/>
          <p:cNvSpPr>
            <a:spLocks noGrp="1" noChangeArrowheads="1"/>
          </p:cNvSpPr>
          <p:nvPr>
            <p:ph type="ftr" sz="quarter" idx="4"/>
          </p:nvPr>
        </p:nvSpPr>
        <p:spPr bwMode="auto">
          <a:xfrm>
            <a:off x="0" y="9446678"/>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de-DE" altLang="de-DE"/>
          </a:p>
        </p:txBody>
      </p:sp>
      <p:sp>
        <p:nvSpPr>
          <p:cNvPr id="3079" name="Rectangle 7"/>
          <p:cNvSpPr>
            <a:spLocks noGrp="1" noChangeArrowheads="1"/>
          </p:cNvSpPr>
          <p:nvPr>
            <p:ph type="sldNum" sz="quarter" idx="5"/>
          </p:nvPr>
        </p:nvSpPr>
        <p:spPr bwMode="auto">
          <a:xfrm>
            <a:off x="3884613" y="9446678"/>
            <a:ext cx="2971800" cy="4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861C732-B504-411F-92F0-0AAB89AC1233}" type="slidenum">
              <a:rPr lang="de-DE" altLang="de-DE"/>
              <a:pPr/>
              <a:t>‹Nr.›</a:t>
            </a:fld>
            <a:endParaRPr lang="de-DE" altLang="de-DE"/>
          </a:p>
        </p:txBody>
      </p:sp>
    </p:spTree>
    <p:extLst>
      <p:ext uri="{BB962C8B-B14F-4D97-AF65-F5344CB8AC3E}">
        <p14:creationId xmlns:p14="http://schemas.microsoft.com/office/powerpoint/2010/main" val="2703691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halbe Hähnchen vom Grill für 2,99 Euro oder eine Hose für zehn Euro: Viele Konsumgüter gibt es mittlerweile für sehr wenig Geld. Die Preise für Waren des täglichen Bedarfs sind in den vergangenen Jahrzehnten im Verhältnis zu Arbeitslohn und Arbeitszeit erheblich gesunken. Wie kam es zu diesem Preisrückgang? Neben Automatisierung und Intensivierung der Landwirtschaft steckt eine wesentliche Antwort in einem Wort mit 14 Buchstaben: Globalisierung. Die Waren in hiesigen Geschäften stammen ganz oder teilweise aus Fabriken irgendwo auf der Welt. Rohstoffe und Vorprodukte haben sehr weite Wege zurückgelegt. In den Entwicklungs- und Schwellenländern sind die Abbaukosten für Rohstoffe und die Löhne der Beschäftigten niedrig. Davon profitieren neben den Endverbrauchern und -</a:t>
            </a:r>
            <a:r>
              <a:rPr lang="de-DE" dirty="0" err="1" smtClean="0"/>
              <a:t>verbraucherinnen</a:t>
            </a:r>
            <a:r>
              <a:rPr lang="de-DE" dirty="0" smtClean="0"/>
              <a:t> auch die transnational agierenden Unternehmen.</a:t>
            </a:r>
          </a:p>
          <a:p>
            <a:r>
              <a:rPr lang="de-DE" dirty="0" smtClean="0"/>
              <a:t> </a:t>
            </a:r>
            <a:br>
              <a:rPr lang="de-DE" dirty="0" smtClean="0"/>
            </a:br>
            <a:r>
              <a:rPr lang="de-DE" dirty="0" smtClean="0"/>
              <a:t>Die Kosten für unsere Niedrigpreise bezahlen vor allem die Menschen, die fernab der westlichen Metropolen leben: minderjährige Baumwollpflücker und -pflückerinnen in Usbekistan, Näher und Näherinnen in den Textilfabriken von Bangladesch, Minenarbeiter in Brasilien, die das Erz abbauen, aus denen deutsche Autos gebaut werden, oder von ihrem Land Vertriebene in Paraguay, die nicht wissen, wie sie sich ernähren sollen, seitdem auf ihren Feldern nur noch Tierfutter wächst. </a:t>
            </a:r>
          </a:p>
          <a:p>
            <a:endParaRPr lang="de-DE" dirty="0" smtClean="0"/>
          </a:p>
          <a:p>
            <a:r>
              <a:rPr lang="de-DE" dirty="0" smtClean="0"/>
              <a:t>Doch, eine andere Wirtschaft ist möglich! Wir alle können etwas dafür tun! Zum Beispiel Druck auf Unternehmen ausüben, damit diese Menschenrechte in ihrer gesamten Wertschöpfungskette schützen. Bewusst und weniger konsumieren. Die Politik dazu auffordern</a:t>
            </a:r>
            <a:r>
              <a:rPr lang="de-DE" baseline="0" dirty="0" smtClean="0"/>
              <a:t> der Industrie und dem Handel Leitplanken zu geben, die Menschenrechte und die Umwelt schützen.</a:t>
            </a:r>
            <a:endParaRPr lang="de-DE" dirty="0" smtClean="0"/>
          </a:p>
          <a:p>
            <a:endParaRPr lang="de-DE" dirty="0" smtClean="0"/>
          </a:p>
          <a:p>
            <a:r>
              <a:rPr lang="de-DE" dirty="0" smtClean="0"/>
              <a:t>In</a:t>
            </a:r>
            <a:r>
              <a:rPr lang="de-DE" baseline="0" dirty="0" smtClean="0"/>
              <a:t> dieser Power-Point Präsentation werden Auszüge aus der Publikation „Mein Auto, mein Kleid, mein Hähnchen“ vorgestellt. Die Publikation finden Sie zum Download unter: http://www.brot-fuer-die-welt.de/fileadmin/mediapool/2_Downloads/Fachinformationen/Analyse/Analyse_55_MeinAutoMeinHaehnchenMeinKleid.pdf</a:t>
            </a:r>
            <a:endParaRPr lang="de-DE" dirty="0" smtClean="0"/>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1</a:t>
            </a:fld>
            <a:endParaRPr lang="de-DE" altLang="de-DE"/>
          </a:p>
        </p:txBody>
      </p:sp>
    </p:spTree>
    <p:extLst>
      <p:ext uri="{BB962C8B-B14F-4D97-AF65-F5344CB8AC3E}">
        <p14:creationId xmlns:p14="http://schemas.microsoft.com/office/powerpoint/2010/main" val="3778825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Arial" panose="020B0604020202020204" pitchFamily="34" charset="0"/>
                <a:ea typeface="+mn-ea"/>
                <a:cs typeface="+mn-cs"/>
              </a:rPr>
              <a:t>Von der regionalen Produktion zur internationalen Wertschöpfungskette</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Bis in die 1950er Jahre waren Hühner kein globales Handelsgut. Die Produktion und Verwertung fand in regionalen, allenfalls nationalen Kreisläufen statt. Oftmals war die Produktionskette kurz. Freilaufende Hühner ernährten sich von herumliegendem Futter, wurden von den Bauern auf dem Hof geschlachtet und in der Nachbarschaft verkauft. Heute dagegen kann sich die globale </a:t>
            </a:r>
          </a:p>
          <a:p>
            <a:r>
              <a:rPr lang="de-DE" sz="1200" kern="1200" dirty="0" smtClean="0">
                <a:solidFill>
                  <a:schemeClr val="tx1"/>
                </a:solidFill>
                <a:effectLst/>
                <a:latin typeface="Arial" panose="020B0604020202020204" pitchFamily="34" charset="0"/>
                <a:ea typeface="+mn-ea"/>
                <a:cs typeface="+mn-cs"/>
              </a:rPr>
              <a:t>Produktionskette für Hühnerfleisch über zehntausende von Kilometern erstrecken. Sie reicht beispielsweise von Südamerika über Europa nach </a:t>
            </a:r>
            <a:r>
              <a:rPr lang="de-DE" sz="1200" kern="1200" dirty="0" err="1" smtClean="0">
                <a:solidFill>
                  <a:schemeClr val="tx1"/>
                </a:solidFill>
                <a:effectLst/>
                <a:latin typeface="Arial" panose="020B0604020202020204" pitchFamily="34" charset="0"/>
                <a:ea typeface="+mn-ea"/>
                <a:cs typeface="+mn-cs"/>
              </a:rPr>
              <a:t>Afrika.Ein</a:t>
            </a:r>
            <a:r>
              <a:rPr lang="de-DE" sz="1200" kern="1200" dirty="0" smtClean="0">
                <a:solidFill>
                  <a:schemeClr val="tx1"/>
                </a:solidFill>
                <a:effectLst/>
                <a:latin typeface="Arial" panose="020B0604020202020204" pitchFamily="34" charset="0"/>
                <a:ea typeface="+mn-ea"/>
                <a:cs typeface="+mn-cs"/>
              </a:rPr>
              <a:t> Grund dafür: In der industrialisierten Mast wird </a:t>
            </a:r>
          </a:p>
          <a:p>
            <a:r>
              <a:rPr lang="de-DE" sz="1200" kern="1200" dirty="0" smtClean="0">
                <a:solidFill>
                  <a:schemeClr val="tx1"/>
                </a:solidFill>
                <a:effectLst/>
                <a:latin typeface="Arial" panose="020B0604020202020204" pitchFamily="34" charset="0"/>
                <a:ea typeface="+mn-ea"/>
                <a:cs typeface="+mn-cs"/>
              </a:rPr>
              <a:t>proteinreiches Kraftfutter eingesetzt, das extra dafür gezüchtete Tiere schneller wachsen lässt. Ein großer Teil dieses Futters besteht aus Sojabohnen. Sie stammen zum Teil aus Südamerika, wo der Anbau auf gigantischen Flächen zur Abholzung des Regenwaldes, zum Umbruch von artenreichem Land sowie zur Verdrängung und Verarmung angestammter bäuerlicher Bevölkerung führt. </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Menschen in der Nähe der intensiv bewirtschafteten Sojafelder leiden häufig unter Krankheiten, die auf den massiven Einsatz von Pestiziden zurückzuführen sind. Die industrialisierte Hühnerproduktion ist welt-weit meist nur unter Einsatz von Antibiotika und anderen Medikamenten möglich, weil die auf Höchstleistung gezüchteten Tiere sonst erkranken. Die Ställe erfüllen häufig nicht die hygienischen und sozialen Minimalbedürfnisse der Tiere. In Ländern wie den USA werden Antibiotika zusätzlich als Wachstumsförderer eingesetzt. Wie die Weltgesundheitsorganisation (WHO) erklärt, stellen Medikamente in der Tierhaltung eine zunehmende Gefahr für die menschliche Gesundheit dar: Die massive Verwendung fördert Resistenzen.</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Während Deutschland früher Hühnerfleisch importierte, weil die einheimische Produktion für die Selbstversorgung nicht ausreichte, wird inzwischen auf deutschen Höfen mehr hergestellt als von Verbraucherinnen und Verbrauchern verzehrt. Dennoch importiert Deutschland zusätzlich noch Hühnerfleisch, beispielsweise aus Brasilien und Thailand. Dieser scheinbare Widerspruch erklärt sich dadurch, dass wir immer häufiger nur einen Teil des Huhnes verzehren – das Filet. </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Die einseitige Konsumpräferenz der mitteleuropäischen Verbraucher führt weiterhin dazu, dass die Geflügelkonzerne die übrigen Teile der Hühner – unter anderem Flügel, Beine, Hälse – exportieren. Waren bis vor kurzem Russland, China und der Nahe Osten die Hauptabnehmer deutscher Hähnchenteile, gehören mittlerweile Ghana, Benin, Südafrika und andere afrikanische Staaten zu den wichtigsten Importländern. </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Die Folgen für die lokalen Hähnchenmastbetriebe in Westafrika sind verheerend. Viele mussten aufgeben. </a:t>
            </a:r>
            <a:r>
              <a:rPr lang="de-DE" sz="1200" kern="1200" smtClean="0">
                <a:solidFill>
                  <a:schemeClr val="tx1"/>
                </a:solidFill>
                <a:effectLst/>
                <a:latin typeface="Arial" panose="020B0604020202020204" pitchFamily="34" charset="0"/>
                <a:ea typeface="+mn-ea"/>
                <a:cs typeface="+mn-cs"/>
              </a:rPr>
              <a:t>Arme Bauern und Hühnerhalterinnen haben eine wichtige Einnahmequelle verloren. </a:t>
            </a:r>
          </a:p>
          <a:p>
            <a:endParaRPr lang="de-DE"/>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16</a:t>
            </a:fld>
            <a:endParaRPr lang="de-DE" altLang="de-DE"/>
          </a:p>
        </p:txBody>
      </p:sp>
    </p:spTree>
    <p:extLst>
      <p:ext uri="{BB962C8B-B14F-4D97-AF65-F5344CB8AC3E}">
        <p14:creationId xmlns:p14="http://schemas.microsoft.com/office/powerpoint/2010/main" val="3231290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A5D52-EF5C-4476-BE1C-8F219459CD50}" type="slidenum">
              <a:rPr lang="de-DE" altLang="de-DE"/>
              <a:pPr/>
              <a:t>23</a:t>
            </a:fld>
            <a:endParaRPr lang="de-DE" altLang="de-DE"/>
          </a:p>
        </p:txBody>
      </p:sp>
      <p:sp>
        <p:nvSpPr>
          <p:cNvPr id="67586" name="Rectangle 7"/>
          <p:cNvSpPr txBox="1">
            <a:spLocks noGrp="1" noChangeArrowheads="1"/>
          </p:cNvSpPr>
          <p:nvPr/>
        </p:nvSpPr>
        <p:spPr bwMode="auto">
          <a:xfrm>
            <a:off x="3886200" y="9448404"/>
            <a:ext cx="2971800" cy="49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defRPr>
            </a:lvl9pPr>
          </a:lstStyle>
          <a:p>
            <a:pPr algn="r">
              <a:spcBef>
                <a:spcPct val="0"/>
              </a:spcBef>
            </a:pPr>
            <a:fld id="{E5E53D38-9571-42EE-939E-454666057536}" type="slidenum">
              <a:rPr lang="de-DE" altLang="de-DE"/>
              <a:pPr algn="r">
                <a:spcBef>
                  <a:spcPct val="0"/>
                </a:spcBef>
              </a:pPr>
              <a:t>23</a:t>
            </a:fld>
            <a:endParaRPr lang="de-DE" altLang="de-DE"/>
          </a:p>
        </p:txBody>
      </p:sp>
      <p:sp>
        <p:nvSpPr>
          <p:cNvPr id="67587" name="Rectangle 2"/>
          <p:cNvSpPr>
            <a:spLocks noGrp="1" noRot="1" noChangeAspect="1" noChangeArrowheads="1" noTextEdit="1"/>
          </p:cNvSpPr>
          <p:nvPr>
            <p:ph type="sldImg"/>
          </p:nvPr>
        </p:nvSpPr>
        <p:spPr>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A6E591-BA50-48F8-A7DD-41D5AB298509}" type="slidenum">
              <a:rPr lang="de-DE" altLang="de-DE"/>
              <a:pPr/>
              <a:t>24</a:t>
            </a:fld>
            <a:endParaRPr lang="de-DE" altLang="de-DE"/>
          </a:p>
        </p:txBody>
      </p:sp>
      <p:sp>
        <p:nvSpPr>
          <p:cNvPr id="69634" name="Rectangle 7"/>
          <p:cNvSpPr txBox="1">
            <a:spLocks noGrp="1" noChangeArrowheads="1"/>
          </p:cNvSpPr>
          <p:nvPr/>
        </p:nvSpPr>
        <p:spPr bwMode="auto">
          <a:xfrm>
            <a:off x="3886200" y="9448404"/>
            <a:ext cx="2971800" cy="49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fontAlgn="base">
              <a:spcBef>
                <a:spcPct val="30000"/>
              </a:spcBef>
              <a:spcAft>
                <a:spcPct val="0"/>
              </a:spcAft>
              <a:defRPr sz="1200">
                <a:solidFill>
                  <a:schemeClr val="tx1"/>
                </a:solidFill>
                <a:latin typeface="Arial" panose="020B0604020202020204" pitchFamily="34" charset="0"/>
              </a:defRPr>
            </a:lvl6pPr>
            <a:lvl7pPr marL="2971800" indent="-228600" fontAlgn="base">
              <a:spcBef>
                <a:spcPct val="30000"/>
              </a:spcBef>
              <a:spcAft>
                <a:spcPct val="0"/>
              </a:spcAft>
              <a:defRPr sz="1200">
                <a:solidFill>
                  <a:schemeClr val="tx1"/>
                </a:solidFill>
                <a:latin typeface="Arial" panose="020B0604020202020204" pitchFamily="34" charset="0"/>
              </a:defRPr>
            </a:lvl7pPr>
            <a:lvl8pPr marL="3429000" indent="-228600" fontAlgn="base">
              <a:spcBef>
                <a:spcPct val="30000"/>
              </a:spcBef>
              <a:spcAft>
                <a:spcPct val="0"/>
              </a:spcAft>
              <a:defRPr sz="1200">
                <a:solidFill>
                  <a:schemeClr val="tx1"/>
                </a:solidFill>
                <a:latin typeface="Arial" panose="020B0604020202020204" pitchFamily="34" charset="0"/>
              </a:defRPr>
            </a:lvl8pPr>
            <a:lvl9pPr marL="3886200" indent="-228600" fontAlgn="base">
              <a:spcBef>
                <a:spcPct val="30000"/>
              </a:spcBef>
              <a:spcAft>
                <a:spcPct val="0"/>
              </a:spcAft>
              <a:defRPr sz="1200">
                <a:solidFill>
                  <a:schemeClr val="tx1"/>
                </a:solidFill>
                <a:latin typeface="Arial" panose="020B0604020202020204" pitchFamily="34" charset="0"/>
              </a:defRPr>
            </a:lvl9pPr>
          </a:lstStyle>
          <a:p>
            <a:pPr algn="r">
              <a:spcBef>
                <a:spcPct val="0"/>
              </a:spcBef>
            </a:pPr>
            <a:fld id="{24507815-2B8F-480A-919C-F480A0B88420}" type="slidenum">
              <a:rPr lang="de-DE" altLang="de-DE"/>
              <a:pPr algn="r">
                <a:spcBef>
                  <a:spcPct val="0"/>
                </a:spcBef>
              </a:pPr>
              <a:t>24</a:t>
            </a:fld>
            <a:endParaRPr lang="de-DE" altLang="de-DE"/>
          </a:p>
        </p:txBody>
      </p:sp>
      <p:sp>
        <p:nvSpPr>
          <p:cNvPr id="69635" name="Rectangle 2"/>
          <p:cNvSpPr>
            <a:spLocks noGrp="1" noRot="1" noChangeAspect="1" noChangeArrowheads="1" noTextEdit="1"/>
          </p:cNvSpPr>
          <p:nvPr>
            <p:ph type="sldImg"/>
          </p:nvPr>
        </p:nvSpPr>
        <p:spPr>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Wir alle konsumieren permanent:</a:t>
            </a:r>
            <a:r>
              <a:rPr lang="de-DE" sz="1200" kern="1200" baseline="0" dirty="0" smtClean="0">
                <a:solidFill>
                  <a:schemeClr val="tx1"/>
                </a:solidFill>
                <a:effectLst/>
                <a:latin typeface="Arial" panose="020B0604020202020204" pitchFamily="34" charset="0"/>
                <a:ea typeface="+mn-ea"/>
                <a:cs typeface="+mn-cs"/>
              </a:rPr>
              <a:t> </a:t>
            </a:r>
            <a:r>
              <a:rPr lang="de-DE" sz="1200" kern="1200" dirty="0" smtClean="0">
                <a:solidFill>
                  <a:schemeClr val="tx1"/>
                </a:solidFill>
                <a:effectLst/>
                <a:latin typeface="Arial" panose="020B0604020202020204" pitchFamily="34" charset="0"/>
                <a:ea typeface="+mn-ea"/>
                <a:cs typeface="+mn-cs"/>
              </a:rPr>
              <a:t>Ob Essen, Kleidung oder Autos,</a:t>
            </a:r>
            <a:r>
              <a:rPr lang="de-DE" sz="1200" kern="1200" baseline="0" dirty="0" smtClean="0">
                <a:solidFill>
                  <a:schemeClr val="tx1"/>
                </a:solidFill>
                <a:effectLst/>
                <a:latin typeface="Arial" panose="020B0604020202020204" pitchFamily="34" charset="0"/>
                <a:ea typeface="+mn-ea"/>
                <a:cs typeface="+mn-cs"/>
              </a:rPr>
              <a:t> </a:t>
            </a:r>
            <a:r>
              <a:rPr lang="de-DE" sz="1200" kern="1200" dirty="0" smtClean="0">
                <a:solidFill>
                  <a:schemeClr val="tx1"/>
                </a:solidFill>
                <a:effectLst/>
                <a:latin typeface="Arial" panose="020B0604020202020204" pitchFamily="34" charset="0"/>
                <a:ea typeface="+mn-ea"/>
                <a:cs typeface="+mn-cs"/>
              </a:rPr>
              <a:t>manches ist lebensnotwendig, vieles Luxus. Fast unbemerkt kommt im Laufe eines Lebens so ein riesiger Berg an Konsumgütern zusammen. Diese Grafik zeigt die Anzahl der Kleidungsstücke, Autos und Tiere, die ein durchschnittlicher Deutscher mit 55 Jahren bisher gekauft und verbraucht oder verspeist hat.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2</a:t>
            </a:fld>
            <a:endParaRPr lang="de-DE" altLang="de-DE"/>
          </a:p>
        </p:txBody>
      </p:sp>
    </p:spTree>
    <p:extLst>
      <p:ext uri="{BB962C8B-B14F-4D97-AF65-F5344CB8AC3E}">
        <p14:creationId xmlns:p14="http://schemas.microsoft.com/office/powerpoint/2010/main" val="45390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Das Auto ist ein globales Produkt. Viele Menschen betrachten es als Statussymbol und Zeichen von Wohlstand. Fast überall dient es als Rückgrat des Transports und der Wirtschaft. Gleichzeitig wird es in weltweiten Wertschöpfungsketten hergestellt. Tausende Unternehmen und Millionen Menschen arbeiten rund um den Globus in den unterschiedlichen Herstellungsstufen des komplexen Prozesses, an dessen Ende ein VW, ein Mercedes oder BMW ein deutsches Werk verlässt. Doch: Woher kommen die Rohstoffe, die in unseren Autos stecken? Unter welchen Bedingungen wurden sie abgebaut?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3</a:t>
            </a:fld>
            <a:endParaRPr lang="de-DE" altLang="de-DE"/>
          </a:p>
        </p:txBody>
      </p:sp>
    </p:spTree>
    <p:extLst>
      <p:ext uri="{BB962C8B-B14F-4D97-AF65-F5344CB8AC3E}">
        <p14:creationId xmlns:p14="http://schemas.microsoft.com/office/powerpoint/2010/main" val="1779925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Vom Erz zum Auto – die Wertschöpfungskette:</a:t>
            </a:r>
            <a:r>
              <a:rPr lang="de-DE" sz="1200" kern="1200" baseline="0" dirty="0" smtClean="0">
                <a:solidFill>
                  <a:schemeClr val="tx1"/>
                </a:solidFill>
                <a:effectLst/>
                <a:latin typeface="Arial" panose="020B0604020202020204" pitchFamily="34" charset="0"/>
                <a:ea typeface="+mn-ea"/>
                <a:cs typeface="+mn-cs"/>
              </a:rPr>
              <a:t> </a:t>
            </a:r>
            <a:r>
              <a:rPr lang="de-DE" sz="1200" kern="1200" dirty="0" smtClean="0">
                <a:solidFill>
                  <a:schemeClr val="tx1"/>
                </a:solidFill>
                <a:effectLst/>
                <a:latin typeface="Arial" panose="020B0604020202020204" pitchFamily="34" charset="0"/>
                <a:ea typeface="+mn-ea"/>
                <a:cs typeface="+mn-cs"/>
              </a:rPr>
              <a:t>Idealtypisch unterscheidet man auf dem Herstellungsweg zum Auto vier Wertschöpfungsstufen. Der Prozess beginnt mit der Förderung von Erzen wie Eisen, Kupfer und Bauxit. Im zweiten Schritt werden diese Rohstoffe weiterverarbeitet, beispielsweise Eisenerz zu Stahl und Bauxit zu Aluminium. Die Zulieferfirmen auf der dritten Stufe stellen dann Teile wie Bremsen, Komponenten und Systeme für die Endfertigung der Fahrzeuge her. Die Autokonzerne schließlich bauen 10.000 bis 40.000 Einzelteile zu einem Fahrzeug zusammen. </a:t>
            </a:r>
          </a:p>
          <a:p>
            <a:endParaRPr lang="de-DE" sz="1200" kern="1200" dirty="0" smtClean="0">
              <a:solidFill>
                <a:schemeClr val="tx1"/>
              </a:solidFill>
              <a:effectLst/>
              <a:latin typeface="Arial" panose="020B0604020202020204" pitchFamily="34" charset="0"/>
              <a:ea typeface="+mn-ea"/>
              <a:cs typeface="+mn-cs"/>
            </a:endParaRPr>
          </a:p>
          <a:p>
            <a:r>
              <a:rPr lang="de-DE" sz="1200" b="1" kern="1200" dirty="0" smtClean="0">
                <a:solidFill>
                  <a:schemeClr val="tx1"/>
                </a:solidFill>
                <a:effectLst/>
                <a:latin typeface="Arial" panose="020B0604020202020204" pitchFamily="34" charset="0"/>
                <a:ea typeface="+mn-ea"/>
                <a:cs typeface="+mn-cs"/>
              </a:rPr>
              <a:t>Der</a:t>
            </a:r>
            <a:r>
              <a:rPr lang="de-DE" sz="1200" b="1" kern="1200" baseline="0" dirty="0" smtClean="0">
                <a:solidFill>
                  <a:schemeClr val="tx1"/>
                </a:solidFill>
                <a:effectLst/>
                <a:latin typeface="Arial" panose="020B0604020202020204" pitchFamily="34" charset="0"/>
                <a:ea typeface="+mn-ea"/>
                <a:cs typeface="+mn-cs"/>
              </a:rPr>
              <a:t> Fluch der Rohstoffe</a:t>
            </a:r>
          </a:p>
          <a:p>
            <a:endParaRPr lang="de-DE" sz="1200" kern="1200" baseline="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Die ökologischen und sozialen Probleme der globalen automobilen Wertschöpfungskette sind auf den ersten beiden Stufen besonders augenfällig – der Rohstoffgewinnung und ihrer Verarbeitung. Denn die Bergwerke und Hüttenbetriebe stehen oft in Entwicklungs- und Schwellenländern. Im Zusammenhang mit der Ausbeutung von Rohstoffen kommt es immer wieder zu schweren Menschenrechtsverletzungen. Schlechte Regierungsführung, schwache staatliche Institutionen und Korruption führen dazu, dass die Einnahmen aus dem Rohstoffsektor oft nicht der Mehrheit </a:t>
            </a:r>
          </a:p>
          <a:p>
            <a:r>
              <a:rPr lang="de-DE" sz="1200" kern="1200" dirty="0" smtClean="0">
                <a:solidFill>
                  <a:schemeClr val="tx1"/>
                </a:solidFill>
                <a:effectLst/>
                <a:latin typeface="Arial" panose="020B0604020202020204" pitchFamily="34" charset="0"/>
                <a:ea typeface="+mn-ea"/>
                <a:cs typeface="+mn-cs"/>
              </a:rPr>
              <a:t>der Bevölkerung zugutekommen. In erster Linie profitieren die politischen Eliten in den Abbauländern und die Konzerne. Umweltgesetze sind meist schwach formuliert und werden von den Unternehmen selten eingehalten. Eine staatliche Kontrolle und Sanktionierung von Verstößen findet nur in Ausnahmefällen statt. Damit erhöhen sich die Gefahren von gravierenden Umweltverschmutzungen. Erschwerend kommt hinzu, dass friedliche Proteste der betroffenen Bevölkerung gegen Bergbauvorhaben oftmals gewaltsam aufgelöst werden, und zwar sowohl von privaten Sicherheitsdiensten der Konzerne als auch durch Polizei und Militär. In nicht wenigen Fällen kooperieren die von den Unternehmen beauftragten Sicherheitsdienste mit den staatlichen Sicherheitsorganen. Obendrein wird die ortsansässige Bevölkerung durch die Abbauprojekte verdrängt, was ihnen in der Regel die Arbeits- und Lebensgrundlage entzieht. Die Folge: In der betroffenen Region wird die Armut verschärft und Entwicklung behindert.</a:t>
            </a:r>
          </a:p>
          <a:p>
            <a:endParaRPr lang="de-DE" sz="1200" kern="1200" dirty="0" smtClean="0">
              <a:solidFill>
                <a:schemeClr val="tx1"/>
              </a:solidFill>
              <a:effectLst/>
              <a:latin typeface="Arial" panose="020B0604020202020204"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4</a:t>
            </a:fld>
            <a:endParaRPr lang="de-DE" altLang="de-DE"/>
          </a:p>
        </p:txBody>
      </p:sp>
    </p:spTree>
    <p:extLst>
      <p:ext uri="{BB962C8B-B14F-4D97-AF65-F5344CB8AC3E}">
        <p14:creationId xmlns:p14="http://schemas.microsoft.com/office/powerpoint/2010/main" val="240475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smtClean="0">
                <a:solidFill>
                  <a:schemeClr val="tx1"/>
                </a:solidFill>
                <a:effectLst/>
                <a:latin typeface="Arial" panose="020B0604020202020204" pitchFamily="34" charset="0"/>
                <a:ea typeface="+mn-ea"/>
                <a:cs typeface="+mn-cs"/>
              </a:rPr>
              <a:t>Kupfer aus Peru</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Kupfer ist der wichtigste Exportartikel des lateinamerikanischen Staates. Über die Hälfte aller Ausfuhren entfallen auf ihn. Etwa ein Viertel der deutschen Kupferimporte stammt aus Peru. Geschätzt </a:t>
            </a:r>
          </a:p>
          <a:p>
            <a:r>
              <a:rPr lang="de-DE" sz="1200" kern="1200" dirty="0" smtClean="0">
                <a:solidFill>
                  <a:schemeClr val="tx1"/>
                </a:solidFill>
                <a:effectLst/>
                <a:latin typeface="Arial" panose="020B0604020202020204" pitchFamily="34" charset="0"/>
                <a:ea typeface="+mn-ea"/>
                <a:cs typeface="+mn-cs"/>
              </a:rPr>
              <a:t>verarbeiten die deutschen Autokonzerne in ihren Fahrzeugen pro Jahr 300.000 Tonnen Kupfer. Ein Fahrzeug enthält heute je nach Ausführung bis zu 28 Kilogramm Kupfer.</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Viele der peruanischen Minen sind in der Hand internationaler Konzerne wie Glencore </a:t>
            </a:r>
            <a:r>
              <a:rPr lang="de-DE" sz="1200" kern="1200" dirty="0" err="1" smtClean="0">
                <a:solidFill>
                  <a:schemeClr val="tx1"/>
                </a:solidFill>
                <a:effectLst/>
                <a:latin typeface="Arial" panose="020B0604020202020204" pitchFamily="34" charset="0"/>
                <a:ea typeface="+mn-ea"/>
                <a:cs typeface="+mn-cs"/>
              </a:rPr>
              <a:t>Xstrata</a:t>
            </a:r>
            <a:r>
              <a:rPr lang="de-DE" sz="1200" kern="1200" dirty="0" smtClean="0">
                <a:solidFill>
                  <a:schemeClr val="tx1"/>
                </a:solidFill>
                <a:effectLst/>
                <a:latin typeface="Arial" panose="020B0604020202020204" pitchFamily="34" charset="0"/>
                <a:ea typeface="+mn-ea"/>
                <a:cs typeface="+mn-cs"/>
              </a:rPr>
              <a:t> (Schweiz), BHP </a:t>
            </a:r>
            <a:r>
              <a:rPr lang="de-DE" sz="1200" kern="1200" dirty="0" err="1" smtClean="0">
                <a:solidFill>
                  <a:schemeClr val="tx1"/>
                </a:solidFill>
                <a:effectLst/>
                <a:latin typeface="Arial" panose="020B0604020202020204" pitchFamily="34" charset="0"/>
                <a:ea typeface="+mn-ea"/>
                <a:cs typeface="+mn-cs"/>
              </a:rPr>
              <a:t>Billiton</a:t>
            </a:r>
            <a:r>
              <a:rPr lang="de-DE" sz="1200" kern="1200" dirty="0" smtClean="0">
                <a:solidFill>
                  <a:schemeClr val="tx1"/>
                </a:solidFill>
                <a:effectLst/>
                <a:latin typeface="Arial" panose="020B0604020202020204" pitchFamily="34" charset="0"/>
                <a:ea typeface="+mn-ea"/>
                <a:cs typeface="+mn-cs"/>
              </a:rPr>
              <a:t> (Australien/GB) oder Rio </a:t>
            </a:r>
            <a:r>
              <a:rPr lang="de-DE" sz="1200" kern="1200" dirty="0" err="1" smtClean="0">
                <a:solidFill>
                  <a:schemeClr val="tx1"/>
                </a:solidFill>
                <a:effectLst/>
                <a:latin typeface="Arial" panose="020B0604020202020204" pitchFamily="34" charset="0"/>
                <a:ea typeface="+mn-ea"/>
                <a:cs typeface="+mn-cs"/>
              </a:rPr>
              <a:t>Tinto</a:t>
            </a:r>
            <a:r>
              <a:rPr lang="de-DE" sz="1200" kern="1200" dirty="0" smtClean="0">
                <a:solidFill>
                  <a:schemeClr val="tx1"/>
                </a:solidFill>
                <a:effectLst/>
                <a:latin typeface="Arial" panose="020B0604020202020204" pitchFamily="34" charset="0"/>
                <a:ea typeface="+mn-ea"/>
                <a:cs typeface="+mn-cs"/>
              </a:rPr>
              <a:t> (Australien/GB). Mitunter kooperieren diese mit kleineren einheimischen Firmen. Ein wesentliches Problem sind die Umsiedlungen der örtlichen Bevölkerung. Wenn eine neue Kupfermine eröffnet wird, müssen oft Dörfer und Kleinstädte weichen. </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Die Hoffnung der Einwohner auf Arbeitsplätze in den Minen und ein besseres Einkommen wird zudem nicht selten enttäuscht, so zum Beispiel im Fall des Bergbaus bei der Kleinstadt </a:t>
            </a:r>
            <a:r>
              <a:rPr lang="de-DE" sz="1200" kern="1200" dirty="0" err="1" smtClean="0">
                <a:solidFill>
                  <a:schemeClr val="tx1"/>
                </a:solidFill>
                <a:effectLst/>
                <a:latin typeface="Arial" panose="020B0604020202020204" pitchFamily="34" charset="0"/>
                <a:ea typeface="+mn-ea"/>
                <a:cs typeface="+mn-cs"/>
              </a:rPr>
              <a:t>Morococha</a:t>
            </a:r>
            <a:r>
              <a:rPr lang="de-DE" sz="1200" kern="1200" dirty="0" smtClean="0">
                <a:solidFill>
                  <a:schemeClr val="tx1"/>
                </a:solidFill>
                <a:effectLst/>
                <a:latin typeface="Arial" panose="020B0604020202020204" pitchFamily="34" charset="0"/>
                <a:ea typeface="+mn-ea"/>
                <a:cs typeface="+mn-cs"/>
              </a:rPr>
              <a:t>. In der hochtechnisierten Industrie finden nur wenige Beschäftigte Arbeit, etwa als Lkw-Fahrer.</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Der Bergbau bei </a:t>
            </a:r>
            <a:r>
              <a:rPr lang="de-DE" sz="1200" kern="1200" dirty="0" err="1" smtClean="0">
                <a:solidFill>
                  <a:schemeClr val="tx1"/>
                </a:solidFill>
                <a:effectLst/>
                <a:latin typeface="Arial" panose="020B0604020202020204" pitchFamily="34" charset="0"/>
                <a:ea typeface="+mn-ea"/>
                <a:cs typeface="+mn-cs"/>
              </a:rPr>
              <a:t>Morococha</a:t>
            </a:r>
            <a:r>
              <a:rPr lang="de-DE" sz="1200" kern="1200" dirty="0" smtClean="0">
                <a:solidFill>
                  <a:schemeClr val="tx1"/>
                </a:solidFill>
                <a:effectLst/>
                <a:latin typeface="Arial" panose="020B0604020202020204" pitchFamily="34" charset="0"/>
                <a:ea typeface="+mn-ea"/>
                <a:cs typeface="+mn-cs"/>
              </a:rPr>
              <a:t> belegt auch die Umweltgefahren, die die Kupfer-Tagebaue mit sich bringen. Früher leiteten die Minen-Betreiber das unter anderem mit Blei und Arsen belastete Abwasser in den benachbarten Fluss, der eine wichtige Gemüseanbau-Region mit Wasser versorgt. Milch, Mais und Kartoffeln aus der Gegend wurden stark kontaminiert. Der Verzehr dieser Produkte stellte eine Gefahr für die Gesundheit der lokalen Bevölkerung dar. Mittlerweile wurde zwar eine Anlage für die Abwasseraufbereitung gebaut, deren Kapazität jedoch nicht ausreicht. Im Umkreis einer </a:t>
            </a:r>
            <a:r>
              <a:rPr lang="de-DE" sz="1200" kern="1200" dirty="0" err="1" smtClean="0">
                <a:solidFill>
                  <a:schemeClr val="tx1"/>
                </a:solidFill>
                <a:effectLst/>
                <a:latin typeface="Arial" panose="020B0604020202020204" pitchFamily="34" charset="0"/>
                <a:ea typeface="+mn-ea"/>
                <a:cs typeface="+mn-cs"/>
              </a:rPr>
              <a:t>ande</a:t>
            </a:r>
            <a:endParaRPr lang="de-DE" sz="1200" kern="1200" dirty="0" smtClean="0">
              <a:solidFill>
                <a:schemeClr val="tx1"/>
              </a:solidFill>
              <a:effectLst/>
              <a:latin typeface="Arial" panose="020B0604020202020204" pitchFamily="34" charset="0"/>
              <a:ea typeface="+mn-ea"/>
              <a:cs typeface="+mn-cs"/>
            </a:endParaRPr>
          </a:p>
          <a:p>
            <a:r>
              <a:rPr lang="de-DE" sz="1200" kern="1200" dirty="0" err="1" smtClean="0">
                <a:solidFill>
                  <a:schemeClr val="tx1"/>
                </a:solidFill>
                <a:effectLst/>
                <a:latin typeface="Arial" panose="020B0604020202020204" pitchFamily="34" charset="0"/>
                <a:ea typeface="+mn-ea"/>
                <a:cs typeface="+mn-cs"/>
              </a:rPr>
              <a:t>ren</a:t>
            </a:r>
            <a:r>
              <a:rPr lang="de-DE" sz="1200" kern="1200" dirty="0" smtClean="0">
                <a:solidFill>
                  <a:schemeClr val="tx1"/>
                </a:solidFill>
                <a:effectLst/>
                <a:latin typeface="Arial" panose="020B0604020202020204" pitchFamily="34" charset="0"/>
                <a:ea typeface="+mn-ea"/>
                <a:cs typeface="+mn-cs"/>
              </a:rPr>
              <a:t> Mine – </a:t>
            </a:r>
            <a:r>
              <a:rPr lang="de-DE" sz="1200" kern="1200" dirty="0" err="1" smtClean="0">
                <a:solidFill>
                  <a:schemeClr val="tx1"/>
                </a:solidFill>
                <a:effectLst/>
                <a:latin typeface="Arial" panose="020B0604020202020204" pitchFamily="34" charset="0"/>
                <a:ea typeface="+mn-ea"/>
                <a:cs typeface="+mn-cs"/>
              </a:rPr>
              <a:t>Cerro</a:t>
            </a:r>
            <a:r>
              <a:rPr lang="de-DE" sz="1200" kern="1200" dirty="0" smtClean="0">
                <a:solidFill>
                  <a:schemeClr val="tx1"/>
                </a:solidFill>
                <a:effectLst/>
                <a:latin typeface="Arial" panose="020B0604020202020204" pitchFamily="34" charset="0"/>
                <a:ea typeface="+mn-ea"/>
                <a:cs typeface="+mn-cs"/>
              </a:rPr>
              <a:t> de </a:t>
            </a:r>
            <a:r>
              <a:rPr lang="de-DE" sz="1200" kern="1200" dirty="0" err="1" smtClean="0">
                <a:solidFill>
                  <a:schemeClr val="tx1"/>
                </a:solidFill>
                <a:effectLst/>
                <a:latin typeface="Arial" panose="020B0604020202020204" pitchFamily="34" charset="0"/>
                <a:ea typeface="+mn-ea"/>
                <a:cs typeface="+mn-cs"/>
              </a:rPr>
              <a:t>Pasco</a:t>
            </a:r>
            <a:r>
              <a:rPr lang="de-DE" sz="1200" kern="1200" dirty="0" smtClean="0">
                <a:solidFill>
                  <a:schemeClr val="tx1"/>
                </a:solidFill>
                <a:effectLst/>
                <a:latin typeface="Arial" panose="020B0604020202020204" pitchFamily="34" charset="0"/>
                <a:ea typeface="+mn-ea"/>
                <a:cs typeface="+mn-cs"/>
              </a:rPr>
              <a:t> – hat eine Untersuchung des peruanischen Gesundheitsministeriums erhöhte Bleiwerte im Blut von 83 Prozent der dort lebenden Kinder festgestellt.</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Diese Beispiele zeigen: Man muss davon ausgehen, dass auch bei der Förderung des Kupfererzes, das die deutsche Autoindustrie verwendet, die Menschenrechte der örtlichen Bevölkerung auf sauberes </a:t>
            </a:r>
          </a:p>
          <a:p>
            <a:r>
              <a:rPr lang="de-DE" sz="1200" kern="1200" dirty="0" smtClean="0">
                <a:solidFill>
                  <a:schemeClr val="tx1"/>
                </a:solidFill>
                <a:effectLst/>
                <a:latin typeface="Arial" panose="020B0604020202020204" pitchFamily="34" charset="0"/>
                <a:ea typeface="+mn-ea"/>
                <a:cs typeface="+mn-cs"/>
              </a:rPr>
              <a:t>Wasser, gesunde Nahrung und körperliche Unversehrtheit verletzt werden. </a:t>
            </a:r>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5</a:t>
            </a:fld>
            <a:endParaRPr lang="de-DE" altLang="de-DE"/>
          </a:p>
        </p:txBody>
      </p:sp>
    </p:spTree>
    <p:extLst>
      <p:ext uri="{BB962C8B-B14F-4D97-AF65-F5344CB8AC3E}">
        <p14:creationId xmlns:p14="http://schemas.microsoft.com/office/powerpoint/2010/main" val="229152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Vom Baumwollfeld über die Verarbeitung der Faser bis zur Nähfabrik – die Kleidung, die wir hier in Deutschland kaufen, hat einen langen und für die Beteiligten oft leidvollen Produktionsweg hinter sich. Die Arbeitsbedingungen sind oft menschenunwürdig, die Kosten für die Umwelt hoch. Es profitieren vor allem die großen Modefirmen wie H&amp;M, Adidas, C&amp;A, </a:t>
            </a:r>
            <a:r>
              <a:rPr lang="de-DE" sz="1200" kern="1200" dirty="0" err="1" smtClean="0">
                <a:solidFill>
                  <a:schemeClr val="tx1"/>
                </a:solidFill>
                <a:effectLst/>
                <a:latin typeface="Arial" panose="020B0604020202020204" pitchFamily="34" charset="0"/>
                <a:ea typeface="+mn-ea"/>
                <a:cs typeface="+mn-cs"/>
              </a:rPr>
              <a:t>Primark</a:t>
            </a:r>
            <a:r>
              <a:rPr lang="de-DE" sz="1200" kern="1200" dirty="0" smtClean="0">
                <a:solidFill>
                  <a:schemeClr val="tx1"/>
                </a:solidFill>
                <a:effectLst/>
                <a:latin typeface="Arial" panose="020B0604020202020204" pitchFamily="34" charset="0"/>
                <a:ea typeface="+mn-ea"/>
                <a:cs typeface="+mn-cs"/>
              </a:rPr>
              <a:t> oder </a:t>
            </a:r>
            <a:r>
              <a:rPr lang="de-DE" sz="1200" kern="1200" dirty="0" err="1" smtClean="0">
                <a:solidFill>
                  <a:schemeClr val="tx1"/>
                </a:solidFill>
                <a:effectLst/>
                <a:latin typeface="Arial" panose="020B0604020202020204" pitchFamily="34" charset="0"/>
                <a:ea typeface="+mn-ea"/>
                <a:cs typeface="+mn-cs"/>
              </a:rPr>
              <a:t>KiK</a:t>
            </a:r>
            <a:r>
              <a:rPr lang="de-DE" sz="1200" kern="1200" dirty="0" smtClean="0">
                <a:solidFill>
                  <a:schemeClr val="tx1"/>
                </a:solidFill>
                <a:effectLst/>
                <a:latin typeface="Arial" panose="020B0604020202020204" pitchFamily="34" charset="0"/>
                <a:ea typeface="+mn-ea"/>
                <a:cs typeface="+mn-cs"/>
              </a:rPr>
              <a:t>. </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9</a:t>
            </a:fld>
            <a:endParaRPr lang="de-DE" altLang="de-DE"/>
          </a:p>
        </p:txBody>
      </p:sp>
    </p:spTree>
    <p:extLst>
      <p:ext uri="{BB962C8B-B14F-4D97-AF65-F5344CB8AC3E}">
        <p14:creationId xmlns:p14="http://schemas.microsoft.com/office/powerpoint/2010/main" val="139159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Über 250 Beschäftigte starben, als im September 2012 die Fabrik Ali Enterprises in der pakistanischen Stadt Karachi abbrannte. Mehr als 1.100 Arbeiter und Arbeiterinnen verloren ihr Leben, weil im April 2013 das Fabrikgebäude Rana Plaza in Dhaka/Bangladesch zusammen</a:t>
            </a:r>
            <a:r>
              <a:rPr lang="de-DE" sz="1200" kern="1200" baseline="0" dirty="0" smtClean="0">
                <a:solidFill>
                  <a:schemeClr val="tx1"/>
                </a:solidFill>
                <a:effectLst/>
                <a:latin typeface="Arial" panose="020B0604020202020204" pitchFamily="34" charset="0"/>
                <a:ea typeface="+mn-ea"/>
                <a:cs typeface="+mn-cs"/>
              </a:rPr>
              <a:t> </a:t>
            </a:r>
            <a:r>
              <a:rPr lang="de-DE" sz="1200" kern="1200" dirty="0" smtClean="0">
                <a:solidFill>
                  <a:schemeClr val="tx1"/>
                </a:solidFill>
                <a:effectLst/>
                <a:latin typeface="Arial" panose="020B0604020202020204" pitchFamily="34" charset="0"/>
                <a:ea typeface="+mn-ea"/>
                <a:cs typeface="+mn-cs"/>
              </a:rPr>
              <a:t>brach. In beiden Fabriken wurde auch Bekleidung für hiesige Modeketten genäht. Diese Serie setzte sich fort, als im Mai 2015 eine Schuhfabrik in der philippinischen Hauptstadt Manila abbrannte, in der über 70 Arbeiter und Arbeiterinnen starben.</a:t>
            </a:r>
          </a:p>
          <a:p>
            <a:endParaRPr lang="de-DE" sz="1200" kern="1200" dirty="0" smtClean="0">
              <a:solidFill>
                <a:schemeClr val="tx1"/>
              </a:solidFill>
              <a:effectLst/>
              <a:latin typeface="Arial" panose="020B0604020202020204" pitchFamily="34" charset="0"/>
              <a:ea typeface="+mn-ea"/>
              <a:cs typeface="+mn-cs"/>
            </a:endParaRPr>
          </a:p>
          <a:p>
            <a:endParaRPr lang="de-DE" sz="1200" kern="1200" dirty="0" smtClean="0">
              <a:solidFill>
                <a:schemeClr val="tx1"/>
              </a:solidFill>
              <a:effectLst/>
              <a:latin typeface="Arial" panose="020B0604020202020204" pitchFamily="34" charset="0"/>
              <a:ea typeface="+mn-ea"/>
              <a:cs typeface="+mn-cs"/>
            </a:endParaRPr>
          </a:p>
          <a:p>
            <a:r>
              <a:rPr lang="de-DE" sz="1200" b="1" kern="1200" dirty="0" smtClean="0">
                <a:solidFill>
                  <a:schemeClr val="tx1"/>
                </a:solidFill>
                <a:effectLst/>
                <a:latin typeface="Arial" panose="020B0604020202020204" pitchFamily="34" charset="0"/>
                <a:ea typeface="+mn-ea"/>
                <a:cs typeface="+mn-cs"/>
              </a:rPr>
              <a:t>Die Wertschöpfungskette</a:t>
            </a:r>
          </a:p>
          <a:p>
            <a:r>
              <a:rPr lang="de-DE" sz="1200" kern="1200" dirty="0" smtClean="0">
                <a:solidFill>
                  <a:schemeClr val="tx1"/>
                </a:solidFill>
                <a:effectLst/>
                <a:latin typeface="Arial" panose="020B0604020202020204" pitchFamily="34" charset="0"/>
                <a:ea typeface="+mn-ea"/>
                <a:cs typeface="+mn-cs"/>
              </a:rPr>
              <a:t>Der Weg einer Jeans von der Ernte der Baumwolle über den Verkauf in einem deutschen Modegeschäft und in die Altkleidersammlung kann beispielsweise so aussehen: Die Baumwolle wächst in China oder Indien. Dort finden ebenfalls das Spinnen der Fäden, das Weben des Stoffes und seine Färbung statt. Genäht wird die Hose dann in China, Bangladesch oder Pakistan, vielleicht aber auch in der Türkei, Polen oder Rumänien. Den Transport und die Vermarktung übernehmen europäische Unternehmen. Den letzten Schritt leisten hiesige Secondhand-Händler, karitative Sammelorganisationen, Recyclingfirmen oder Sortierbetriebe, bei denen ausländische Importeure gut erhaltene Gebrauchtkleidung aufkaufen, um sie beispielsweise in Afrika </a:t>
            </a:r>
            <a:r>
              <a:rPr lang="de-DE" sz="1200" kern="1200" dirty="0" err="1" smtClean="0">
                <a:solidFill>
                  <a:schemeClr val="tx1"/>
                </a:solidFill>
                <a:effectLst/>
                <a:latin typeface="Arial" panose="020B0604020202020204" pitchFamily="34" charset="0"/>
                <a:ea typeface="+mn-ea"/>
                <a:cs typeface="+mn-cs"/>
              </a:rPr>
              <a:t>weiterzuvermarkten</a:t>
            </a:r>
            <a:r>
              <a:rPr lang="de-DE" sz="1200" kern="1200" dirty="0" smtClean="0">
                <a:solidFill>
                  <a:schemeClr val="tx1"/>
                </a:solidFill>
                <a:effectLst/>
                <a:latin typeface="Arial" panose="020B0604020202020204" pitchFamily="34" charset="0"/>
                <a:ea typeface="+mn-ea"/>
                <a:cs typeface="+mn-cs"/>
              </a:rPr>
              <a:t>. </a:t>
            </a:r>
          </a:p>
          <a:p>
            <a:endParaRPr lang="de-DE" sz="1200" kern="1200" dirty="0" smtClean="0">
              <a:solidFill>
                <a:schemeClr val="tx1"/>
              </a:solidFill>
              <a:effectLst/>
              <a:latin typeface="Arial" panose="020B0604020202020204" pitchFamily="34" charset="0"/>
              <a:ea typeface="+mn-ea"/>
              <a:cs typeface="+mn-cs"/>
            </a:endParaRPr>
          </a:p>
          <a:p>
            <a:endParaRPr lang="de-DE" sz="1200" kern="1200" dirty="0" smtClean="0">
              <a:solidFill>
                <a:schemeClr val="tx1"/>
              </a:solidFill>
              <a:effectLst/>
              <a:latin typeface="Arial" panose="020B0604020202020204" pitchFamily="34" charset="0"/>
              <a:ea typeface="+mn-ea"/>
              <a:cs typeface="+mn-cs"/>
            </a:endParaRPr>
          </a:p>
          <a:p>
            <a:endParaRPr lang="de-DE" sz="1200" kern="1200" dirty="0" smtClean="0">
              <a:solidFill>
                <a:schemeClr val="tx1"/>
              </a:solidFill>
              <a:effectLst/>
              <a:latin typeface="Arial" panose="020B0604020202020204" pitchFamily="34" charset="0"/>
              <a:ea typeface="+mn-ea"/>
              <a:cs typeface="+mn-cs"/>
            </a:endParaRPr>
          </a:p>
          <a:p>
            <a:endParaRPr lang="de-DE" dirty="0" smtClean="0"/>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10</a:t>
            </a:fld>
            <a:endParaRPr lang="de-DE" altLang="de-DE"/>
          </a:p>
        </p:txBody>
      </p:sp>
    </p:spTree>
    <p:extLst>
      <p:ext uri="{BB962C8B-B14F-4D97-AF65-F5344CB8AC3E}">
        <p14:creationId xmlns:p14="http://schemas.microsoft.com/office/powerpoint/2010/main" val="262227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Die meisten Textilien werden mittlerweile in China, Bangladesch, Pakistan, Kambodscha, </a:t>
            </a:r>
            <a:r>
              <a:rPr lang="de-DE" sz="1200" kern="1200" dirty="0" err="1" smtClean="0">
                <a:solidFill>
                  <a:schemeClr val="tx1"/>
                </a:solidFill>
                <a:effectLst/>
                <a:latin typeface="Arial" panose="020B0604020202020204" pitchFamily="34" charset="0"/>
                <a:ea typeface="+mn-ea"/>
                <a:cs typeface="+mn-cs"/>
              </a:rPr>
              <a:t>El</a:t>
            </a:r>
            <a:r>
              <a:rPr lang="de-DE" sz="1200" kern="1200" dirty="0" smtClean="0">
                <a:solidFill>
                  <a:schemeClr val="tx1"/>
                </a:solidFill>
                <a:effectLst/>
                <a:latin typeface="Arial" panose="020B0604020202020204" pitchFamily="34" charset="0"/>
                <a:ea typeface="+mn-ea"/>
                <a:cs typeface="+mn-cs"/>
              </a:rPr>
              <a:t> Salvador und weiteren Ländern des globalen Südens produziert. Denn dort finden die Textilkonzerne wie </a:t>
            </a:r>
            <a:r>
              <a:rPr lang="de-DE" sz="1200" kern="1200" dirty="0" err="1" smtClean="0">
                <a:solidFill>
                  <a:schemeClr val="tx1"/>
                </a:solidFill>
                <a:effectLst/>
                <a:latin typeface="Arial" panose="020B0604020202020204" pitchFamily="34" charset="0"/>
                <a:ea typeface="+mn-ea"/>
                <a:cs typeface="+mn-cs"/>
              </a:rPr>
              <a:t>Walmart</a:t>
            </a:r>
            <a:r>
              <a:rPr lang="de-DE" sz="1200" kern="1200" dirty="0" smtClean="0">
                <a:solidFill>
                  <a:schemeClr val="tx1"/>
                </a:solidFill>
                <a:effectLst/>
                <a:latin typeface="Arial" panose="020B0604020202020204" pitchFamily="34" charset="0"/>
                <a:ea typeface="+mn-ea"/>
                <a:cs typeface="+mn-cs"/>
              </a:rPr>
              <a:t>, H&amp;M, Adidas oder </a:t>
            </a:r>
            <a:r>
              <a:rPr lang="de-DE" sz="1200" kern="1200" dirty="0" err="1" smtClean="0">
                <a:solidFill>
                  <a:schemeClr val="tx1"/>
                </a:solidFill>
                <a:effectLst/>
                <a:latin typeface="Arial" panose="020B0604020202020204" pitchFamily="34" charset="0"/>
                <a:ea typeface="+mn-ea"/>
                <a:cs typeface="+mn-cs"/>
              </a:rPr>
              <a:t>KiK</a:t>
            </a:r>
            <a:r>
              <a:rPr lang="de-DE" sz="1200" kern="1200" dirty="0" smtClean="0">
                <a:solidFill>
                  <a:schemeClr val="tx1"/>
                </a:solidFill>
                <a:effectLst/>
                <a:latin typeface="Arial" panose="020B0604020202020204" pitchFamily="34" charset="0"/>
                <a:ea typeface="+mn-ea"/>
                <a:cs typeface="+mn-cs"/>
              </a:rPr>
              <a:t> billige Zulieferfabriken. Die Herstellungskosten sind vor allem deshalb so niedrig, weil sie gegen grundlegende Menschenrechte verstoßen. Die großen Fabrikunfälle sind nur die Spitze des Eisbergs. Die Bedingungen in der textilen Wertschöpfungskette sind gekennzeichnet durch Missstände wie die extrem niedrige Bezahlung der Beschäftigten, die ihnen meist kein ausreichendes Einkommen verschafft, überlange Arbeitszeiten von nicht selten 70 oder 80 Stunden pro Woche, mangelnde Arbeitssicherheit, Gesundheitsgefährdung durch Chemikalien und das Verbot oder die Behinderung gewerkschaftlicher Organisation. Die Probleme treten jedoch nicht alleine in den Spinnereien, </a:t>
            </a:r>
          </a:p>
          <a:p>
            <a:r>
              <a:rPr lang="de-DE" sz="1200" kern="1200" dirty="0" smtClean="0">
                <a:solidFill>
                  <a:schemeClr val="tx1"/>
                </a:solidFill>
                <a:effectLst/>
                <a:latin typeface="Arial" panose="020B0604020202020204" pitchFamily="34" charset="0"/>
                <a:ea typeface="+mn-ea"/>
                <a:cs typeface="+mn-cs"/>
              </a:rPr>
              <a:t>Webereien und Nähfabriken auf. Auch beim Baumwollanbau, der schwerpunktmäßig in Staaten wie China, Indien, Pakistan und Usbekistan stattfindet, kommt es zu massiven Menschenrechtsverletzungen. Zwangsarbeit und Kinderarbeit sind dort keine Seltenheit. </a:t>
            </a:r>
          </a:p>
          <a:p>
            <a:endParaRPr lang="de-DE" sz="1200" kern="1200" dirty="0" smtClean="0">
              <a:solidFill>
                <a:schemeClr val="tx1"/>
              </a:solidFill>
              <a:effectLst/>
              <a:latin typeface="Arial" panose="020B0604020202020204" pitchFamily="34" charset="0"/>
              <a:ea typeface="+mn-ea"/>
              <a:cs typeface="+mn-cs"/>
            </a:endParaRPr>
          </a:p>
          <a:p>
            <a:r>
              <a:rPr lang="de-DE" sz="1200" kern="1200" dirty="0" smtClean="0">
                <a:solidFill>
                  <a:schemeClr val="tx1"/>
                </a:solidFill>
                <a:effectLst/>
                <a:latin typeface="Arial" panose="020B0604020202020204" pitchFamily="34" charset="0"/>
                <a:ea typeface="+mn-ea"/>
                <a:cs typeface="+mn-cs"/>
              </a:rPr>
              <a:t>Solche Zustände schlagen sich für Konsumierende in den reichen Staaten vorteilhaft in den Preisen der Produkte nieder. Wegen der niedrigen Produktionskosten in der globalen Lieferkette findet man in hiesigen Geschäften T-Shirts für sechs Euro, Hosen für 15 Euro und Kleider für 25 Euro. Durch Niedrigpreise und kurze Lieferfristen tragen vor allem die Handelsunternehmen der reichen Staaten einen großen Teil der Verantwortung für die schlechten sozialen und ökologischen Bedingungen in den Weltmarktfabriken.</a:t>
            </a:r>
            <a:r>
              <a:rPr lang="de-DE" sz="1200" kern="1200" baseline="0" dirty="0" smtClean="0">
                <a:solidFill>
                  <a:schemeClr val="tx1"/>
                </a:solidFill>
                <a:effectLst/>
                <a:latin typeface="Arial" panose="020B0604020202020204" pitchFamily="34" charset="0"/>
                <a:ea typeface="+mn-ea"/>
                <a:cs typeface="+mn-cs"/>
              </a:rPr>
              <a:t> </a:t>
            </a:r>
            <a:r>
              <a:rPr lang="de-DE" sz="1200" kern="1200" dirty="0" smtClean="0">
                <a:solidFill>
                  <a:schemeClr val="tx1"/>
                </a:solidFill>
                <a:effectLst/>
                <a:latin typeface="Arial" panose="020B0604020202020204" pitchFamily="34" charset="0"/>
                <a:ea typeface="+mn-ea"/>
                <a:cs typeface="+mn-cs"/>
              </a:rPr>
              <a:t>Weil das Geschäftsmodell noch immer gut funktioniert, sind die globalen Textilkonzerne bis heute nur zu marginalen Verbesserungen der Arbeits- und Umweltbedingungen bereit. Sie versprechen zwar verantwortlich zu handeln – meist sind dies aber nur wohlklingende Werbebotschaften, die mit der Realität wenig zu tun haben.</a:t>
            </a:r>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11</a:t>
            </a:fld>
            <a:endParaRPr lang="de-DE" altLang="de-DE"/>
          </a:p>
        </p:txBody>
      </p:sp>
    </p:spTree>
    <p:extLst>
      <p:ext uri="{BB962C8B-B14F-4D97-AF65-F5344CB8AC3E}">
        <p14:creationId xmlns:p14="http://schemas.microsoft.com/office/powerpoint/2010/main" val="276632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Arial" panose="020B0604020202020204" pitchFamily="34" charset="0"/>
                <a:ea typeface="+mn-ea"/>
                <a:cs typeface="+mn-cs"/>
              </a:rPr>
              <a:t>Zunehmender Fleischkonsum ist ein Zeichen für Wohlstand. Auch so lässt sich erklären, dass die weltweite Produktion von Fleisch nach dem Zweiten Weltkrieg stark anstieg. Nicht nur Europa erholte sich wirtschaftlich, andere Weltregionen erlebten ebenfalls Fortschritte. Die weltweite Geflügelproduktion wuchs seit den 1960er Jahren bis heute auf etwa die zehnfache Menge. </a:t>
            </a:r>
          </a:p>
          <a:p>
            <a:endParaRPr lang="de-DE" sz="1200" kern="1200" dirty="0" smtClean="0">
              <a:solidFill>
                <a:schemeClr val="tx1"/>
              </a:solidFill>
              <a:effectLst/>
              <a:latin typeface="Arial" panose="020B0604020202020204" pitchFamily="34" charset="0"/>
              <a:ea typeface="+mn-ea"/>
              <a:cs typeface="+mn-cs"/>
            </a:endParaRPr>
          </a:p>
          <a:p>
            <a:endParaRPr lang="de-DE" dirty="0" smtClean="0"/>
          </a:p>
          <a:p>
            <a:endParaRPr lang="de-DE" dirty="0"/>
          </a:p>
        </p:txBody>
      </p:sp>
      <p:sp>
        <p:nvSpPr>
          <p:cNvPr id="4" name="Foliennummernplatzhalter 3"/>
          <p:cNvSpPr>
            <a:spLocks noGrp="1"/>
          </p:cNvSpPr>
          <p:nvPr>
            <p:ph type="sldNum" sz="quarter" idx="10"/>
          </p:nvPr>
        </p:nvSpPr>
        <p:spPr/>
        <p:txBody>
          <a:bodyPr/>
          <a:lstStyle/>
          <a:p>
            <a:fld id="{B861C732-B504-411F-92F0-0AAB89AC1233}" type="slidenum">
              <a:rPr lang="de-DE" altLang="de-DE" smtClean="0"/>
              <a:pPr/>
              <a:t>15</a:t>
            </a:fld>
            <a:endParaRPr lang="de-DE" altLang="de-DE"/>
          </a:p>
        </p:txBody>
      </p:sp>
    </p:spTree>
    <p:extLst>
      <p:ext uri="{BB962C8B-B14F-4D97-AF65-F5344CB8AC3E}">
        <p14:creationId xmlns:p14="http://schemas.microsoft.com/office/powerpoint/2010/main" val="3685912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93906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84408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Text Box 13"/>
          <p:cNvSpPr txBox="1">
            <a:spLocks noChangeArrowheads="1"/>
          </p:cNvSpPr>
          <p:nvPr userDrawn="1"/>
        </p:nvSpPr>
        <p:spPr bwMode="auto">
          <a:xfrm>
            <a:off x="166688" y="5989638"/>
            <a:ext cx="3613150"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ts val="1000"/>
              </a:lnSpc>
            </a:pPr>
            <a:r>
              <a:rPr lang="de-DE" altLang="de-DE" sz="900" b="1" dirty="0">
                <a:solidFill>
                  <a:srgbClr val="EB5A10"/>
                </a:solidFill>
                <a:latin typeface="Georgia" panose="02040502050405020303" pitchFamily="18" charset="0"/>
              </a:rPr>
              <a:t>Mein Auto, mein Kleid, mein Hähnchen</a:t>
            </a:r>
          </a:p>
          <a:p>
            <a:pPr>
              <a:lnSpc>
                <a:spcPts val="1000"/>
              </a:lnSpc>
              <a:spcAft>
                <a:spcPct val="50000"/>
              </a:spcAft>
            </a:pPr>
            <a:r>
              <a:rPr lang="de-DE" altLang="de-DE" sz="900" b="1" dirty="0">
                <a:latin typeface="Georgia" panose="02040502050405020303" pitchFamily="18" charset="0"/>
              </a:rPr>
              <a:t>Wer zahlt den Preis für unseren grenzenlosen Konsum?</a:t>
            </a:r>
          </a:p>
          <a:p>
            <a:pPr>
              <a:lnSpc>
                <a:spcPts val="1000"/>
              </a:lnSpc>
            </a:pPr>
            <a:r>
              <a:rPr lang="de-DE" altLang="de-DE" sz="900" dirty="0">
                <a:latin typeface="Georgia" panose="02040502050405020303" pitchFamily="18" charset="0"/>
              </a:rPr>
              <a:t>Seite </a:t>
            </a:r>
            <a:fld id="{680AC5A6-3E4D-4520-AA58-8BE8067BEF5F}" type="slidenum">
              <a:rPr lang="de-DE" altLang="de-DE" sz="900">
                <a:latin typeface="Georgia" panose="02040502050405020303" pitchFamily="18" charset="0"/>
              </a:rPr>
              <a:pPr>
                <a:lnSpc>
                  <a:spcPts val="1000"/>
                </a:lnSpc>
              </a:pPr>
              <a:t>‹Nr.›</a:t>
            </a:fld>
            <a:r>
              <a:rPr lang="de-DE" altLang="de-DE" sz="900" dirty="0">
                <a:latin typeface="Georgia" panose="02040502050405020303" pitchFamily="18" charset="0"/>
              </a:rPr>
              <a:t> / 24</a:t>
            </a:r>
          </a:p>
        </p:txBody>
      </p:sp>
      <p:pic>
        <p:nvPicPr>
          <p:cNvPr id="1038" name="Picture 14" descr="BfdW_Marke_RGB_für bildschirm"/>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40650" y="5876925"/>
            <a:ext cx="1152525" cy="5889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5" r:id="rId2"/>
  </p:sldLayoutIdLst>
  <p:transition spd="med">
    <p:fade/>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bfdw.de/wsk16" TargetMode="External"/><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50825" y="2146300"/>
            <a:ext cx="86423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a:latin typeface="Georgia" panose="02040502050405020303" pitchFamily="18" charset="0"/>
              </a:rPr>
              <a:t>Wer zahlt den Preis für unseren grenzenlosen Konsum?</a:t>
            </a:r>
          </a:p>
        </p:txBody>
      </p:sp>
      <p:sp>
        <p:nvSpPr>
          <p:cNvPr id="74755" name="Rectangle 3"/>
          <p:cNvSpPr>
            <a:spLocks noChangeArrowheads="1"/>
          </p:cNvSpPr>
          <p:nvPr/>
        </p:nvSpPr>
        <p:spPr bwMode="auto">
          <a:xfrm>
            <a:off x="0" y="5661025"/>
            <a:ext cx="3708400" cy="1081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6" name="Text Box 4"/>
          <p:cNvSpPr txBox="1">
            <a:spLocks noChangeArrowheads="1"/>
          </p:cNvSpPr>
          <p:nvPr/>
        </p:nvSpPr>
        <p:spPr bwMode="auto">
          <a:xfrm>
            <a:off x="250825" y="260350"/>
            <a:ext cx="3170238"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4500"/>
              </a:lnSpc>
            </a:pPr>
            <a:r>
              <a:rPr lang="de-DE" altLang="de-DE" sz="4000" b="1" dirty="0">
                <a:solidFill>
                  <a:srgbClr val="EB5A10"/>
                </a:solidFill>
                <a:latin typeface="Georgia" panose="02040502050405020303" pitchFamily="18" charset="0"/>
              </a:rPr>
              <a:t>Mein Auto, </a:t>
            </a:r>
          </a:p>
        </p:txBody>
      </p:sp>
      <p:sp>
        <p:nvSpPr>
          <p:cNvPr id="74757" name="Text Box 5"/>
          <p:cNvSpPr txBox="1">
            <a:spLocks noChangeArrowheads="1"/>
          </p:cNvSpPr>
          <p:nvPr/>
        </p:nvSpPr>
        <p:spPr bwMode="auto">
          <a:xfrm>
            <a:off x="3203575" y="260350"/>
            <a:ext cx="38893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4500"/>
              </a:lnSpc>
            </a:pPr>
            <a:r>
              <a:rPr lang="de-DE" altLang="de-DE" sz="4000" b="1" dirty="0">
                <a:solidFill>
                  <a:srgbClr val="EB5A10"/>
                </a:solidFill>
                <a:latin typeface="Georgia" panose="02040502050405020303" pitchFamily="18" charset="0"/>
              </a:rPr>
              <a:t>mein Kleid, </a:t>
            </a:r>
          </a:p>
        </p:txBody>
      </p:sp>
      <p:sp>
        <p:nvSpPr>
          <p:cNvPr id="74758" name="Text Box 6"/>
          <p:cNvSpPr txBox="1">
            <a:spLocks noChangeArrowheads="1"/>
          </p:cNvSpPr>
          <p:nvPr/>
        </p:nvSpPr>
        <p:spPr bwMode="auto">
          <a:xfrm>
            <a:off x="250825" y="841375"/>
            <a:ext cx="7777163"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4500"/>
              </a:lnSpc>
            </a:pPr>
            <a:r>
              <a:rPr lang="de-DE" altLang="de-DE" sz="4000" b="1" dirty="0">
                <a:solidFill>
                  <a:srgbClr val="EB5A10"/>
                </a:solidFill>
                <a:latin typeface="Georgia" panose="02040502050405020303" pitchFamily="18" charset="0"/>
              </a:rPr>
              <a:t>mein Hähnchen</a:t>
            </a:r>
          </a:p>
        </p:txBody>
      </p:sp>
      <p:pic>
        <p:nvPicPr>
          <p:cNvPr id="74763" name="Picture 11" descr="hähnchen"/>
          <p:cNvPicPr>
            <a:picLocks noChangeAspect="1" noChangeArrowheads="1"/>
          </p:cNvPicPr>
          <p:nvPr/>
        </p:nvPicPr>
        <p:blipFill>
          <a:blip r:embed="rId3" cstate="print">
            <a:extLst>
              <a:ext uri="{28A0092B-C50C-407E-A947-70E740481C1C}">
                <a14:useLocalDpi xmlns:a14="http://schemas.microsoft.com/office/drawing/2010/main" val="0"/>
              </a:ext>
            </a:extLst>
          </a:blip>
          <a:srcRect t="201" b="504"/>
          <a:stretch>
            <a:fillRect/>
          </a:stretch>
        </p:blipFill>
        <p:spPr bwMode="auto">
          <a:xfrm>
            <a:off x="6086475" y="2708275"/>
            <a:ext cx="2806700" cy="1584325"/>
          </a:xfrm>
          <a:prstGeom prst="rect">
            <a:avLst/>
          </a:prstGeom>
          <a:noFill/>
          <a:extLst>
            <a:ext uri="{909E8E84-426E-40DD-AFC4-6F175D3DCCD1}">
              <a14:hiddenFill xmlns:a14="http://schemas.microsoft.com/office/drawing/2010/main">
                <a:solidFill>
                  <a:srgbClr val="FFFFFF"/>
                </a:solidFill>
              </a14:hiddenFill>
            </a:ext>
          </a:extLst>
        </p:spPr>
      </p:pic>
      <p:pic>
        <p:nvPicPr>
          <p:cNvPr id="74764" name="Picture 12" descr="autos"/>
          <p:cNvPicPr>
            <a:picLocks noChangeAspect="1" noChangeArrowheads="1"/>
          </p:cNvPicPr>
          <p:nvPr/>
        </p:nvPicPr>
        <p:blipFill>
          <a:blip r:embed="rId4">
            <a:extLst>
              <a:ext uri="{28A0092B-C50C-407E-A947-70E740481C1C}">
                <a14:useLocalDpi xmlns:a14="http://schemas.microsoft.com/office/drawing/2010/main" val="0"/>
              </a:ext>
            </a:extLst>
          </a:blip>
          <a:srcRect t="15495" b="761"/>
          <a:stretch>
            <a:fillRect/>
          </a:stretch>
        </p:blipFill>
        <p:spPr bwMode="auto">
          <a:xfrm>
            <a:off x="250825" y="2708275"/>
            <a:ext cx="2806700" cy="1584325"/>
          </a:xfrm>
          <a:prstGeom prst="rect">
            <a:avLst/>
          </a:prstGeom>
          <a:noFill/>
          <a:extLst>
            <a:ext uri="{909E8E84-426E-40DD-AFC4-6F175D3DCCD1}">
              <a14:hiddenFill xmlns:a14="http://schemas.microsoft.com/office/drawing/2010/main">
                <a:solidFill>
                  <a:srgbClr val="FFFFFF"/>
                </a:solidFill>
              </a14:hiddenFill>
            </a:ext>
          </a:extLst>
        </p:spPr>
      </p:pic>
      <p:pic>
        <p:nvPicPr>
          <p:cNvPr id="74765" name="Picture 13" descr="näher"/>
          <p:cNvPicPr>
            <a:picLocks noChangeAspect="1" noChangeArrowheads="1"/>
          </p:cNvPicPr>
          <p:nvPr/>
        </p:nvPicPr>
        <p:blipFill>
          <a:blip r:embed="rId5" cstate="print">
            <a:extLst>
              <a:ext uri="{28A0092B-C50C-407E-A947-70E740481C1C}">
                <a14:useLocalDpi xmlns:a14="http://schemas.microsoft.com/office/drawing/2010/main" val="0"/>
              </a:ext>
            </a:extLst>
          </a:blip>
          <a:srcRect t="3394" b="21342"/>
          <a:stretch>
            <a:fillRect/>
          </a:stretch>
        </p:blipFill>
        <p:spPr bwMode="auto">
          <a:xfrm>
            <a:off x="3171825" y="2708275"/>
            <a:ext cx="2806700" cy="1584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fade">
                                      <p:cBhvr>
                                        <p:cTn id="7" dur="1000"/>
                                        <p:tgtEl>
                                          <p:spTgt spid="74756"/>
                                        </p:tgtEl>
                                      </p:cBhvr>
                                    </p:animEffect>
                                  </p:childTnLst>
                                </p:cTn>
                              </p:par>
                              <p:par>
                                <p:cTn id="8" presetID="10" presetClass="entr" presetSubtype="0" fill="hold" nodeType="withEffect">
                                  <p:stCondLst>
                                    <p:cond delay="0"/>
                                  </p:stCondLst>
                                  <p:childTnLst>
                                    <p:set>
                                      <p:cBhvr>
                                        <p:cTn id="9" dur="1" fill="hold">
                                          <p:stCondLst>
                                            <p:cond delay="0"/>
                                          </p:stCondLst>
                                        </p:cTn>
                                        <p:tgtEl>
                                          <p:spTgt spid="74764"/>
                                        </p:tgtEl>
                                        <p:attrNameLst>
                                          <p:attrName>style.visibility</p:attrName>
                                        </p:attrNameLst>
                                      </p:cBhvr>
                                      <p:to>
                                        <p:strVal val="visible"/>
                                      </p:to>
                                    </p:set>
                                    <p:animEffect transition="in" filter="fade">
                                      <p:cBhvr>
                                        <p:cTn id="10" dur="1000"/>
                                        <p:tgtEl>
                                          <p:spTgt spid="74764"/>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4757"/>
                                        </p:tgtEl>
                                        <p:attrNameLst>
                                          <p:attrName>style.visibility</p:attrName>
                                        </p:attrNameLst>
                                      </p:cBhvr>
                                      <p:to>
                                        <p:strVal val="visible"/>
                                      </p:to>
                                    </p:set>
                                    <p:animEffect transition="in" filter="fade">
                                      <p:cBhvr>
                                        <p:cTn id="14" dur="1000"/>
                                        <p:tgtEl>
                                          <p:spTgt spid="74757"/>
                                        </p:tgtEl>
                                      </p:cBhvr>
                                    </p:animEffect>
                                  </p:childTnLst>
                                </p:cTn>
                              </p:par>
                              <p:par>
                                <p:cTn id="15" presetID="10" presetClass="entr" presetSubtype="0" fill="hold" nodeType="withEffect">
                                  <p:stCondLst>
                                    <p:cond delay="0"/>
                                  </p:stCondLst>
                                  <p:childTnLst>
                                    <p:set>
                                      <p:cBhvr>
                                        <p:cTn id="16" dur="1" fill="hold">
                                          <p:stCondLst>
                                            <p:cond delay="0"/>
                                          </p:stCondLst>
                                        </p:cTn>
                                        <p:tgtEl>
                                          <p:spTgt spid="74765"/>
                                        </p:tgtEl>
                                        <p:attrNameLst>
                                          <p:attrName>style.visibility</p:attrName>
                                        </p:attrNameLst>
                                      </p:cBhvr>
                                      <p:to>
                                        <p:strVal val="visible"/>
                                      </p:to>
                                    </p:set>
                                    <p:animEffect transition="in" filter="fade">
                                      <p:cBhvr>
                                        <p:cTn id="17" dur="1000"/>
                                        <p:tgtEl>
                                          <p:spTgt spid="74765"/>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74758"/>
                                        </p:tgtEl>
                                        <p:attrNameLst>
                                          <p:attrName>style.visibility</p:attrName>
                                        </p:attrNameLst>
                                      </p:cBhvr>
                                      <p:to>
                                        <p:strVal val="visible"/>
                                      </p:to>
                                    </p:set>
                                    <p:animEffect transition="in" filter="fade">
                                      <p:cBhvr>
                                        <p:cTn id="21" dur="1000"/>
                                        <p:tgtEl>
                                          <p:spTgt spid="74758"/>
                                        </p:tgtEl>
                                      </p:cBhvr>
                                    </p:animEffect>
                                  </p:childTnLst>
                                </p:cTn>
                              </p:par>
                              <p:par>
                                <p:cTn id="22" presetID="10" presetClass="entr" presetSubtype="0" fill="hold" nodeType="withEffect">
                                  <p:stCondLst>
                                    <p:cond delay="0"/>
                                  </p:stCondLst>
                                  <p:childTnLst>
                                    <p:set>
                                      <p:cBhvr>
                                        <p:cTn id="23" dur="1" fill="hold">
                                          <p:stCondLst>
                                            <p:cond delay="0"/>
                                          </p:stCondLst>
                                        </p:cTn>
                                        <p:tgtEl>
                                          <p:spTgt spid="74763"/>
                                        </p:tgtEl>
                                        <p:attrNameLst>
                                          <p:attrName>style.visibility</p:attrName>
                                        </p:attrNameLst>
                                      </p:cBhvr>
                                      <p:to>
                                        <p:strVal val="visible"/>
                                      </p:to>
                                    </p:set>
                                    <p:animEffect transition="in" filter="fade">
                                      <p:cBhvr>
                                        <p:cTn id="24" dur="1000"/>
                                        <p:tgtEl>
                                          <p:spTgt spid="74763"/>
                                        </p:tgtEl>
                                      </p:cBhvr>
                                    </p:animEffect>
                                  </p:childTnLst>
                                </p:cTn>
                              </p:par>
                            </p:childTnLst>
                          </p:cTn>
                        </p:par>
                        <p:par>
                          <p:cTn id="25" fill="hold" nodeType="afterGroup">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74754"/>
                                        </p:tgtEl>
                                        <p:attrNameLst>
                                          <p:attrName>style.visibility</p:attrName>
                                        </p:attrNameLst>
                                      </p:cBhvr>
                                      <p:to>
                                        <p:strVal val="visible"/>
                                      </p:to>
                                    </p:set>
                                    <p:animEffect transition="in" filter="fade">
                                      <p:cBhvr>
                                        <p:cTn id="28" dur="10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6" grpId="0"/>
      <p:bldP spid="74757" grpId="0"/>
      <p:bldP spid="7475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62590" y="1412776"/>
            <a:ext cx="8875578" cy="3600436"/>
            <a:chOff x="162590" y="1412776"/>
            <a:chExt cx="8875578" cy="3600436"/>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219"/>
            <a:stretch/>
          </p:blipFill>
          <p:spPr>
            <a:xfrm>
              <a:off x="162590" y="1412776"/>
              <a:ext cx="8875578" cy="3600436"/>
            </a:xfrm>
            <a:prstGeom prst="rect">
              <a:avLst/>
            </a:prstGeom>
          </p:spPr>
        </p:pic>
        <p:sp>
          <p:nvSpPr>
            <p:cNvPr id="10" name="Textfeld 9"/>
            <p:cNvSpPr txBox="1"/>
            <p:nvPr/>
          </p:nvSpPr>
          <p:spPr>
            <a:xfrm>
              <a:off x="162590" y="3632679"/>
              <a:ext cx="1105834" cy="679673"/>
            </a:xfrm>
            <a:prstGeom prst="rect">
              <a:avLst/>
            </a:prstGeom>
            <a:noFill/>
          </p:spPr>
          <p:txBody>
            <a:bodyPr wrap="square" rtlCol="0">
              <a:spAutoFit/>
            </a:bodyPr>
            <a:lstStyle/>
            <a:p>
              <a:pPr>
                <a:spcAft>
                  <a:spcPts val="300"/>
                </a:spcAft>
              </a:pPr>
              <a:r>
                <a:rPr lang="de-DE" sz="900" b="1" dirty="0">
                  <a:latin typeface="Georgia" panose="02040502050405020303" pitchFamily="18" charset="0"/>
                </a:rPr>
                <a:t>Naturfaser</a:t>
              </a:r>
            </a:p>
            <a:p>
              <a:pPr>
                <a:lnSpc>
                  <a:spcPts val="800"/>
                </a:lnSpc>
                <a:spcAft>
                  <a:spcPts val="0"/>
                </a:spcAft>
              </a:pPr>
              <a:r>
                <a:rPr lang="de-DE" sz="700" dirty="0">
                  <a:solidFill>
                    <a:srgbClr val="59A485"/>
                  </a:solidFill>
                  <a:latin typeface="Georgia" panose="02040502050405020303" pitchFamily="18" charset="0"/>
                </a:rPr>
                <a:t>Einsatz von Dünger </a:t>
              </a:r>
            </a:p>
            <a:p>
              <a:pPr>
                <a:lnSpc>
                  <a:spcPts val="800"/>
                </a:lnSpc>
                <a:spcAft>
                  <a:spcPts val="0"/>
                </a:spcAft>
              </a:pPr>
              <a:r>
                <a:rPr lang="de-DE" sz="700" dirty="0">
                  <a:solidFill>
                    <a:srgbClr val="59A485"/>
                  </a:solidFill>
                  <a:latin typeface="Georgia" panose="02040502050405020303" pitchFamily="18" charset="0"/>
                </a:rPr>
                <a:t>und Pestiziden,</a:t>
              </a:r>
            </a:p>
            <a:p>
              <a:pPr>
                <a:lnSpc>
                  <a:spcPts val="800"/>
                </a:lnSpc>
                <a:spcAft>
                  <a:spcPts val="0"/>
                </a:spcAft>
              </a:pPr>
              <a:r>
                <a:rPr lang="de-DE" sz="700" dirty="0">
                  <a:solidFill>
                    <a:srgbClr val="59A485"/>
                  </a:solidFill>
                  <a:latin typeface="Georgia" panose="02040502050405020303" pitchFamily="18" charset="0"/>
                </a:rPr>
                <a:t>Gesundheits- und Umweltbelastungen</a:t>
              </a:r>
            </a:p>
          </p:txBody>
        </p:sp>
        <p:sp>
          <p:nvSpPr>
            <p:cNvPr id="11" name="Textfeld 10"/>
            <p:cNvSpPr txBox="1"/>
            <p:nvPr/>
          </p:nvSpPr>
          <p:spPr>
            <a:xfrm>
              <a:off x="1592286" y="4381016"/>
              <a:ext cx="1251522" cy="577081"/>
            </a:xfrm>
            <a:prstGeom prst="rect">
              <a:avLst/>
            </a:prstGeom>
            <a:noFill/>
          </p:spPr>
          <p:txBody>
            <a:bodyPr wrap="square" rtlCol="0">
              <a:spAutoFit/>
            </a:bodyPr>
            <a:lstStyle/>
            <a:p>
              <a:pPr>
                <a:spcAft>
                  <a:spcPts val="300"/>
                </a:spcAft>
              </a:pPr>
              <a:r>
                <a:rPr lang="de-DE" sz="900" b="1" dirty="0">
                  <a:latin typeface="Georgia" panose="02040502050405020303" pitchFamily="18" charset="0"/>
                </a:rPr>
                <a:t>Chemiefaser</a:t>
              </a:r>
            </a:p>
            <a:p>
              <a:pPr>
                <a:lnSpc>
                  <a:spcPts val="800"/>
                </a:lnSpc>
                <a:spcAft>
                  <a:spcPts val="0"/>
                </a:spcAft>
              </a:pPr>
              <a:r>
                <a:rPr lang="de-DE" sz="700" dirty="0">
                  <a:solidFill>
                    <a:srgbClr val="59A485"/>
                  </a:solidFill>
                  <a:latin typeface="Georgia" panose="02040502050405020303" pitchFamily="18" charset="0"/>
                </a:rPr>
                <a:t>Verbrauch von Erdöl und Chemikalien, Gesundheits- und Umweltbelastungen</a:t>
              </a:r>
            </a:p>
          </p:txBody>
        </p:sp>
        <p:sp>
          <p:nvSpPr>
            <p:cNvPr id="12" name="Textfeld 11"/>
            <p:cNvSpPr txBox="1"/>
            <p:nvPr/>
          </p:nvSpPr>
          <p:spPr>
            <a:xfrm>
              <a:off x="2950986" y="3125934"/>
              <a:ext cx="1251522" cy="577081"/>
            </a:xfrm>
            <a:prstGeom prst="rect">
              <a:avLst/>
            </a:prstGeom>
            <a:noFill/>
          </p:spPr>
          <p:txBody>
            <a:bodyPr wrap="square" rtlCol="0">
              <a:spAutoFit/>
            </a:bodyPr>
            <a:lstStyle/>
            <a:p>
              <a:pPr>
                <a:spcAft>
                  <a:spcPts val="300"/>
                </a:spcAft>
              </a:pPr>
              <a:r>
                <a:rPr lang="de-DE" sz="900" b="1" dirty="0">
                  <a:latin typeface="Georgia" panose="02040502050405020303" pitchFamily="18" charset="0"/>
                </a:rPr>
                <a:t>Veredelung</a:t>
              </a:r>
            </a:p>
            <a:p>
              <a:pPr>
                <a:lnSpc>
                  <a:spcPts val="800"/>
                </a:lnSpc>
                <a:spcAft>
                  <a:spcPts val="0"/>
                </a:spcAft>
              </a:pPr>
              <a:r>
                <a:rPr lang="de-DE" sz="700" dirty="0">
                  <a:solidFill>
                    <a:srgbClr val="59A485"/>
                  </a:solidFill>
                  <a:latin typeface="Georgia" panose="02040502050405020303" pitchFamily="18" charset="0"/>
                </a:rPr>
                <a:t>Bleichen, Färben, Imprägnieren mit teils gefährlichen Chemikalien</a:t>
              </a:r>
            </a:p>
          </p:txBody>
        </p:sp>
        <p:sp>
          <p:nvSpPr>
            <p:cNvPr id="13" name="Textfeld 12"/>
            <p:cNvSpPr txBox="1"/>
            <p:nvPr/>
          </p:nvSpPr>
          <p:spPr>
            <a:xfrm>
              <a:off x="5317446" y="3955071"/>
              <a:ext cx="1415142" cy="577081"/>
            </a:xfrm>
            <a:prstGeom prst="rect">
              <a:avLst/>
            </a:prstGeom>
            <a:noFill/>
          </p:spPr>
          <p:txBody>
            <a:bodyPr wrap="square" rtlCol="0">
              <a:spAutoFit/>
            </a:bodyPr>
            <a:lstStyle/>
            <a:p>
              <a:pPr>
                <a:spcAft>
                  <a:spcPts val="300"/>
                </a:spcAft>
              </a:pPr>
              <a:r>
                <a:rPr lang="de-DE" sz="900" b="1" dirty="0">
                  <a:latin typeface="Georgia" panose="02040502050405020303" pitchFamily="18" charset="0"/>
                </a:rPr>
                <a:t>Konfektionierung</a:t>
              </a:r>
            </a:p>
            <a:p>
              <a:pPr>
                <a:lnSpc>
                  <a:spcPts val="800"/>
                </a:lnSpc>
                <a:spcAft>
                  <a:spcPts val="0"/>
                </a:spcAft>
              </a:pPr>
              <a:r>
                <a:rPr lang="de-DE" sz="700" dirty="0">
                  <a:solidFill>
                    <a:srgbClr val="59A485"/>
                  </a:solidFill>
                  <a:latin typeface="Georgia" panose="02040502050405020303" pitchFamily="18" charset="0"/>
                </a:rPr>
                <a:t>lange Arbeitszeiten, Hungerlöhne, beeinträchtigte Gesundheit und Sicherheit</a:t>
              </a:r>
            </a:p>
          </p:txBody>
        </p:sp>
        <p:sp>
          <p:nvSpPr>
            <p:cNvPr id="14" name="Textfeld 13"/>
            <p:cNvSpPr txBox="1"/>
            <p:nvPr/>
          </p:nvSpPr>
          <p:spPr>
            <a:xfrm>
              <a:off x="6684936" y="2906869"/>
              <a:ext cx="792088"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Kleidung</a:t>
              </a:r>
            </a:p>
          </p:txBody>
        </p:sp>
        <p:sp>
          <p:nvSpPr>
            <p:cNvPr id="15" name="Textfeld 14"/>
            <p:cNvSpPr txBox="1"/>
            <p:nvPr/>
          </p:nvSpPr>
          <p:spPr>
            <a:xfrm>
              <a:off x="8078276" y="4595369"/>
              <a:ext cx="959892" cy="3693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Verkauf von Altkleidung</a:t>
              </a:r>
            </a:p>
          </p:txBody>
        </p:sp>
      </p:grpSp>
      <p:sp>
        <p:nvSpPr>
          <p:cNvPr id="55299"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Der Preis der Kleidung</a:t>
            </a:r>
          </a:p>
          <a:p>
            <a:pPr>
              <a:lnSpc>
                <a:spcPts val="3300"/>
              </a:lnSpc>
            </a:pPr>
            <a:r>
              <a:rPr lang="de-DE" altLang="de-DE" sz="2500" b="1" dirty="0">
                <a:latin typeface="Georgia" panose="02040502050405020303" pitchFamily="18" charset="0"/>
              </a:rPr>
              <a:t>Von der Baumwollfaser auf die Kleiderstange</a:t>
            </a:r>
          </a:p>
        </p:txBody>
      </p:sp>
      <p:sp>
        <p:nvSpPr>
          <p:cNvPr id="55301" name="Text Box 5"/>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dirty="0">
                <a:latin typeface="Georgia" panose="02040502050405020303" pitchFamily="18" charset="0"/>
              </a:rPr>
              <a:t>Die globale Wertschöpfungskette der Textilindustrie</a:t>
            </a:r>
          </a:p>
        </p:txBody>
      </p:sp>
      <p:sp>
        <p:nvSpPr>
          <p:cNvPr id="3" name="Rechteck 2"/>
          <p:cNvSpPr/>
          <p:nvPr/>
        </p:nvSpPr>
        <p:spPr>
          <a:xfrm>
            <a:off x="250825" y="4869160"/>
            <a:ext cx="1008807"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Freihandform: Form 16"/>
          <p:cNvSpPr/>
          <p:nvPr/>
        </p:nvSpPr>
        <p:spPr>
          <a:xfrm>
            <a:off x="685800" y="1890346"/>
            <a:ext cx="8405446" cy="3270739"/>
          </a:xfrm>
          <a:custGeom>
            <a:avLst/>
            <a:gdLst>
              <a:gd name="connsiteX0" fmla="*/ 1837592 w 8405446"/>
              <a:gd name="connsiteY0" fmla="*/ 2382716 h 3270739"/>
              <a:gd name="connsiteX1" fmla="*/ 1705708 w 8405446"/>
              <a:gd name="connsiteY1" fmla="*/ 2259623 h 3270739"/>
              <a:gd name="connsiteX2" fmla="*/ 1705708 w 8405446"/>
              <a:gd name="connsiteY2" fmla="*/ 1969477 h 3270739"/>
              <a:gd name="connsiteX3" fmla="*/ 1714500 w 8405446"/>
              <a:gd name="connsiteY3" fmla="*/ 1617785 h 3270739"/>
              <a:gd name="connsiteX4" fmla="*/ 1345223 w 8405446"/>
              <a:gd name="connsiteY4" fmla="*/ 1327639 h 3270739"/>
              <a:gd name="connsiteX5" fmla="*/ 633046 w 8405446"/>
              <a:gd name="connsiteY5" fmla="*/ 1670539 h 3270739"/>
              <a:gd name="connsiteX6" fmla="*/ 87923 w 8405446"/>
              <a:gd name="connsiteY6" fmla="*/ 1696916 h 3270739"/>
              <a:gd name="connsiteX7" fmla="*/ 0 w 8405446"/>
              <a:gd name="connsiteY7" fmla="*/ 1608992 h 3270739"/>
              <a:gd name="connsiteX8" fmla="*/ 114300 w 8405446"/>
              <a:gd name="connsiteY8" fmla="*/ 1354016 h 3270739"/>
              <a:gd name="connsiteX9" fmla="*/ 694592 w 8405446"/>
              <a:gd name="connsiteY9" fmla="*/ 967154 h 3270739"/>
              <a:gd name="connsiteX10" fmla="*/ 817685 w 8405446"/>
              <a:gd name="connsiteY10" fmla="*/ 729762 h 3270739"/>
              <a:gd name="connsiteX11" fmla="*/ 870438 w 8405446"/>
              <a:gd name="connsiteY11" fmla="*/ 641839 h 3270739"/>
              <a:gd name="connsiteX12" fmla="*/ 940777 w 8405446"/>
              <a:gd name="connsiteY12" fmla="*/ 483577 h 3270739"/>
              <a:gd name="connsiteX13" fmla="*/ 975946 w 8405446"/>
              <a:gd name="connsiteY13" fmla="*/ 422031 h 3270739"/>
              <a:gd name="connsiteX14" fmla="*/ 975946 w 8405446"/>
              <a:gd name="connsiteY14" fmla="*/ 351692 h 3270739"/>
              <a:gd name="connsiteX15" fmla="*/ 1556238 w 8405446"/>
              <a:gd name="connsiteY15" fmla="*/ 378069 h 3270739"/>
              <a:gd name="connsiteX16" fmla="*/ 3138854 w 8405446"/>
              <a:gd name="connsiteY16" fmla="*/ 342900 h 3270739"/>
              <a:gd name="connsiteX17" fmla="*/ 4387362 w 8405446"/>
              <a:gd name="connsiteY17" fmla="*/ 404446 h 3270739"/>
              <a:gd name="connsiteX18" fmla="*/ 6356838 w 8405446"/>
              <a:gd name="connsiteY18" fmla="*/ 0 h 3270739"/>
              <a:gd name="connsiteX19" fmla="*/ 8088923 w 8405446"/>
              <a:gd name="connsiteY19" fmla="*/ 773723 h 3270739"/>
              <a:gd name="connsiteX20" fmla="*/ 8405446 w 8405446"/>
              <a:gd name="connsiteY20" fmla="*/ 2162908 h 3270739"/>
              <a:gd name="connsiteX21" fmla="*/ 8282354 w 8405446"/>
              <a:gd name="connsiteY21" fmla="*/ 3094892 h 3270739"/>
              <a:gd name="connsiteX22" fmla="*/ 3771900 w 8405446"/>
              <a:gd name="connsiteY22" fmla="*/ 3156439 h 3270739"/>
              <a:gd name="connsiteX23" fmla="*/ 2505808 w 8405446"/>
              <a:gd name="connsiteY23" fmla="*/ 3270739 h 3270739"/>
              <a:gd name="connsiteX24" fmla="*/ 1837592 w 8405446"/>
              <a:gd name="connsiteY24" fmla="*/ 2382716 h 32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05446" h="3270739">
                <a:moveTo>
                  <a:pt x="1837592" y="2382716"/>
                </a:moveTo>
                <a:lnTo>
                  <a:pt x="1705708" y="2259623"/>
                </a:lnTo>
                <a:lnTo>
                  <a:pt x="1705708" y="1969477"/>
                </a:lnTo>
                <a:lnTo>
                  <a:pt x="1714500" y="1617785"/>
                </a:lnTo>
                <a:lnTo>
                  <a:pt x="1345223" y="1327639"/>
                </a:lnTo>
                <a:lnTo>
                  <a:pt x="633046" y="1670539"/>
                </a:lnTo>
                <a:lnTo>
                  <a:pt x="87923" y="1696916"/>
                </a:lnTo>
                <a:lnTo>
                  <a:pt x="0" y="1608992"/>
                </a:lnTo>
                <a:lnTo>
                  <a:pt x="114300" y="1354016"/>
                </a:lnTo>
                <a:lnTo>
                  <a:pt x="694592" y="967154"/>
                </a:lnTo>
                <a:cubicBezTo>
                  <a:pt x="913990" y="616116"/>
                  <a:pt x="693335" y="990896"/>
                  <a:pt x="817685" y="729762"/>
                </a:cubicBezTo>
                <a:cubicBezTo>
                  <a:pt x="832379" y="698904"/>
                  <a:pt x="855153" y="672409"/>
                  <a:pt x="870438" y="641839"/>
                </a:cubicBezTo>
                <a:cubicBezTo>
                  <a:pt x="896255" y="590204"/>
                  <a:pt x="912135" y="533700"/>
                  <a:pt x="940777" y="483577"/>
                </a:cubicBezTo>
                <a:cubicBezTo>
                  <a:pt x="952500" y="463062"/>
                  <a:pt x="969858" y="444862"/>
                  <a:pt x="975946" y="422031"/>
                </a:cubicBezTo>
                <a:cubicBezTo>
                  <a:pt x="981987" y="399376"/>
                  <a:pt x="975946" y="375138"/>
                  <a:pt x="975946" y="351692"/>
                </a:cubicBezTo>
                <a:lnTo>
                  <a:pt x="1556238" y="378069"/>
                </a:lnTo>
                <a:lnTo>
                  <a:pt x="3138854" y="342900"/>
                </a:lnTo>
                <a:lnTo>
                  <a:pt x="4387362" y="404446"/>
                </a:lnTo>
                <a:lnTo>
                  <a:pt x="6356838" y="0"/>
                </a:lnTo>
                <a:lnTo>
                  <a:pt x="8088923" y="773723"/>
                </a:lnTo>
                <a:lnTo>
                  <a:pt x="8405446" y="2162908"/>
                </a:lnTo>
                <a:lnTo>
                  <a:pt x="8282354" y="3094892"/>
                </a:lnTo>
                <a:lnTo>
                  <a:pt x="3771900" y="3156439"/>
                </a:lnTo>
                <a:lnTo>
                  <a:pt x="2505808" y="3270739"/>
                </a:lnTo>
                <a:lnTo>
                  <a:pt x="1837592" y="23827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18"/>
          <p:cNvSpPr/>
          <p:nvPr/>
        </p:nvSpPr>
        <p:spPr>
          <a:xfrm>
            <a:off x="3768811" y="1791730"/>
            <a:ext cx="5313405" cy="3373394"/>
          </a:xfrm>
          <a:custGeom>
            <a:avLst/>
            <a:gdLst>
              <a:gd name="connsiteX0" fmla="*/ 172994 w 5313405"/>
              <a:gd name="connsiteY0" fmla="*/ 1037967 h 3373394"/>
              <a:gd name="connsiteX1" fmla="*/ 0 w 5313405"/>
              <a:gd name="connsiteY1" fmla="*/ 1161535 h 3373394"/>
              <a:gd name="connsiteX2" fmla="*/ 247135 w 5313405"/>
              <a:gd name="connsiteY2" fmla="*/ 1544594 h 3373394"/>
              <a:gd name="connsiteX3" fmla="*/ 864973 w 5313405"/>
              <a:gd name="connsiteY3" fmla="*/ 2286000 h 3373394"/>
              <a:gd name="connsiteX4" fmla="*/ 2001794 w 5313405"/>
              <a:gd name="connsiteY4" fmla="*/ 3089189 h 3373394"/>
              <a:gd name="connsiteX5" fmla="*/ 4942703 w 5313405"/>
              <a:gd name="connsiteY5" fmla="*/ 3373394 h 3373394"/>
              <a:gd name="connsiteX6" fmla="*/ 5313405 w 5313405"/>
              <a:gd name="connsiteY6" fmla="*/ 3212756 h 3373394"/>
              <a:gd name="connsiteX7" fmla="*/ 5177481 w 5313405"/>
              <a:gd name="connsiteY7" fmla="*/ 1544594 h 3373394"/>
              <a:gd name="connsiteX8" fmla="*/ 3731740 w 5313405"/>
              <a:gd name="connsiteY8" fmla="*/ 0 h 3373394"/>
              <a:gd name="connsiteX9" fmla="*/ 74140 w 5313405"/>
              <a:gd name="connsiteY9" fmla="*/ 247135 h 3373394"/>
              <a:gd name="connsiteX10" fmla="*/ 172994 w 5313405"/>
              <a:gd name="connsiteY10" fmla="*/ 1037967 h 337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3405" h="3373394">
                <a:moveTo>
                  <a:pt x="172994" y="1037967"/>
                </a:moveTo>
                <a:lnTo>
                  <a:pt x="0" y="1161535"/>
                </a:lnTo>
                <a:lnTo>
                  <a:pt x="247135" y="1544594"/>
                </a:lnTo>
                <a:lnTo>
                  <a:pt x="864973" y="2286000"/>
                </a:lnTo>
                <a:lnTo>
                  <a:pt x="2001794" y="3089189"/>
                </a:lnTo>
                <a:lnTo>
                  <a:pt x="4942703" y="3373394"/>
                </a:lnTo>
                <a:lnTo>
                  <a:pt x="5313405" y="3212756"/>
                </a:lnTo>
                <a:lnTo>
                  <a:pt x="5177481" y="1544594"/>
                </a:lnTo>
                <a:lnTo>
                  <a:pt x="3731740" y="0"/>
                </a:lnTo>
                <a:lnTo>
                  <a:pt x="74140" y="247135"/>
                </a:lnTo>
                <a:lnTo>
                  <a:pt x="172994" y="1037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p:cNvSpPr/>
          <p:nvPr/>
        </p:nvSpPr>
        <p:spPr>
          <a:xfrm>
            <a:off x="5708822" y="2014151"/>
            <a:ext cx="3361037" cy="3089190"/>
          </a:xfrm>
          <a:custGeom>
            <a:avLst/>
            <a:gdLst>
              <a:gd name="connsiteX0" fmla="*/ 172994 w 3361037"/>
              <a:gd name="connsiteY0" fmla="*/ 1729946 h 3089190"/>
              <a:gd name="connsiteX1" fmla="*/ 0 w 3361037"/>
              <a:gd name="connsiteY1" fmla="*/ 1791730 h 3089190"/>
              <a:gd name="connsiteX2" fmla="*/ 0 w 3361037"/>
              <a:gd name="connsiteY2" fmla="*/ 1915298 h 3089190"/>
              <a:gd name="connsiteX3" fmla="*/ 444843 w 3361037"/>
              <a:gd name="connsiteY3" fmla="*/ 1989438 h 3089190"/>
              <a:gd name="connsiteX4" fmla="*/ 1149178 w 3361037"/>
              <a:gd name="connsiteY4" fmla="*/ 1915298 h 3089190"/>
              <a:gd name="connsiteX5" fmla="*/ 2224216 w 3361037"/>
              <a:gd name="connsiteY5" fmla="*/ 2693773 h 3089190"/>
              <a:gd name="connsiteX6" fmla="*/ 2496064 w 3361037"/>
              <a:gd name="connsiteY6" fmla="*/ 3089190 h 3089190"/>
              <a:gd name="connsiteX7" fmla="*/ 3361037 w 3361037"/>
              <a:gd name="connsiteY7" fmla="*/ 3027406 h 3089190"/>
              <a:gd name="connsiteX8" fmla="*/ 3089189 w 3361037"/>
              <a:gd name="connsiteY8" fmla="*/ 1248033 h 3089190"/>
              <a:gd name="connsiteX9" fmla="*/ 1544594 w 3361037"/>
              <a:gd name="connsiteY9" fmla="*/ 0 h 3089190"/>
              <a:gd name="connsiteX10" fmla="*/ 481913 w 3361037"/>
              <a:gd name="connsiteY10" fmla="*/ 74141 h 3089190"/>
              <a:gd name="connsiteX11" fmla="*/ 395416 w 3361037"/>
              <a:gd name="connsiteY11" fmla="*/ 1112108 h 3089190"/>
              <a:gd name="connsiteX12" fmla="*/ 345989 w 3361037"/>
              <a:gd name="connsiteY12" fmla="*/ 1655806 h 3089190"/>
              <a:gd name="connsiteX13" fmla="*/ 172994 w 3361037"/>
              <a:gd name="connsiteY13" fmla="*/ 1729946 h 308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61037" h="3089190">
                <a:moveTo>
                  <a:pt x="172994" y="1729946"/>
                </a:moveTo>
                <a:lnTo>
                  <a:pt x="0" y="1791730"/>
                </a:lnTo>
                <a:lnTo>
                  <a:pt x="0" y="1915298"/>
                </a:lnTo>
                <a:lnTo>
                  <a:pt x="444843" y="1989438"/>
                </a:lnTo>
                <a:lnTo>
                  <a:pt x="1149178" y="1915298"/>
                </a:lnTo>
                <a:lnTo>
                  <a:pt x="2224216" y="2693773"/>
                </a:lnTo>
                <a:lnTo>
                  <a:pt x="2496064" y="3089190"/>
                </a:lnTo>
                <a:lnTo>
                  <a:pt x="3361037" y="3027406"/>
                </a:lnTo>
                <a:lnTo>
                  <a:pt x="3089189" y="1248033"/>
                </a:lnTo>
                <a:lnTo>
                  <a:pt x="1544594" y="0"/>
                </a:lnTo>
                <a:lnTo>
                  <a:pt x="481913" y="74141"/>
                </a:lnTo>
                <a:lnTo>
                  <a:pt x="395416" y="1112108"/>
                </a:lnTo>
                <a:lnTo>
                  <a:pt x="345989" y="1655806"/>
                </a:lnTo>
                <a:lnTo>
                  <a:pt x="172994" y="17299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reihandform: Form 20"/>
          <p:cNvSpPr/>
          <p:nvPr/>
        </p:nvSpPr>
        <p:spPr>
          <a:xfrm>
            <a:off x="7290486" y="2681416"/>
            <a:ext cx="1680519" cy="2310714"/>
          </a:xfrm>
          <a:custGeom>
            <a:avLst/>
            <a:gdLst>
              <a:gd name="connsiteX0" fmla="*/ 74141 w 1680519"/>
              <a:gd name="connsiteY0" fmla="*/ 0 h 2310714"/>
              <a:gd name="connsiteX1" fmla="*/ 0 w 1680519"/>
              <a:gd name="connsiteY1" fmla="*/ 197708 h 2310714"/>
              <a:gd name="connsiteX2" fmla="*/ 98855 w 1680519"/>
              <a:gd name="connsiteY2" fmla="*/ 506627 h 2310714"/>
              <a:gd name="connsiteX3" fmla="*/ 160638 w 1680519"/>
              <a:gd name="connsiteY3" fmla="*/ 1272746 h 2310714"/>
              <a:gd name="connsiteX4" fmla="*/ 506628 w 1680519"/>
              <a:gd name="connsiteY4" fmla="*/ 1804087 h 2310714"/>
              <a:gd name="connsiteX5" fmla="*/ 556055 w 1680519"/>
              <a:gd name="connsiteY5" fmla="*/ 2310714 h 2310714"/>
              <a:gd name="connsiteX6" fmla="*/ 1680519 w 1680519"/>
              <a:gd name="connsiteY6" fmla="*/ 2310714 h 2310714"/>
              <a:gd name="connsiteX7" fmla="*/ 1655806 w 1680519"/>
              <a:gd name="connsiteY7" fmla="*/ 1062681 h 2310714"/>
              <a:gd name="connsiteX8" fmla="*/ 568411 w 1680519"/>
              <a:gd name="connsiteY8" fmla="*/ 358346 h 2310714"/>
              <a:gd name="connsiteX9" fmla="*/ 74141 w 1680519"/>
              <a:gd name="connsiteY9" fmla="*/ 0 h 231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0519" h="2310714">
                <a:moveTo>
                  <a:pt x="74141" y="0"/>
                </a:moveTo>
                <a:lnTo>
                  <a:pt x="0" y="197708"/>
                </a:lnTo>
                <a:lnTo>
                  <a:pt x="98855" y="506627"/>
                </a:lnTo>
                <a:lnTo>
                  <a:pt x="160638" y="1272746"/>
                </a:lnTo>
                <a:lnTo>
                  <a:pt x="506628" y="1804087"/>
                </a:lnTo>
                <a:lnTo>
                  <a:pt x="556055" y="2310714"/>
                </a:lnTo>
                <a:lnTo>
                  <a:pt x="1680519" y="2310714"/>
                </a:lnTo>
                <a:lnTo>
                  <a:pt x="1655806" y="1062681"/>
                </a:lnTo>
                <a:lnTo>
                  <a:pt x="568411" y="358346"/>
                </a:lnTo>
                <a:lnTo>
                  <a:pt x="7414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Box 9"/>
          <p:cNvSpPr txBox="1">
            <a:spLocks noChangeArrowheads="1"/>
          </p:cNvSpPr>
          <p:nvPr/>
        </p:nvSpPr>
        <p:spPr bwMode="auto">
          <a:xfrm>
            <a:off x="250826" y="5579615"/>
            <a:ext cx="5761334" cy="9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600" dirty="0">
                <a:latin typeface="Georgia" panose="02040502050405020303" pitchFamily="18" charset="0"/>
              </a:rPr>
              <a:t>Quelle: Nordsonne Identity / Brot für die Welt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500"/>
                                  </p:stCondLst>
                                  <p:childTnLst>
                                    <p:animEffect transition="out" filter="wipe(left)">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childTnLst>
                          </p:cTn>
                        </p:par>
                        <p:par>
                          <p:cTn id="8" fill="hold">
                            <p:stCondLst>
                              <p:cond delay="1500"/>
                            </p:stCondLst>
                            <p:childTnLst>
                              <p:par>
                                <p:cTn id="9" presetID="22" presetClass="exit" presetSubtype="8" fill="hold" grpId="0" nodeType="afterEffect">
                                  <p:stCondLst>
                                    <p:cond delay="500"/>
                                  </p:stCondLst>
                                  <p:childTnLst>
                                    <p:animEffect transition="out" filter="wipe(left)">
                                      <p:cBhvr>
                                        <p:cTn id="10" dur="1000"/>
                                        <p:tgtEl>
                                          <p:spTgt spid="19"/>
                                        </p:tgtEl>
                                      </p:cBhvr>
                                    </p:animEffect>
                                    <p:set>
                                      <p:cBhvr>
                                        <p:cTn id="11" dur="1" fill="hold">
                                          <p:stCondLst>
                                            <p:cond delay="999"/>
                                          </p:stCondLst>
                                        </p:cTn>
                                        <p:tgtEl>
                                          <p:spTgt spid="19"/>
                                        </p:tgtEl>
                                        <p:attrNameLst>
                                          <p:attrName>style.visibility</p:attrName>
                                        </p:attrNameLst>
                                      </p:cBhvr>
                                      <p:to>
                                        <p:strVal val="hidden"/>
                                      </p:to>
                                    </p:set>
                                  </p:childTnLst>
                                </p:cTn>
                              </p:par>
                            </p:childTnLst>
                          </p:cTn>
                        </p:par>
                        <p:par>
                          <p:cTn id="12" fill="hold">
                            <p:stCondLst>
                              <p:cond delay="3000"/>
                            </p:stCondLst>
                            <p:childTnLst>
                              <p:par>
                                <p:cTn id="13" presetID="22" presetClass="exit" presetSubtype="8" fill="hold" grpId="0" nodeType="afterEffect">
                                  <p:stCondLst>
                                    <p:cond delay="500"/>
                                  </p:stCondLst>
                                  <p:childTnLst>
                                    <p:animEffect transition="out" filter="wipe(left)">
                                      <p:cBhvr>
                                        <p:cTn id="14" dur="1000"/>
                                        <p:tgtEl>
                                          <p:spTgt spid="20"/>
                                        </p:tgtEl>
                                      </p:cBhvr>
                                    </p:animEffect>
                                    <p:set>
                                      <p:cBhvr>
                                        <p:cTn id="15" dur="1" fill="hold">
                                          <p:stCondLst>
                                            <p:cond delay="999"/>
                                          </p:stCondLst>
                                        </p:cTn>
                                        <p:tgtEl>
                                          <p:spTgt spid="20"/>
                                        </p:tgtEl>
                                        <p:attrNameLst>
                                          <p:attrName>style.visibility</p:attrName>
                                        </p:attrNameLst>
                                      </p:cBhvr>
                                      <p:to>
                                        <p:strVal val="hidden"/>
                                      </p:to>
                                    </p:set>
                                  </p:childTnLst>
                                </p:cTn>
                              </p:par>
                            </p:childTnLst>
                          </p:cTn>
                        </p:par>
                        <p:par>
                          <p:cTn id="16" fill="hold">
                            <p:stCondLst>
                              <p:cond delay="4500"/>
                            </p:stCondLst>
                            <p:childTnLst>
                              <p:par>
                                <p:cTn id="17" presetID="22" presetClass="exit" presetSubtype="1" fill="hold" grpId="0" nodeType="afterEffect">
                                  <p:stCondLst>
                                    <p:cond delay="500"/>
                                  </p:stCondLst>
                                  <p:childTnLst>
                                    <p:animEffect transition="out" filter="wipe(up)">
                                      <p:cBhvr>
                                        <p:cTn id="18" dur="1000"/>
                                        <p:tgtEl>
                                          <p:spTgt spid="21"/>
                                        </p:tgtEl>
                                      </p:cBhvr>
                                    </p:animEffect>
                                    <p:set>
                                      <p:cBhvr>
                                        <p:cTn id="19" dur="1" fill="hold">
                                          <p:stCondLst>
                                            <p:cond delay="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107504" y="1699737"/>
            <a:ext cx="6408712" cy="4038838"/>
            <a:chOff x="107504" y="1699737"/>
            <a:chExt cx="6408712" cy="4038838"/>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r="8219" b="8944"/>
            <a:stretch/>
          </p:blipFill>
          <p:spPr>
            <a:xfrm>
              <a:off x="107504" y="1699737"/>
              <a:ext cx="4824536" cy="4033517"/>
            </a:xfrm>
            <a:prstGeom prst="rect">
              <a:avLst/>
            </a:prstGeom>
          </p:spPr>
        </p:pic>
        <p:grpSp>
          <p:nvGrpSpPr>
            <p:cNvPr id="5" name="Gruppieren 4"/>
            <p:cNvGrpSpPr/>
            <p:nvPr/>
          </p:nvGrpSpPr>
          <p:grpSpPr>
            <a:xfrm>
              <a:off x="3851632" y="2156627"/>
              <a:ext cx="2664584" cy="3581948"/>
              <a:chOff x="3851632" y="2156627"/>
              <a:chExt cx="2664584" cy="3581948"/>
            </a:xfrm>
          </p:grpSpPr>
          <p:sp>
            <p:nvSpPr>
              <p:cNvPr id="7" name="Textfeld 6"/>
              <p:cNvSpPr txBox="1"/>
              <p:nvPr/>
            </p:nvSpPr>
            <p:spPr>
              <a:xfrm>
                <a:off x="3851920" y="2156627"/>
                <a:ext cx="1656184" cy="784830"/>
              </a:xfrm>
              <a:prstGeom prst="rect">
                <a:avLst/>
              </a:prstGeom>
              <a:noFill/>
            </p:spPr>
            <p:txBody>
              <a:bodyPr wrap="square" rtlCol="0">
                <a:spAutoFit/>
              </a:bodyPr>
              <a:lstStyle/>
              <a:p>
                <a:pPr>
                  <a:spcAft>
                    <a:spcPts val="300"/>
                  </a:spcAft>
                </a:pPr>
                <a:r>
                  <a:rPr lang="de-DE" sz="1500" b="1" dirty="0">
                    <a:latin typeface="Georgia" panose="02040502050405020303" pitchFamily="18" charset="0"/>
                  </a:rPr>
                  <a:t>59 %</a:t>
                </a:r>
              </a:p>
              <a:p>
                <a:pPr>
                  <a:lnSpc>
                    <a:spcPts val="1100"/>
                  </a:lnSpc>
                  <a:spcAft>
                    <a:spcPts val="0"/>
                  </a:spcAft>
                </a:pPr>
                <a:r>
                  <a:rPr lang="de-DE" sz="900" dirty="0">
                    <a:solidFill>
                      <a:srgbClr val="59A485"/>
                    </a:solidFill>
                    <a:latin typeface="Georgia" panose="02040502050405020303" pitchFamily="18" charset="0"/>
                  </a:rPr>
                  <a:t>Handelsspanne: Miete, Beschäftigte, Gewinn des Einzelhandels</a:t>
                </a:r>
              </a:p>
            </p:txBody>
          </p:sp>
          <p:sp>
            <p:nvSpPr>
              <p:cNvPr id="8" name="Textfeld 7"/>
              <p:cNvSpPr txBox="1"/>
              <p:nvPr/>
            </p:nvSpPr>
            <p:spPr>
              <a:xfrm>
                <a:off x="4860032" y="5235873"/>
                <a:ext cx="1656184" cy="502702"/>
              </a:xfrm>
              <a:prstGeom prst="rect">
                <a:avLst/>
              </a:prstGeom>
              <a:noFill/>
            </p:spPr>
            <p:txBody>
              <a:bodyPr wrap="square" rtlCol="0">
                <a:spAutoFit/>
              </a:bodyPr>
              <a:lstStyle/>
              <a:p>
                <a:pPr>
                  <a:spcAft>
                    <a:spcPts val="300"/>
                  </a:spcAft>
                </a:pPr>
                <a:r>
                  <a:rPr lang="de-DE" sz="900" dirty="0">
                    <a:latin typeface="Georgia" panose="02040502050405020303" pitchFamily="18" charset="0"/>
                  </a:rPr>
                  <a:t>davon</a:t>
                </a:r>
                <a:r>
                  <a:rPr lang="de-DE" sz="1500" b="1" dirty="0">
                    <a:latin typeface="Georgia" panose="02040502050405020303" pitchFamily="18" charset="0"/>
                  </a:rPr>
                  <a:t> 1 %</a:t>
                </a:r>
              </a:p>
              <a:p>
                <a:pPr>
                  <a:lnSpc>
                    <a:spcPts val="1100"/>
                  </a:lnSpc>
                  <a:spcAft>
                    <a:spcPts val="0"/>
                  </a:spcAft>
                </a:pPr>
                <a:r>
                  <a:rPr lang="de-DE" sz="900" dirty="0">
                    <a:solidFill>
                      <a:srgbClr val="59A485"/>
                    </a:solidFill>
                    <a:latin typeface="Georgia" panose="02040502050405020303" pitchFamily="18" charset="0"/>
                  </a:rPr>
                  <a:t>Lohn der Näherin</a:t>
                </a:r>
              </a:p>
            </p:txBody>
          </p:sp>
          <p:sp>
            <p:nvSpPr>
              <p:cNvPr id="9" name="Textfeld 8"/>
              <p:cNvSpPr txBox="1"/>
              <p:nvPr/>
            </p:nvSpPr>
            <p:spPr>
              <a:xfrm>
                <a:off x="3851920" y="2968350"/>
                <a:ext cx="1656184" cy="502702"/>
              </a:xfrm>
              <a:prstGeom prst="rect">
                <a:avLst/>
              </a:prstGeom>
              <a:noFill/>
            </p:spPr>
            <p:txBody>
              <a:bodyPr wrap="square" rtlCol="0">
                <a:spAutoFit/>
              </a:bodyPr>
              <a:lstStyle/>
              <a:p>
                <a:pPr>
                  <a:spcAft>
                    <a:spcPts val="300"/>
                  </a:spcAft>
                </a:pPr>
                <a:r>
                  <a:rPr lang="de-DE" sz="1500" b="1" dirty="0">
                    <a:latin typeface="Georgia" panose="02040502050405020303" pitchFamily="18" charset="0"/>
                  </a:rPr>
                  <a:t>12 %</a:t>
                </a:r>
              </a:p>
              <a:p>
                <a:pPr>
                  <a:lnSpc>
                    <a:spcPts val="1100"/>
                  </a:lnSpc>
                  <a:spcAft>
                    <a:spcPts val="0"/>
                  </a:spcAft>
                </a:pPr>
                <a:r>
                  <a:rPr lang="de-DE" sz="900" dirty="0">
                    <a:solidFill>
                      <a:srgbClr val="59A485"/>
                    </a:solidFill>
                    <a:latin typeface="Georgia" panose="02040502050405020303" pitchFamily="18" charset="0"/>
                  </a:rPr>
                  <a:t>Profit der Marke</a:t>
                </a:r>
              </a:p>
            </p:txBody>
          </p:sp>
          <p:sp>
            <p:nvSpPr>
              <p:cNvPr id="10" name="Textfeld 9"/>
              <p:cNvSpPr txBox="1"/>
              <p:nvPr/>
            </p:nvSpPr>
            <p:spPr>
              <a:xfrm>
                <a:off x="3851920" y="3520292"/>
                <a:ext cx="1656184" cy="643766"/>
              </a:xfrm>
              <a:prstGeom prst="rect">
                <a:avLst/>
              </a:prstGeom>
              <a:noFill/>
            </p:spPr>
            <p:txBody>
              <a:bodyPr wrap="square" rtlCol="0">
                <a:spAutoFit/>
              </a:bodyPr>
              <a:lstStyle/>
              <a:p>
                <a:pPr>
                  <a:spcAft>
                    <a:spcPts val="300"/>
                  </a:spcAft>
                </a:pPr>
                <a:r>
                  <a:rPr lang="de-DE" sz="1500" b="1" dirty="0">
                    <a:latin typeface="Georgia" panose="02040502050405020303" pitchFamily="18" charset="0"/>
                  </a:rPr>
                  <a:t>12 %</a:t>
                </a:r>
              </a:p>
              <a:p>
                <a:pPr>
                  <a:lnSpc>
                    <a:spcPts val="1100"/>
                  </a:lnSpc>
                  <a:spcAft>
                    <a:spcPts val="0"/>
                  </a:spcAft>
                </a:pPr>
                <a:r>
                  <a:rPr lang="de-DE" sz="900" dirty="0">
                    <a:solidFill>
                      <a:srgbClr val="59A485"/>
                    </a:solidFill>
                    <a:latin typeface="Georgia" panose="02040502050405020303" pitchFamily="18" charset="0"/>
                  </a:rPr>
                  <a:t>Transportkosten,</a:t>
                </a:r>
              </a:p>
              <a:p>
                <a:pPr>
                  <a:lnSpc>
                    <a:spcPts val="1100"/>
                  </a:lnSpc>
                  <a:spcAft>
                    <a:spcPts val="0"/>
                  </a:spcAft>
                </a:pPr>
                <a:r>
                  <a:rPr lang="de-DE" sz="900" dirty="0">
                    <a:solidFill>
                      <a:srgbClr val="59A485"/>
                    </a:solidFill>
                    <a:latin typeface="Georgia" panose="02040502050405020303" pitchFamily="18" charset="0"/>
                  </a:rPr>
                  <a:t>Zwischenhandel</a:t>
                </a:r>
              </a:p>
            </p:txBody>
          </p:sp>
          <p:sp>
            <p:nvSpPr>
              <p:cNvPr id="11" name="Textfeld 10"/>
              <p:cNvSpPr txBox="1"/>
              <p:nvPr/>
            </p:nvSpPr>
            <p:spPr>
              <a:xfrm>
                <a:off x="3851632" y="4207464"/>
                <a:ext cx="1656184" cy="502702"/>
              </a:xfrm>
              <a:prstGeom prst="rect">
                <a:avLst/>
              </a:prstGeom>
              <a:noFill/>
            </p:spPr>
            <p:txBody>
              <a:bodyPr wrap="square" rtlCol="0">
                <a:spAutoFit/>
              </a:bodyPr>
              <a:lstStyle/>
              <a:p>
                <a:pPr>
                  <a:spcAft>
                    <a:spcPts val="300"/>
                  </a:spcAft>
                </a:pPr>
                <a:r>
                  <a:rPr lang="de-DE" sz="1500" b="1" dirty="0">
                    <a:latin typeface="Georgia" panose="02040502050405020303" pitchFamily="18" charset="0"/>
                  </a:rPr>
                  <a:t>17 %</a:t>
                </a:r>
              </a:p>
              <a:p>
                <a:pPr>
                  <a:lnSpc>
                    <a:spcPts val="1100"/>
                  </a:lnSpc>
                  <a:spcAft>
                    <a:spcPts val="0"/>
                  </a:spcAft>
                </a:pPr>
                <a:r>
                  <a:rPr lang="de-DE" sz="900" dirty="0">
                    <a:solidFill>
                      <a:srgbClr val="59A485"/>
                    </a:solidFill>
                    <a:latin typeface="Georgia" panose="02040502050405020303" pitchFamily="18" charset="0"/>
                  </a:rPr>
                  <a:t>Herstellungskosten</a:t>
                </a:r>
              </a:p>
            </p:txBody>
          </p:sp>
        </p:grpSp>
      </p:grpSp>
      <p:sp>
        <p:nvSpPr>
          <p:cNvPr id="56323"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Der Preis der Kleidung</a:t>
            </a:r>
          </a:p>
          <a:p>
            <a:pPr>
              <a:lnSpc>
                <a:spcPts val="3300"/>
              </a:lnSpc>
            </a:pPr>
            <a:r>
              <a:rPr lang="de-DE" altLang="de-DE" sz="2500" b="1" dirty="0">
                <a:latin typeface="Georgia" panose="02040502050405020303" pitchFamily="18" charset="0"/>
              </a:rPr>
              <a:t>Wer verdient was? </a:t>
            </a:r>
          </a:p>
        </p:txBody>
      </p:sp>
      <p:sp>
        <p:nvSpPr>
          <p:cNvPr id="56326" name="Text Box 6"/>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a:latin typeface="Georgia" panose="02040502050405020303" pitchFamily="18" charset="0"/>
              </a:rPr>
              <a:t>Wie sich der Preis eines T-Shirts zusammensetzt</a:t>
            </a:r>
          </a:p>
        </p:txBody>
      </p:sp>
      <p:sp>
        <p:nvSpPr>
          <p:cNvPr id="13" name="Freihandform: Form 12"/>
          <p:cNvSpPr/>
          <p:nvPr/>
        </p:nvSpPr>
        <p:spPr>
          <a:xfrm>
            <a:off x="2092569" y="2013438"/>
            <a:ext cx="4035669" cy="3719147"/>
          </a:xfrm>
          <a:custGeom>
            <a:avLst/>
            <a:gdLst>
              <a:gd name="connsiteX0" fmla="*/ 87923 w 4035669"/>
              <a:gd name="connsiteY0" fmla="*/ 2936631 h 3719147"/>
              <a:gd name="connsiteX1" fmla="*/ 773723 w 4035669"/>
              <a:gd name="connsiteY1" fmla="*/ 2936631 h 3719147"/>
              <a:gd name="connsiteX2" fmla="*/ 756139 w 4035669"/>
              <a:gd name="connsiteY2" fmla="*/ 1028700 h 3719147"/>
              <a:gd name="connsiteX3" fmla="*/ 1072662 w 4035669"/>
              <a:gd name="connsiteY3" fmla="*/ 1099039 h 3719147"/>
              <a:gd name="connsiteX4" fmla="*/ 1503485 w 4035669"/>
              <a:gd name="connsiteY4" fmla="*/ 211016 h 3719147"/>
              <a:gd name="connsiteX5" fmla="*/ 2277208 w 4035669"/>
              <a:gd name="connsiteY5" fmla="*/ 0 h 3719147"/>
              <a:gd name="connsiteX6" fmla="*/ 3490546 w 4035669"/>
              <a:gd name="connsiteY6" fmla="*/ 422031 h 3719147"/>
              <a:gd name="connsiteX7" fmla="*/ 3156439 w 4035669"/>
              <a:gd name="connsiteY7" fmla="*/ 2400300 h 3719147"/>
              <a:gd name="connsiteX8" fmla="*/ 4035669 w 4035669"/>
              <a:gd name="connsiteY8" fmla="*/ 3666393 h 3719147"/>
              <a:gd name="connsiteX9" fmla="*/ 3587262 w 4035669"/>
              <a:gd name="connsiteY9" fmla="*/ 3692770 h 3719147"/>
              <a:gd name="connsiteX10" fmla="*/ 1679331 w 4035669"/>
              <a:gd name="connsiteY10" fmla="*/ 3692770 h 3719147"/>
              <a:gd name="connsiteX11" fmla="*/ 369277 w 4035669"/>
              <a:gd name="connsiteY11" fmla="*/ 3701562 h 3719147"/>
              <a:gd name="connsiteX12" fmla="*/ 0 w 4035669"/>
              <a:gd name="connsiteY12" fmla="*/ 3719147 h 3719147"/>
              <a:gd name="connsiteX13" fmla="*/ 87923 w 4035669"/>
              <a:gd name="connsiteY13" fmla="*/ 2936631 h 371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669" h="3719147">
                <a:moveTo>
                  <a:pt x="87923" y="2936631"/>
                </a:moveTo>
                <a:lnTo>
                  <a:pt x="773723" y="2936631"/>
                </a:lnTo>
                <a:lnTo>
                  <a:pt x="756139" y="1028700"/>
                </a:lnTo>
                <a:lnTo>
                  <a:pt x="1072662" y="1099039"/>
                </a:lnTo>
                <a:lnTo>
                  <a:pt x="1503485" y="211016"/>
                </a:lnTo>
                <a:lnTo>
                  <a:pt x="2277208" y="0"/>
                </a:lnTo>
                <a:lnTo>
                  <a:pt x="3490546" y="422031"/>
                </a:lnTo>
                <a:lnTo>
                  <a:pt x="3156439" y="2400300"/>
                </a:lnTo>
                <a:lnTo>
                  <a:pt x="4035669" y="3666393"/>
                </a:lnTo>
                <a:lnTo>
                  <a:pt x="3587262" y="3692770"/>
                </a:lnTo>
                <a:lnTo>
                  <a:pt x="1679331" y="3692770"/>
                </a:lnTo>
                <a:lnTo>
                  <a:pt x="369277" y="3701562"/>
                </a:lnTo>
                <a:lnTo>
                  <a:pt x="0" y="3719147"/>
                </a:lnTo>
                <a:lnTo>
                  <a:pt x="87923" y="29366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Freihandform: Form 13"/>
          <p:cNvSpPr/>
          <p:nvPr/>
        </p:nvSpPr>
        <p:spPr>
          <a:xfrm>
            <a:off x="2154115" y="2963008"/>
            <a:ext cx="3877408" cy="2778369"/>
          </a:xfrm>
          <a:custGeom>
            <a:avLst/>
            <a:gdLst>
              <a:gd name="connsiteX0" fmla="*/ 0 w 3877408"/>
              <a:gd name="connsiteY0" fmla="*/ 1978269 h 2778369"/>
              <a:gd name="connsiteX1" fmla="*/ 703385 w 3877408"/>
              <a:gd name="connsiteY1" fmla="*/ 1987061 h 2778369"/>
              <a:gd name="connsiteX2" fmla="*/ 703385 w 3877408"/>
              <a:gd name="connsiteY2" fmla="*/ 993530 h 2778369"/>
              <a:gd name="connsiteX3" fmla="*/ 1002323 w 3877408"/>
              <a:gd name="connsiteY3" fmla="*/ 712177 h 2778369"/>
              <a:gd name="connsiteX4" fmla="*/ 1362808 w 3877408"/>
              <a:gd name="connsiteY4" fmla="*/ 167054 h 2778369"/>
              <a:gd name="connsiteX5" fmla="*/ 1828800 w 3877408"/>
              <a:gd name="connsiteY5" fmla="*/ 0 h 2778369"/>
              <a:gd name="connsiteX6" fmla="*/ 2664070 w 3877408"/>
              <a:gd name="connsiteY6" fmla="*/ 52754 h 2778369"/>
              <a:gd name="connsiteX7" fmla="*/ 3253154 w 3877408"/>
              <a:gd name="connsiteY7" fmla="*/ 1151792 h 2778369"/>
              <a:gd name="connsiteX8" fmla="*/ 3877408 w 3877408"/>
              <a:gd name="connsiteY8" fmla="*/ 2708030 h 2778369"/>
              <a:gd name="connsiteX9" fmla="*/ 3516923 w 3877408"/>
              <a:gd name="connsiteY9" fmla="*/ 2751992 h 2778369"/>
              <a:gd name="connsiteX10" fmla="*/ 2189285 w 3877408"/>
              <a:gd name="connsiteY10" fmla="*/ 2778369 h 2778369"/>
              <a:gd name="connsiteX11" fmla="*/ 606670 w 3877408"/>
              <a:gd name="connsiteY11" fmla="*/ 2734407 h 2778369"/>
              <a:gd name="connsiteX12" fmla="*/ 79131 w 3877408"/>
              <a:gd name="connsiteY12" fmla="*/ 2303584 h 2778369"/>
              <a:gd name="connsiteX13" fmla="*/ 0 w 3877408"/>
              <a:gd name="connsiteY13" fmla="*/ 1978269 h 277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7408" h="2778369">
                <a:moveTo>
                  <a:pt x="0" y="1978269"/>
                </a:moveTo>
                <a:lnTo>
                  <a:pt x="703385" y="1987061"/>
                </a:lnTo>
                <a:lnTo>
                  <a:pt x="703385" y="993530"/>
                </a:lnTo>
                <a:lnTo>
                  <a:pt x="1002323" y="712177"/>
                </a:lnTo>
                <a:lnTo>
                  <a:pt x="1362808" y="167054"/>
                </a:lnTo>
                <a:lnTo>
                  <a:pt x="1828800" y="0"/>
                </a:lnTo>
                <a:lnTo>
                  <a:pt x="2664070" y="52754"/>
                </a:lnTo>
                <a:lnTo>
                  <a:pt x="3253154" y="1151792"/>
                </a:lnTo>
                <a:lnTo>
                  <a:pt x="3877408" y="2708030"/>
                </a:lnTo>
                <a:lnTo>
                  <a:pt x="3516923" y="2751992"/>
                </a:lnTo>
                <a:lnTo>
                  <a:pt x="2189285" y="2778369"/>
                </a:lnTo>
                <a:lnTo>
                  <a:pt x="606670" y="2734407"/>
                </a:lnTo>
                <a:lnTo>
                  <a:pt x="79131" y="2303584"/>
                </a:lnTo>
                <a:lnTo>
                  <a:pt x="0" y="19782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Freihandform: Form 14"/>
          <p:cNvSpPr/>
          <p:nvPr/>
        </p:nvSpPr>
        <p:spPr>
          <a:xfrm>
            <a:off x="2136531" y="3481754"/>
            <a:ext cx="3877407" cy="2224454"/>
          </a:xfrm>
          <a:custGeom>
            <a:avLst/>
            <a:gdLst>
              <a:gd name="connsiteX0" fmla="*/ 0 w 3877407"/>
              <a:gd name="connsiteY0" fmla="*/ 1459523 h 2224454"/>
              <a:gd name="connsiteX1" fmla="*/ 729761 w 3877407"/>
              <a:gd name="connsiteY1" fmla="*/ 1468315 h 2224454"/>
              <a:gd name="connsiteX2" fmla="*/ 720969 w 3877407"/>
              <a:gd name="connsiteY2" fmla="*/ 764931 h 2224454"/>
              <a:gd name="connsiteX3" fmla="*/ 1143000 w 3877407"/>
              <a:gd name="connsiteY3" fmla="*/ 633046 h 2224454"/>
              <a:gd name="connsiteX4" fmla="*/ 1459523 w 3877407"/>
              <a:gd name="connsiteY4" fmla="*/ 87923 h 2224454"/>
              <a:gd name="connsiteX5" fmla="*/ 2180492 w 3877407"/>
              <a:gd name="connsiteY5" fmla="*/ 0 h 2224454"/>
              <a:gd name="connsiteX6" fmla="*/ 2787161 w 3877407"/>
              <a:gd name="connsiteY6" fmla="*/ 175846 h 2224454"/>
              <a:gd name="connsiteX7" fmla="*/ 3446584 w 3877407"/>
              <a:gd name="connsiteY7" fmla="*/ 1134208 h 2224454"/>
              <a:gd name="connsiteX8" fmla="*/ 3877407 w 3877407"/>
              <a:gd name="connsiteY8" fmla="*/ 2171700 h 2224454"/>
              <a:gd name="connsiteX9" fmla="*/ 3631223 w 3877407"/>
              <a:gd name="connsiteY9" fmla="*/ 2224454 h 2224454"/>
              <a:gd name="connsiteX10" fmla="*/ 2127738 w 3877407"/>
              <a:gd name="connsiteY10" fmla="*/ 2215661 h 2224454"/>
              <a:gd name="connsiteX11" fmla="*/ 773723 w 3877407"/>
              <a:gd name="connsiteY11" fmla="*/ 2206869 h 2224454"/>
              <a:gd name="connsiteX12" fmla="*/ 0 w 3877407"/>
              <a:gd name="connsiteY12" fmla="*/ 1459523 h 222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77407" h="2224454">
                <a:moveTo>
                  <a:pt x="0" y="1459523"/>
                </a:moveTo>
                <a:lnTo>
                  <a:pt x="729761" y="1468315"/>
                </a:lnTo>
                <a:lnTo>
                  <a:pt x="720969" y="764931"/>
                </a:lnTo>
                <a:lnTo>
                  <a:pt x="1143000" y="633046"/>
                </a:lnTo>
                <a:lnTo>
                  <a:pt x="1459523" y="87923"/>
                </a:lnTo>
                <a:lnTo>
                  <a:pt x="2180492" y="0"/>
                </a:lnTo>
                <a:lnTo>
                  <a:pt x="2787161" y="175846"/>
                </a:lnTo>
                <a:lnTo>
                  <a:pt x="3446584" y="1134208"/>
                </a:lnTo>
                <a:lnTo>
                  <a:pt x="3877407" y="2171700"/>
                </a:lnTo>
                <a:lnTo>
                  <a:pt x="3631223" y="2224454"/>
                </a:lnTo>
                <a:lnTo>
                  <a:pt x="2127738" y="2215661"/>
                </a:lnTo>
                <a:lnTo>
                  <a:pt x="773723" y="2206869"/>
                </a:lnTo>
                <a:lnTo>
                  <a:pt x="0" y="145952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p:cNvSpPr/>
          <p:nvPr/>
        </p:nvSpPr>
        <p:spPr>
          <a:xfrm>
            <a:off x="2066925" y="4243388"/>
            <a:ext cx="3933825" cy="1452562"/>
          </a:xfrm>
          <a:custGeom>
            <a:avLst/>
            <a:gdLst>
              <a:gd name="connsiteX0" fmla="*/ 95250 w 3933825"/>
              <a:gd name="connsiteY0" fmla="*/ 704850 h 1452562"/>
              <a:gd name="connsiteX1" fmla="*/ 795338 w 3933825"/>
              <a:gd name="connsiteY1" fmla="*/ 700087 h 1452562"/>
              <a:gd name="connsiteX2" fmla="*/ 795338 w 3933825"/>
              <a:gd name="connsiteY2" fmla="*/ 485775 h 1452562"/>
              <a:gd name="connsiteX3" fmla="*/ 1100138 w 3933825"/>
              <a:gd name="connsiteY3" fmla="*/ 323850 h 1452562"/>
              <a:gd name="connsiteX4" fmla="*/ 1738313 w 3933825"/>
              <a:gd name="connsiteY4" fmla="*/ 0 h 1452562"/>
              <a:gd name="connsiteX5" fmla="*/ 2814638 w 3933825"/>
              <a:gd name="connsiteY5" fmla="*/ 52387 h 1452562"/>
              <a:gd name="connsiteX6" fmla="*/ 3843338 w 3933825"/>
              <a:gd name="connsiteY6" fmla="*/ 452437 h 1452562"/>
              <a:gd name="connsiteX7" fmla="*/ 3933825 w 3933825"/>
              <a:gd name="connsiteY7" fmla="*/ 1438275 h 1452562"/>
              <a:gd name="connsiteX8" fmla="*/ 3190875 w 3933825"/>
              <a:gd name="connsiteY8" fmla="*/ 1452562 h 1452562"/>
              <a:gd name="connsiteX9" fmla="*/ 947738 w 3933825"/>
              <a:gd name="connsiteY9" fmla="*/ 1452562 h 1452562"/>
              <a:gd name="connsiteX10" fmla="*/ 0 w 3933825"/>
              <a:gd name="connsiteY10" fmla="*/ 1438275 h 1452562"/>
              <a:gd name="connsiteX11" fmla="*/ 95250 w 3933825"/>
              <a:gd name="connsiteY11" fmla="*/ 704850 h 145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3825" h="1452562">
                <a:moveTo>
                  <a:pt x="95250" y="704850"/>
                </a:moveTo>
                <a:lnTo>
                  <a:pt x="795338" y="700087"/>
                </a:lnTo>
                <a:lnTo>
                  <a:pt x="795338" y="485775"/>
                </a:lnTo>
                <a:lnTo>
                  <a:pt x="1100138" y="323850"/>
                </a:lnTo>
                <a:lnTo>
                  <a:pt x="1738313" y="0"/>
                </a:lnTo>
                <a:lnTo>
                  <a:pt x="2814638" y="52387"/>
                </a:lnTo>
                <a:lnTo>
                  <a:pt x="3843338" y="452437"/>
                </a:lnTo>
                <a:lnTo>
                  <a:pt x="3933825" y="1438275"/>
                </a:lnTo>
                <a:lnTo>
                  <a:pt x="3190875" y="1452562"/>
                </a:lnTo>
                <a:lnTo>
                  <a:pt x="947738" y="1452562"/>
                </a:lnTo>
                <a:lnTo>
                  <a:pt x="0" y="1438275"/>
                </a:lnTo>
                <a:lnTo>
                  <a:pt x="95250" y="7048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p:cNvSpPr/>
          <p:nvPr/>
        </p:nvSpPr>
        <p:spPr>
          <a:xfrm>
            <a:off x="2286000" y="4657725"/>
            <a:ext cx="3743325" cy="1019175"/>
          </a:xfrm>
          <a:custGeom>
            <a:avLst/>
            <a:gdLst>
              <a:gd name="connsiteX0" fmla="*/ 609600 w 3743325"/>
              <a:gd name="connsiteY0" fmla="*/ 352425 h 1019175"/>
              <a:gd name="connsiteX1" fmla="*/ 428625 w 3743325"/>
              <a:gd name="connsiteY1" fmla="*/ 304800 h 1019175"/>
              <a:gd name="connsiteX2" fmla="*/ 333375 w 3743325"/>
              <a:gd name="connsiteY2" fmla="*/ 290513 h 1019175"/>
              <a:gd name="connsiteX3" fmla="*/ 152400 w 3743325"/>
              <a:gd name="connsiteY3" fmla="*/ 295275 h 1019175"/>
              <a:gd name="connsiteX4" fmla="*/ 0 w 3743325"/>
              <a:gd name="connsiteY4" fmla="*/ 295275 h 1019175"/>
              <a:gd name="connsiteX5" fmla="*/ 52388 w 3743325"/>
              <a:gd name="connsiteY5" fmla="*/ 652463 h 1019175"/>
              <a:gd name="connsiteX6" fmla="*/ 152400 w 3743325"/>
              <a:gd name="connsiteY6" fmla="*/ 1014413 h 1019175"/>
              <a:gd name="connsiteX7" fmla="*/ 933450 w 3743325"/>
              <a:gd name="connsiteY7" fmla="*/ 1019175 h 1019175"/>
              <a:gd name="connsiteX8" fmla="*/ 2228850 w 3743325"/>
              <a:gd name="connsiteY8" fmla="*/ 1014413 h 1019175"/>
              <a:gd name="connsiteX9" fmla="*/ 3743325 w 3743325"/>
              <a:gd name="connsiteY9" fmla="*/ 1019175 h 1019175"/>
              <a:gd name="connsiteX10" fmla="*/ 3376613 w 3743325"/>
              <a:gd name="connsiteY10" fmla="*/ 414338 h 1019175"/>
              <a:gd name="connsiteX11" fmla="*/ 2662238 w 3743325"/>
              <a:gd name="connsiteY11" fmla="*/ 185738 h 1019175"/>
              <a:gd name="connsiteX12" fmla="*/ 1962150 w 3743325"/>
              <a:gd name="connsiteY12" fmla="*/ 0 h 1019175"/>
              <a:gd name="connsiteX13" fmla="*/ 1538288 w 3743325"/>
              <a:gd name="connsiteY13" fmla="*/ 14288 h 1019175"/>
              <a:gd name="connsiteX14" fmla="*/ 1162050 w 3743325"/>
              <a:gd name="connsiteY14" fmla="*/ 333375 h 1019175"/>
              <a:gd name="connsiteX15" fmla="*/ 728663 w 3743325"/>
              <a:gd name="connsiteY15" fmla="*/ 366713 h 1019175"/>
              <a:gd name="connsiteX16" fmla="*/ 609600 w 3743325"/>
              <a:gd name="connsiteY16" fmla="*/ 352425 h 10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43325" h="1019175">
                <a:moveTo>
                  <a:pt x="609600" y="352425"/>
                </a:moveTo>
                <a:lnTo>
                  <a:pt x="428625" y="304800"/>
                </a:lnTo>
                <a:lnTo>
                  <a:pt x="333375" y="290513"/>
                </a:lnTo>
                <a:lnTo>
                  <a:pt x="152400" y="295275"/>
                </a:lnTo>
                <a:lnTo>
                  <a:pt x="0" y="295275"/>
                </a:lnTo>
                <a:lnTo>
                  <a:pt x="52388" y="652463"/>
                </a:lnTo>
                <a:lnTo>
                  <a:pt x="152400" y="1014413"/>
                </a:lnTo>
                <a:lnTo>
                  <a:pt x="933450" y="1019175"/>
                </a:lnTo>
                <a:lnTo>
                  <a:pt x="2228850" y="1014413"/>
                </a:lnTo>
                <a:lnTo>
                  <a:pt x="3743325" y="1019175"/>
                </a:lnTo>
                <a:lnTo>
                  <a:pt x="3376613" y="414338"/>
                </a:lnTo>
                <a:lnTo>
                  <a:pt x="2662238" y="185738"/>
                </a:lnTo>
                <a:lnTo>
                  <a:pt x="1962150" y="0"/>
                </a:lnTo>
                <a:lnTo>
                  <a:pt x="1538288" y="14288"/>
                </a:lnTo>
                <a:lnTo>
                  <a:pt x="1162050" y="333375"/>
                </a:lnTo>
                <a:lnTo>
                  <a:pt x="728663" y="366713"/>
                </a:lnTo>
                <a:lnTo>
                  <a:pt x="609600" y="3524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Box 8"/>
          <p:cNvSpPr txBox="1">
            <a:spLocks noChangeArrowheads="1"/>
          </p:cNvSpPr>
          <p:nvPr/>
        </p:nvSpPr>
        <p:spPr bwMode="auto">
          <a:xfrm>
            <a:off x="250825" y="5558692"/>
            <a:ext cx="3509724" cy="1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Quellen: Fair </a:t>
            </a:r>
            <a:r>
              <a:rPr lang="de-DE" altLang="de-DE" sz="700" dirty="0" err="1">
                <a:latin typeface="Georgia" panose="02040502050405020303" pitchFamily="18" charset="0"/>
              </a:rPr>
              <a:t>Wear</a:t>
            </a:r>
            <a:r>
              <a:rPr lang="de-DE" altLang="de-DE" sz="700" dirty="0">
                <a:latin typeface="Georgia" panose="02040502050405020303" pitchFamily="18" charset="0"/>
              </a:rPr>
              <a:t> </a:t>
            </a:r>
            <a:r>
              <a:rPr lang="de-DE" altLang="de-DE" sz="700" dirty="0" err="1">
                <a:latin typeface="Georgia" panose="02040502050405020303" pitchFamily="18" charset="0"/>
              </a:rPr>
              <a:t>Foundation</a:t>
            </a:r>
            <a:r>
              <a:rPr lang="de-DE" altLang="de-DE" sz="700" dirty="0">
                <a:latin typeface="Georgia" panose="02040502050405020303" pitchFamily="18" charset="0"/>
              </a:rPr>
              <a:t>; Nordsonne Identity / Brot für die Welt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afterEffect">
                                  <p:stCondLst>
                                    <p:cond delay="500"/>
                                  </p:stCondLst>
                                  <p:childTnLst>
                                    <p:anim calcmode="lin" valueType="num">
                                      <p:cBhvr additive="base">
                                        <p:cTn id="6" dur="1000"/>
                                        <p:tgtEl>
                                          <p:spTgt spid="13"/>
                                        </p:tgtEl>
                                        <p:attrNameLst>
                                          <p:attrName>ppt_x</p:attrName>
                                        </p:attrNameLst>
                                      </p:cBhvr>
                                      <p:tavLst>
                                        <p:tav tm="0">
                                          <p:val>
                                            <p:strVal val="ppt_x"/>
                                          </p:val>
                                        </p:tav>
                                        <p:tav tm="100000">
                                          <p:val>
                                            <p:strVal val="1+ppt_w/2"/>
                                          </p:val>
                                        </p:tav>
                                      </p:tavLst>
                                    </p:anim>
                                    <p:anim calcmode="lin" valueType="num">
                                      <p:cBhvr additive="base">
                                        <p:cTn id="7" dur="1000"/>
                                        <p:tgtEl>
                                          <p:spTgt spid="13"/>
                                        </p:tgtEl>
                                        <p:attrNameLst>
                                          <p:attrName>ppt_y</p:attrName>
                                        </p:attrNameLst>
                                      </p:cBhvr>
                                      <p:tavLst>
                                        <p:tav tm="0">
                                          <p:val>
                                            <p:strVal val="ppt_y"/>
                                          </p:val>
                                        </p:tav>
                                        <p:tav tm="100000">
                                          <p:val>
                                            <p:strVal val="ppt_y"/>
                                          </p:val>
                                        </p:tav>
                                      </p:tavLst>
                                    </p:anim>
                                    <p:set>
                                      <p:cBhvr>
                                        <p:cTn id="8" dur="1" fill="hold">
                                          <p:stCondLst>
                                            <p:cond delay="999"/>
                                          </p:stCondLst>
                                        </p:cTn>
                                        <p:tgtEl>
                                          <p:spTgt spid="13"/>
                                        </p:tgtEl>
                                        <p:attrNameLst>
                                          <p:attrName>style.visibility</p:attrName>
                                        </p:attrNameLst>
                                      </p:cBhvr>
                                      <p:to>
                                        <p:strVal val="hidden"/>
                                      </p:to>
                                    </p:set>
                                  </p:childTnLst>
                                </p:cTn>
                              </p:par>
                            </p:childTnLst>
                          </p:cTn>
                        </p:par>
                        <p:par>
                          <p:cTn id="9" fill="hold">
                            <p:stCondLst>
                              <p:cond delay="1500"/>
                            </p:stCondLst>
                            <p:childTnLst>
                              <p:par>
                                <p:cTn id="10" presetID="2" presetClass="exit" presetSubtype="2" fill="hold" grpId="0" nodeType="afterEffect">
                                  <p:stCondLst>
                                    <p:cond delay="500"/>
                                  </p:stCondLst>
                                  <p:childTnLst>
                                    <p:anim calcmode="lin" valueType="num">
                                      <p:cBhvr additive="base">
                                        <p:cTn id="11" dur="1000"/>
                                        <p:tgtEl>
                                          <p:spTgt spid="14"/>
                                        </p:tgtEl>
                                        <p:attrNameLst>
                                          <p:attrName>ppt_x</p:attrName>
                                        </p:attrNameLst>
                                      </p:cBhvr>
                                      <p:tavLst>
                                        <p:tav tm="0">
                                          <p:val>
                                            <p:strVal val="ppt_x"/>
                                          </p:val>
                                        </p:tav>
                                        <p:tav tm="100000">
                                          <p:val>
                                            <p:strVal val="1+ppt_w/2"/>
                                          </p:val>
                                        </p:tav>
                                      </p:tavLst>
                                    </p:anim>
                                    <p:anim calcmode="lin" valueType="num">
                                      <p:cBhvr additive="base">
                                        <p:cTn id="12" dur="1000"/>
                                        <p:tgtEl>
                                          <p:spTgt spid="14"/>
                                        </p:tgtEl>
                                        <p:attrNameLst>
                                          <p:attrName>ppt_y</p:attrName>
                                        </p:attrNameLst>
                                      </p:cBhvr>
                                      <p:tavLst>
                                        <p:tav tm="0">
                                          <p:val>
                                            <p:strVal val="ppt_y"/>
                                          </p:val>
                                        </p:tav>
                                        <p:tav tm="100000">
                                          <p:val>
                                            <p:strVal val="ppt_y"/>
                                          </p:val>
                                        </p:tav>
                                      </p:tavLst>
                                    </p:anim>
                                    <p:set>
                                      <p:cBhvr>
                                        <p:cTn id="13" dur="1" fill="hold">
                                          <p:stCondLst>
                                            <p:cond delay="999"/>
                                          </p:stCondLst>
                                        </p:cTn>
                                        <p:tgtEl>
                                          <p:spTgt spid="14"/>
                                        </p:tgtEl>
                                        <p:attrNameLst>
                                          <p:attrName>style.visibility</p:attrName>
                                        </p:attrNameLst>
                                      </p:cBhvr>
                                      <p:to>
                                        <p:strVal val="hidden"/>
                                      </p:to>
                                    </p:set>
                                  </p:childTnLst>
                                </p:cTn>
                              </p:par>
                            </p:childTnLst>
                          </p:cTn>
                        </p:par>
                        <p:par>
                          <p:cTn id="14" fill="hold">
                            <p:stCondLst>
                              <p:cond delay="3000"/>
                            </p:stCondLst>
                            <p:childTnLst>
                              <p:par>
                                <p:cTn id="15" presetID="2" presetClass="exit" presetSubtype="2" fill="hold" grpId="0" nodeType="afterEffect">
                                  <p:stCondLst>
                                    <p:cond delay="500"/>
                                  </p:stCondLst>
                                  <p:childTnLst>
                                    <p:anim calcmode="lin" valueType="num">
                                      <p:cBhvr additive="base">
                                        <p:cTn id="16" dur="1000"/>
                                        <p:tgtEl>
                                          <p:spTgt spid="15"/>
                                        </p:tgtEl>
                                        <p:attrNameLst>
                                          <p:attrName>ppt_x</p:attrName>
                                        </p:attrNameLst>
                                      </p:cBhvr>
                                      <p:tavLst>
                                        <p:tav tm="0">
                                          <p:val>
                                            <p:strVal val="ppt_x"/>
                                          </p:val>
                                        </p:tav>
                                        <p:tav tm="100000">
                                          <p:val>
                                            <p:strVal val="1+ppt_w/2"/>
                                          </p:val>
                                        </p:tav>
                                      </p:tavLst>
                                    </p:anim>
                                    <p:anim calcmode="lin" valueType="num">
                                      <p:cBhvr additive="base">
                                        <p:cTn id="17" dur="1000"/>
                                        <p:tgtEl>
                                          <p:spTgt spid="15"/>
                                        </p:tgtEl>
                                        <p:attrNameLst>
                                          <p:attrName>ppt_y</p:attrName>
                                        </p:attrNameLst>
                                      </p:cBhvr>
                                      <p:tavLst>
                                        <p:tav tm="0">
                                          <p:val>
                                            <p:strVal val="ppt_y"/>
                                          </p:val>
                                        </p:tav>
                                        <p:tav tm="100000">
                                          <p:val>
                                            <p:strVal val="ppt_y"/>
                                          </p:val>
                                        </p:tav>
                                      </p:tavLst>
                                    </p:anim>
                                    <p:set>
                                      <p:cBhvr>
                                        <p:cTn id="18" dur="1" fill="hold">
                                          <p:stCondLst>
                                            <p:cond delay="999"/>
                                          </p:stCondLst>
                                        </p:cTn>
                                        <p:tgtEl>
                                          <p:spTgt spid="15"/>
                                        </p:tgtEl>
                                        <p:attrNameLst>
                                          <p:attrName>style.visibility</p:attrName>
                                        </p:attrNameLst>
                                      </p:cBhvr>
                                      <p:to>
                                        <p:strVal val="hidden"/>
                                      </p:to>
                                    </p:set>
                                  </p:childTnLst>
                                </p:cTn>
                              </p:par>
                            </p:childTnLst>
                          </p:cTn>
                        </p:par>
                        <p:par>
                          <p:cTn id="19" fill="hold">
                            <p:stCondLst>
                              <p:cond delay="4500"/>
                            </p:stCondLst>
                            <p:childTnLst>
                              <p:par>
                                <p:cTn id="20" presetID="2" presetClass="exit" presetSubtype="2" fill="hold" grpId="0" nodeType="afterEffect">
                                  <p:stCondLst>
                                    <p:cond delay="500"/>
                                  </p:stCondLst>
                                  <p:childTnLst>
                                    <p:anim calcmode="lin" valueType="num">
                                      <p:cBhvr additive="base">
                                        <p:cTn id="21" dur="1000"/>
                                        <p:tgtEl>
                                          <p:spTgt spid="17"/>
                                        </p:tgtEl>
                                        <p:attrNameLst>
                                          <p:attrName>ppt_x</p:attrName>
                                        </p:attrNameLst>
                                      </p:cBhvr>
                                      <p:tavLst>
                                        <p:tav tm="0">
                                          <p:val>
                                            <p:strVal val="ppt_x"/>
                                          </p:val>
                                        </p:tav>
                                        <p:tav tm="100000">
                                          <p:val>
                                            <p:strVal val="1+ppt_w/2"/>
                                          </p:val>
                                        </p:tav>
                                      </p:tavLst>
                                    </p:anim>
                                    <p:anim calcmode="lin" valueType="num">
                                      <p:cBhvr additive="base">
                                        <p:cTn id="22" dur="1000"/>
                                        <p:tgtEl>
                                          <p:spTgt spid="17"/>
                                        </p:tgtEl>
                                        <p:attrNameLst>
                                          <p:attrName>ppt_y</p:attrName>
                                        </p:attrNameLst>
                                      </p:cBhvr>
                                      <p:tavLst>
                                        <p:tav tm="0">
                                          <p:val>
                                            <p:strVal val="ppt_y"/>
                                          </p:val>
                                        </p:tav>
                                        <p:tav tm="100000">
                                          <p:val>
                                            <p:strVal val="ppt_y"/>
                                          </p:val>
                                        </p:tav>
                                      </p:tavLst>
                                    </p:anim>
                                    <p:set>
                                      <p:cBhvr>
                                        <p:cTn id="23" dur="1" fill="hold">
                                          <p:stCondLst>
                                            <p:cond delay="999"/>
                                          </p:stCondLst>
                                        </p:cTn>
                                        <p:tgtEl>
                                          <p:spTgt spid="17"/>
                                        </p:tgtEl>
                                        <p:attrNameLst>
                                          <p:attrName>style.visibility</p:attrName>
                                        </p:attrNameLst>
                                      </p:cBhvr>
                                      <p:to>
                                        <p:strVal val="hidden"/>
                                      </p:to>
                                    </p:set>
                                  </p:childTnLst>
                                </p:cTn>
                              </p:par>
                            </p:childTnLst>
                          </p:cTn>
                        </p:par>
                        <p:par>
                          <p:cTn id="24" fill="hold">
                            <p:stCondLst>
                              <p:cond delay="6000"/>
                            </p:stCondLst>
                            <p:childTnLst>
                              <p:par>
                                <p:cTn id="25" presetID="22" presetClass="exit" presetSubtype="8" fill="hold" grpId="0" nodeType="afterEffect">
                                  <p:stCondLst>
                                    <p:cond delay="500"/>
                                  </p:stCondLst>
                                  <p:childTnLst>
                                    <p:animEffect transition="out" filter="wipe(left)">
                                      <p:cBhvr>
                                        <p:cTn id="26" dur="1000"/>
                                        <p:tgtEl>
                                          <p:spTgt spid="20"/>
                                        </p:tgtEl>
                                      </p:cBhvr>
                                    </p:animEffect>
                                    <p:set>
                                      <p:cBhvr>
                                        <p:cTn id="2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p:cNvGrpSpPr/>
          <p:nvPr/>
        </p:nvGrpSpPr>
        <p:grpSpPr>
          <a:xfrm>
            <a:off x="251269" y="1069543"/>
            <a:ext cx="8641905" cy="4589812"/>
            <a:chOff x="251269" y="1069543"/>
            <a:chExt cx="8641905" cy="4589812"/>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269" y="1069543"/>
              <a:ext cx="8641905" cy="4589812"/>
            </a:xfrm>
            <a:prstGeom prst="rect">
              <a:avLst/>
            </a:prstGeom>
          </p:spPr>
        </p:pic>
        <p:cxnSp>
          <p:nvCxnSpPr>
            <p:cNvPr id="5" name="Gerader Verbinder 4"/>
            <p:cNvCxnSpPr/>
            <p:nvPr/>
          </p:nvCxnSpPr>
          <p:spPr>
            <a:xfrm>
              <a:off x="3679856" y="2366464"/>
              <a:ext cx="0" cy="648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419500" y="2430944"/>
              <a:ext cx="0" cy="6483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251" name="Text Box 3"/>
          <p:cNvSpPr txBox="1">
            <a:spLocks noChangeArrowheads="1"/>
          </p:cNvSpPr>
          <p:nvPr/>
        </p:nvSpPr>
        <p:spPr bwMode="auto">
          <a:xfrm>
            <a:off x="250825" y="214313"/>
            <a:ext cx="889317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Der Preis der Kleidung</a:t>
            </a:r>
          </a:p>
          <a:p>
            <a:pPr>
              <a:lnSpc>
                <a:spcPts val="3300"/>
              </a:lnSpc>
            </a:pPr>
            <a:r>
              <a:rPr lang="de-DE" altLang="de-DE" sz="2500" b="1" dirty="0">
                <a:latin typeface="Georgia" panose="02040502050405020303" pitchFamily="18" charset="0"/>
              </a:rPr>
              <a:t>Was müssen Unternehmen tun?</a:t>
            </a:r>
          </a:p>
        </p:txBody>
      </p:sp>
      <p:sp>
        <p:nvSpPr>
          <p:cNvPr id="3" name="Textfeld 2"/>
          <p:cNvSpPr txBox="1"/>
          <p:nvPr/>
        </p:nvSpPr>
        <p:spPr>
          <a:xfrm>
            <a:off x="610815" y="2004715"/>
            <a:ext cx="7921998" cy="2740174"/>
          </a:xfrm>
          <a:prstGeom prst="rect">
            <a:avLst/>
          </a:prstGeom>
          <a:noFill/>
        </p:spPr>
        <p:txBody>
          <a:bodyPr wrap="square" rtlCol="0">
            <a:spAutoFit/>
          </a:bodyPr>
          <a:lstStyle/>
          <a:p>
            <a:pPr>
              <a:lnSpc>
                <a:spcPts val="2000"/>
              </a:lnSpc>
              <a:spcAft>
                <a:spcPts val="1200"/>
              </a:spcAft>
            </a:pPr>
            <a:r>
              <a:rPr lang="de-DE" sz="1500" dirty="0">
                <a:latin typeface="Georgia" panose="02040502050405020303" pitchFamily="18" charset="0"/>
              </a:rPr>
              <a:t>Die Unternehmen müssen Produktionsstandards haben, die internationalem Recht entsprechen. </a:t>
            </a:r>
          </a:p>
          <a:p>
            <a:pPr>
              <a:lnSpc>
                <a:spcPts val="2000"/>
              </a:lnSpc>
              <a:spcAft>
                <a:spcPts val="1200"/>
              </a:spcAft>
            </a:pPr>
            <a:r>
              <a:rPr lang="de-DE" sz="1500" dirty="0">
                <a:latin typeface="Georgia" panose="02040502050405020303" pitchFamily="18" charset="0"/>
              </a:rPr>
              <a:t>Alle Beschäftigten müssen existenzsichernde Löhne erhalten. </a:t>
            </a:r>
          </a:p>
          <a:p>
            <a:pPr>
              <a:lnSpc>
                <a:spcPts val="2000"/>
              </a:lnSpc>
              <a:spcAft>
                <a:spcPts val="1200"/>
              </a:spcAft>
            </a:pPr>
            <a:r>
              <a:rPr lang="de-DE" sz="1500" dirty="0">
                <a:latin typeface="Georgia" panose="02040502050405020303" pitchFamily="18" charset="0"/>
              </a:rPr>
              <a:t>Eine maximale Arbeitszeit von 60 Stunden pro Woche muss eingehalten werden.  </a:t>
            </a:r>
          </a:p>
          <a:p>
            <a:pPr>
              <a:lnSpc>
                <a:spcPts val="2000"/>
              </a:lnSpc>
              <a:spcAft>
                <a:spcPts val="1200"/>
              </a:spcAft>
            </a:pPr>
            <a:r>
              <a:rPr lang="de-DE" sz="1500" dirty="0">
                <a:latin typeface="Georgia" panose="02040502050405020303" pitchFamily="18" charset="0"/>
              </a:rPr>
              <a:t>Die Arbeitnehmer und -</a:t>
            </a:r>
            <a:r>
              <a:rPr lang="de-DE" sz="1500" dirty="0" err="1">
                <a:latin typeface="Georgia" panose="02040502050405020303" pitchFamily="18" charset="0"/>
              </a:rPr>
              <a:t>nehmerinnen</a:t>
            </a:r>
            <a:r>
              <a:rPr lang="de-DE" sz="1500" dirty="0">
                <a:latin typeface="Georgia" panose="02040502050405020303" pitchFamily="18" charset="0"/>
              </a:rPr>
              <a:t> haben ein unveräußerliches Recht auf freie gewerkschaftliche Betätigung, damit sie mit den Firmen über ihre Arbeitsbedingungen verhandeln können. </a:t>
            </a:r>
          </a:p>
          <a:p>
            <a:pPr>
              <a:lnSpc>
                <a:spcPts val="2000"/>
              </a:lnSpc>
              <a:spcAft>
                <a:spcPts val="1200"/>
              </a:spcAft>
            </a:pPr>
            <a:r>
              <a:rPr lang="de-DE" sz="1500" dirty="0">
                <a:latin typeface="Georgia" panose="02040502050405020303" pitchFamily="18" charset="0"/>
              </a:rPr>
              <a:t>Die Unternehmen müssen die Sicherheit und Gesundheit der Beschäftigten gewährleisten.</a:t>
            </a:r>
          </a:p>
        </p:txBody>
      </p:sp>
    </p:spTree>
    <p:extLst>
      <p:ext uri="{BB962C8B-B14F-4D97-AF65-F5344CB8AC3E}">
        <p14:creationId xmlns:p14="http://schemas.microsoft.com/office/powerpoint/2010/main" val="2402301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3000"/>
                            </p:stCondLst>
                            <p:childTnLst>
                              <p:par>
                                <p:cTn id="9" presetID="22" presetClass="entr" presetSubtype="8" fill="hold" nodeType="afterEffect">
                                  <p:stCondLst>
                                    <p:cond delay="500"/>
                                  </p:stCondLst>
                                  <p:iterate type="lt">
                                    <p:tmPct val="5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5325"/>
                            </p:stCondLst>
                            <p:childTnLst>
                              <p:par>
                                <p:cTn id="13" presetID="22" presetClass="entr" presetSubtype="8" fill="hold" nodeType="afterEffect">
                                  <p:stCondLst>
                                    <p:cond delay="500"/>
                                  </p:stCondLst>
                                  <p:iterate type="lt">
                                    <p:tmPct val="5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7925"/>
                            </p:stCondLst>
                            <p:childTnLst>
                              <p:par>
                                <p:cTn id="17" presetID="22" presetClass="entr" presetSubtype="8" fill="hold" nodeType="afterEffect">
                                  <p:stCondLst>
                                    <p:cond delay="500"/>
                                  </p:stCondLst>
                                  <p:iterate type="lt">
                                    <p:tmPct val="5000"/>
                                  </p:iterate>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12850"/>
                            </p:stCondLst>
                            <p:childTnLst>
                              <p:par>
                                <p:cTn id="21" presetID="22" presetClass="entr" presetSubtype="8" fill="hold" nodeType="afterEffect">
                                  <p:stCondLst>
                                    <p:cond delay="500"/>
                                  </p:stCondLst>
                                  <p:iterate type="lt">
                                    <p:tmPct val="5000"/>
                                  </p:iterate>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241478" y="1500493"/>
            <a:ext cx="8668823" cy="4160532"/>
            <a:chOff x="241478" y="1500493"/>
            <a:chExt cx="8668823" cy="4160532"/>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78" y="1500493"/>
              <a:ext cx="4355236" cy="4160532"/>
            </a:xfrm>
            <a:prstGeom prst="rect">
              <a:avLst/>
            </a:prstGeom>
          </p:spPr>
        </p:pic>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5065" y="1501152"/>
              <a:ext cx="4355236" cy="4159873"/>
            </a:xfrm>
            <a:prstGeom prst="rect">
              <a:avLst/>
            </a:prstGeom>
          </p:spPr>
        </p:pic>
      </p:grpSp>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Der Preis der Kleidung</a:t>
            </a:r>
          </a:p>
          <a:p>
            <a:pPr>
              <a:lnSpc>
                <a:spcPts val="3300"/>
              </a:lnSpc>
            </a:pPr>
            <a:r>
              <a:rPr lang="de-DE" altLang="de-DE" sz="2500" b="1" dirty="0">
                <a:latin typeface="Georgia" panose="02040502050405020303" pitchFamily="18" charset="0"/>
              </a:rPr>
              <a:t>Was muss die Politik tun?</a:t>
            </a:r>
          </a:p>
        </p:txBody>
      </p:sp>
      <p:sp>
        <p:nvSpPr>
          <p:cNvPr id="3" name="Textfeld 2"/>
          <p:cNvSpPr txBox="1"/>
          <p:nvPr/>
        </p:nvSpPr>
        <p:spPr>
          <a:xfrm>
            <a:off x="610815" y="2958817"/>
            <a:ext cx="7921625" cy="1118255"/>
          </a:xfrm>
          <a:prstGeom prst="rect">
            <a:avLst/>
          </a:prstGeom>
          <a:noFill/>
        </p:spPr>
        <p:txBody>
          <a:bodyPr wrap="square" rtlCol="0">
            <a:spAutoFit/>
          </a:bodyPr>
          <a:lstStyle/>
          <a:p>
            <a:pPr>
              <a:lnSpc>
                <a:spcPts val="2000"/>
              </a:lnSpc>
            </a:pPr>
            <a:r>
              <a:rPr lang="de-DE" sz="1500" dirty="0">
                <a:latin typeface="Georgia" panose="02040502050405020303" pitchFamily="18" charset="0"/>
              </a:rPr>
              <a:t>Bundestag und Bundesregierung sollten Unternehmen verpflichten, die Auswirkungen ihrer Geschäftstätigkeit auf Menschenrechte und Umwelt entlang der gesamten Wertschöpfungs-kette zu identifizieren, negativen Auswirkungen entgegenzuwirken, eingetretene Schäden zu beheben, und über diesen Prozess transparent zu berichten.</a:t>
            </a:r>
          </a:p>
        </p:txBody>
      </p:sp>
    </p:spTree>
    <p:extLst>
      <p:ext uri="{BB962C8B-B14F-4D97-AF65-F5344CB8AC3E}">
        <p14:creationId xmlns:p14="http://schemas.microsoft.com/office/powerpoint/2010/main" val="32848534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l="8376" t="5391" r="6196" b="11717"/>
          <a:stretch/>
        </p:blipFill>
        <p:spPr>
          <a:xfrm>
            <a:off x="4689728" y="1191969"/>
            <a:ext cx="4212293" cy="4469279"/>
          </a:xfrm>
          <a:prstGeom prst="rect">
            <a:avLst/>
          </a:prstGeom>
        </p:spPr>
      </p:pic>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6196" t="5391" r="6196" b="11717"/>
          <a:stretch/>
        </p:blipFill>
        <p:spPr>
          <a:xfrm>
            <a:off x="180182" y="1191747"/>
            <a:ext cx="4319810" cy="4469279"/>
          </a:xfrm>
          <a:prstGeom prst="rect">
            <a:avLst/>
          </a:prstGeom>
        </p:spPr>
      </p:pic>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Der Preis der Kleidung</a:t>
            </a:r>
          </a:p>
          <a:p>
            <a:pPr>
              <a:lnSpc>
                <a:spcPts val="3300"/>
              </a:lnSpc>
            </a:pPr>
            <a:r>
              <a:rPr lang="de-DE" altLang="de-DE" sz="2500" b="1" dirty="0">
                <a:latin typeface="Georgia" panose="02040502050405020303" pitchFamily="18" charset="0"/>
              </a:rPr>
              <a:t>Was müssen Verbraucher tun?</a:t>
            </a:r>
          </a:p>
        </p:txBody>
      </p:sp>
      <p:sp>
        <p:nvSpPr>
          <p:cNvPr id="3" name="Textfeld 2"/>
          <p:cNvSpPr txBox="1"/>
          <p:nvPr/>
        </p:nvSpPr>
        <p:spPr>
          <a:xfrm>
            <a:off x="611188" y="2348880"/>
            <a:ext cx="7921625" cy="2586285"/>
          </a:xfrm>
          <a:prstGeom prst="rect">
            <a:avLst/>
          </a:prstGeom>
          <a:noFill/>
        </p:spPr>
        <p:txBody>
          <a:bodyPr wrap="square" rtlCol="0">
            <a:spAutoFit/>
          </a:bodyPr>
          <a:lstStyle/>
          <a:p>
            <a:pPr>
              <a:lnSpc>
                <a:spcPts val="2000"/>
              </a:lnSpc>
              <a:spcAft>
                <a:spcPts val="1200"/>
              </a:spcAft>
            </a:pPr>
            <a:r>
              <a:rPr lang="de-DE" sz="1500" dirty="0">
                <a:latin typeface="Georgia" panose="02040502050405020303" pitchFamily="18" charset="0"/>
              </a:rPr>
              <a:t>Kaufen Sie Kleidung, die durch Siegel als menschenwürdig, sozial und ökologisch produziert ausgezeichnet ist. </a:t>
            </a:r>
          </a:p>
          <a:p>
            <a:pPr>
              <a:lnSpc>
                <a:spcPts val="2000"/>
              </a:lnSpc>
              <a:spcAft>
                <a:spcPts val="1200"/>
              </a:spcAft>
            </a:pPr>
            <a:r>
              <a:rPr lang="de-DE" sz="1500" dirty="0">
                <a:latin typeface="Georgia" panose="02040502050405020303" pitchFamily="18" charset="0"/>
              </a:rPr>
              <a:t>Vermeiden Sie möglichst, Kleidungsstücke für wenige Euro zu kaufen. Bei diesen ist die Gefahr besonders hoch, dass sie aus ausbeuterischer Produktion stammen. </a:t>
            </a:r>
          </a:p>
          <a:p>
            <a:pPr>
              <a:lnSpc>
                <a:spcPts val="2000"/>
              </a:lnSpc>
              <a:spcAft>
                <a:spcPts val="1200"/>
              </a:spcAft>
            </a:pPr>
            <a:r>
              <a:rPr lang="de-DE" sz="1500" dirty="0">
                <a:latin typeface="Georgia" panose="02040502050405020303" pitchFamily="18" charset="0"/>
              </a:rPr>
              <a:t>Reduzieren Sie Ihren Verbrauch von Textilien, denn das spart Rohstoffe und verringert die Umweltbelastung beispielsweise im Baumwollanbau.</a:t>
            </a:r>
          </a:p>
          <a:p>
            <a:pPr>
              <a:lnSpc>
                <a:spcPts val="2000"/>
              </a:lnSpc>
              <a:spcAft>
                <a:spcPts val="1200"/>
              </a:spcAft>
            </a:pPr>
            <a:r>
              <a:rPr lang="de-DE" sz="1500" dirty="0">
                <a:latin typeface="Georgia" panose="02040502050405020303" pitchFamily="18" charset="0"/>
              </a:rPr>
              <a:t>Achten Sie darauf, gut erhaltene getragene Kleidung bei gemeinnützigen Secondhand-Sammelorganisationen abzugeben, die im Dachverband </a:t>
            </a:r>
            <a:r>
              <a:rPr lang="de-DE" sz="1500" dirty="0" err="1">
                <a:latin typeface="Georgia" panose="02040502050405020303" pitchFamily="18" charset="0"/>
              </a:rPr>
              <a:t>FairWertung</a:t>
            </a:r>
            <a:r>
              <a:rPr lang="de-DE" sz="1500" dirty="0">
                <a:latin typeface="Georgia" panose="02040502050405020303" pitchFamily="18" charset="0"/>
              </a:rPr>
              <a:t> organisiert sind.</a:t>
            </a:r>
          </a:p>
        </p:txBody>
      </p:sp>
    </p:spTree>
    <p:extLst>
      <p:ext uri="{BB962C8B-B14F-4D97-AF65-F5344CB8AC3E}">
        <p14:creationId xmlns:p14="http://schemas.microsoft.com/office/powerpoint/2010/main" val="4165078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IMG_0795(1)"/>
          <p:cNvPicPr>
            <a:picLocks noChangeAspect="1" noChangeArrowheads="1"/>
          </p:cNvPicPr>
          <p:nvPr/>
        </p:nvPicPr>
        <p:blipFill>
          <a:blip r:embed="rId3">
            <a:extLst>
              <a:ext uri="{28A0092B-C50C-407E-A947-70E740481C1C}">
                <a14:useLocalDpi xmlns:a14="http://schemas.microsoft.com/office/drawing/2010/main" val="0"/>
              </a:ext>
            </a:extLst>
          </a:blip>
          <a:srcRect t="38814" r="49193" b="18932"/>
          <a:stretch>
            <a:fillRect/>
          </a:stretch>
        </p:blipFill>
        <p:spPr bwMode="auto">
          <a:xfrm>
            <a:off x="250825" y="260350"/>
            <a:ext cx="8642350" cy="5400675"/>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p:cNvSpPr txBox="1">
            <a:spLocks noChangeArrowheads="1"/>
          </p:cNvSpPr>
          <p:nvPr/>
        </p:nvSpPr>
        <p:spPr bwMode="auto">
          <a:xfrm>
            <a:off x="0" y="2601032"/>
            <a:ext cx="9144000" cy="722487"/>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2000" rIns="0" bIns="72000" anchor="ctr">
            <a:spAutoFit/>
          </a:bodyPr>
          <a:lstStyle/>
          <a:p>
            <a:pPr algn="ctr">
              <a:lnSpc>
                <a:spcPts val="4500"/>
              </a:lnSpc>
            </a:pPr>
            <a:r>
              <a:rPr lang="de-DE" altLang="de-DE" sz="4000" b="1" dirty="0">
                <a:solidFill>
                  <a:srgbClr val="EB5A10"/>
                </a:solidFill>
                <a:latin typeface="Georgia" panose="02040502050405020303" pitchFamily="18" charset="0"/>
              </a:rPr>
              <a:t>Das globale Huhn</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ieren 29"/>
          <p:cNvGrpSpPr/>
          <p:nvPr/>
        </p:nvGrpSpPr>
        <p:grpSpPr>
          <a:xfrm>
            <a:off x="107504" y="963278"/>
            <a:ext cx="8910064" cy="4768083"/>
            <a:chOff x="107504" y="963278"/>
            <a:chExt cx="8910064" cy="4768083"/>
          </a:xfrm>
        </p:grpSpPr>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399" b="4463"/>
            <a:stretch/>
          </p:blipFill>
          <p:spPr>
            <a:xfrm>
              <a:off x="107504" y="963278"/>
              <a:ext cx="8910064" cy="4768083"/>
            </a:xfrm>
            <a:prstGeom prst="rect">
              <a:avLst/>
            </a:prstGeom>
          </p:spPr>
        </p:pic>
        <p:sp>
          <p:nvSpPr>
            <p:cNvPr id="9" name="Textfeld 8"/>
            <p:cNvSpPr txBox="1"/>
            <p:nvPr/>
          </p:nvSpPr>
          <p:spPr>
            <a:xfrm>
              <a:off x="2915816" y="5154280"/>
              <a:ext cx="1382528" cy="577081"/>
            </a:xfrm>
            <a:prstGeom prst="rect">
              <a:avLst/>
            </a:prstGeom>
            <a:noFill/>
          </p:spPr>
          <p:txBody>
            <a:bodyPr wrap="square" rtlCol="0">
              <a:spAutoFit/>
            </a:bodyPr>
            <a:lstStyle/>
            <a:p>
              <a:pPr>
                <a:spcAft>
                  <a:spcPts val="300"/>
                </a:spcAft>
              </a:pPr>
              <a:r>
                <a:rPr lang="de-DE" sz="900" b="1" dirty="0">
                  <a:latin typeface="Georgia" panose="02040502050405020303" pitchFamily="18" charset="0"/>
                </a:rPr>
                <a:t>Schlachtung</a:t>
              </a:r>
            </a:p>
            <a:p>
              <a:pPr>
                <a:lnSpc>
                  <a:spcPts val="800"/>
                </a:lnSpc>
                <a:spcAft>
                  <a:spcPts val="0"/>
                </a:spcAft>
              </a:pPr>
              <a:r>
                <a:rPr lang="de-DE" sz="700" dirty="0">
                  <a:solidFill>
                    <a:srgbClr val="CA3E3D"/>
                  </a:solidFill>
                  <a:latin typeface="Georgia" panose="02040502050405020303" pitchFamily="18" charset="0"/>
                </a:rPr>
                <a:t>Verletzung von Arbeitsrechten durch Subunternehmen, Umweltbelastungen</a:t>
              </a:r>
            </a:p>
          </p:txBody>
        </p:sp>
        <p:sp>
          <p:nvSpPr>
            <p:cNvPr id="10" name="Textfeld 9"/>
            <p:cNvSpPr txBox="1"/>
            <p:nvPr/>
          </p:nvSpPr>
          <p:spPr>
            <a:xfrm>
              <a:off x="182720" y="3685535"/>
              <a:ext cx="1652976" cy="679673"/>
            </a:xfrm>
            <a:prstGeom prst="rect">
              <a:avLst/>
            </a:prstGeom>
            <a:noFill/>
          </p:spPr>
          <p:txBody>
            <a:bodyPr wrap="square" rtlCol="0">
              <a:spAutoFit/>
            </a:bodyPr>
            <a:lstStyle/>
            <a:p>
              <a:pPr>
                <a:spcAft>
                  <a:spcPts val="300"/>
                </a:spcAft>
              </a:pPr>
              <a:r>
                <a:rPr lang="de-DE" sz="900" b="1" dirty="0">
                  <a:latin typeface="Georgia" panose="02040502050405020303" pitchFamily="18" charset="0"/>
                </a:rPr>
                <a:t>Futtermittelanbau</a:t>
              </a:r>
            </a:p>
            <a:p>
              <a:pPr>
                <a:lnSpc>
                  <a:spcPts val="800"/>
                </a:lnSpc>
                <a:spcAft>
                  <a:spcPts val="0"/>
                </a:spcAft>
              </a:pPr>
              <a:r>
                <a:rPr lang="de-DE" sz="700" dirty="0">
                  <a:solidFill>
                    <a:srgbClr val="CA3E3D"/>
                  </a:solidFill>
                  <a:latin typeface="Georgia" panose="02040502050405020303" pitchFamily="18" charset="0"/>
                </a:rPr>
                <a:t>Landvertreibung, </a:t>
              </a:r>
            </a:p>
            <a:p>
              <a:pPr>
                <a:lnSpc>
                  <a:spcPts val="800"/>
                </a:lnSpc>
                <a:spcAft>
                  <a:spcPts val="0"/>
                </a:spcAft>
              </a:pPr>
              <a:r>
                <a:rPr lang="de-DE" sz="700" dirty="0">
                  <a:solidFill>
                    <a:srgbClr val="CA3E3D"/>
                  </a:solidFill>
                  <a:latin typeface="Georgia" panose="02040502050405020303" pitchFamily="18" charset="0"/>
                </a:rPr>
                <a:t>Verletzung des Rechts auf Nahrung, Anbau genveränderter Sorten, </a:t>
              </a:r>
            </a:p>
            <a:p>
              <a:pPr>
                <a:lnSpc>
                  <a:spcPts val="800"/>
                </a:lnSpc>
                <a:spcAft>
                  <a:spcPts val="0"/>
                </a:spcAft>
              </a:pPr>
              <a:r>
                <a:rPr lang="de-DE" sz="700" dirty="0">
                  <a:solidFill>
                    <a:srgbClr val="CA3E3D"/>
                  </a:solidFill>
                  <a:latin typeface="Georgia" panose="02040502050405020303" pitchFamily="18" charset="0"/>
                </a:rPr>
                <a:t>Anbau von Primärwald</a:t>
              </a:r>
            </a:p>
          </p:txBody>
        </p:sp>
        <p:sp>
          <p:nvSpPr>
            <p:cNvPr id="11" name="Textfeld 10"/>
            <p:cNvSpPr txBox="1"/>
            <p:nvPr/>
          </p:nvSpPr>
          <p:spPr>
            <a:xfrm>
              <a:off x="1475656" y="2607192"/>
              <a:ext cx="1296144" cy="679673"/>
            </a:xfrm>
            <a:prstGeom prst="rect">
              <a:avLst/>
            </a:prstGeom>
            <a:noFill/>
          </p:spPr>
          <p:txBody>
            <a:bodyPr wrap="square" rtlCol="0">
              <a:spAutoFit/>
            </a:bodyPr>
            <a:lstStyle/>
            <a:p>
              <a:pPr>
                <a:spcAft>
                  <a:spcPts val="300"/>
                </a:spcAft>
              </a:pPr>
              <a:r>
                <a:rPr lang="de-DE" sz="900" b="1" dirty="0">
                  <a:latin typeface="Georgia" panose="02040502050405020303" pitchFamily="18" charset="0"/>
                </a:rPr>
                <a:t>Hähnchenmast</a:t>
              </a:r>
            </a:p>
            <a:p>
              <a:pPr>
                <a:lnSpc>
                  <a:spcPts val="800"/>
                </a:lnSpc>
                <a:spcAft>
                  <a:spcPts val="0"/>
                </a:spcAft>
              </a:pPr>
              <a:r>
                <a:rPr lang="de-DE" sz="700" dirty="0">
                  <a:solidFill>
                    <a:srgbClr val="CA3E3D"/>
                  </a:solidFill>
                  <a:latin typeface="Georgia" panose="02040502050405020303" pitchFamily="18" charset="0"/>
                </a:rPr>
                <a:t>hochgezüchtete Rassen, keine tiergerechte Haltung, Antibiotikaeinsatz, Trinkwasserbelastung</a:t>
              </a:r>
            </a:p>
          </p:txBody>
        </p:sp>
        <p:sp>
          <p:nvSpPr>
            <p:cNvPr id="12" name="Textfeld 11"/>
            <p:cNvSpPr txBox="1"/>
            <p:nvPr/>
          </p:nvSpPr>
          <p:spPr>
            <a:xfrm>
              <a:off x="7020272" y="1815104"/>
              <a:ext cx="1296144" cy="990015"/>
            </a:xfrm>
            <a:prstGeom prst="rect">
              <a:avLst/>
            </a:prstGeom>
            <a:noFill/>
          </p:spPr>
          <p:txBody>
            <a:bodyPr wrap="square" rtlCol="0">
              <a:spAutoFit/>
            </a:bodyPr>
            <a:lstStyle/>
            <a:p>
              <a:pPr>
                <a:lnSpc>
                  <a:spcPts val="1100"/>
                </a:lnSpc>
                <a:spcAft>
                  <a:spcPts val="0"/>
                </a:spcAft>
              </a:pPr>
              <a:r>
                <a:rPr lang="de-DE" sz="900" b="1" dirty="0">
                  <a:latin typeface="Georgia" panose="02040502050405020303" pitchFamily="18" charset="0"/>
                </a:rPr>
                <a:t>Geflügelhaltung </a:t>
              </a:r>
            </a:p>
            <a:p>
              <a:pPr>
                <a:lnSpc>
                  <a:spcPts val="1100"/>
                </a:lnSpc>
                <a:spcAft>
                  <a:spcPts val="0"/>
                </a:spcAft>
              </a:pPr>
              <a:r>
                <a:rPr lang="de-DE" sz="900" b="1" dirty="0">
                  <a:latin typeface="Georgia" panose="02040502050405020303" pitchFamily="18" charset="0"/>
                </a:rPr>
                <a:t>in Afrika</a:t>
              </a:r>
            </a:p>
            <a:p>
              <a:pPr>
                <a:lnSpc>
                  <a:spcPts val="800"/>
                </a:lnSpc>
                <a:spcAft>
                  <a:spcPts val="0"/>
                </a:spcAft>
              </a:pPr>
              <a:r>
                <a:rPr lang="de-DE" sz="700" dirty="0">
                  <a:solidFill>
                    <a:srgbClr val="CA3E3D"/>
                  </a:solidFill>
                  <a:latin typeface="Georgia" panose="02040502050405020303" pitchFamily="18" charset="0"/>
                </a:rPr>
                <a:t>Importe zerstören Markt für kleine Mastbetriebe, Menschen werden krank, </a:t>
              </a:r>
            </a:p>
            <a:p>
              <a:pPr>
                <a:lnSpc>
                  <a:spcPts val="800"/>
                </a:lnSpc>
                <a:spcAft>
                  <a:spcPts val="0"/>
                </a:spcAft>
              </a:pPr>
              <a:r>
                <a:rPr lang="de-DE" sz="700" dirty="0">
                  <a:solidFill>
                    <a:srgbClr val="CA3E3D"/>
                  </a:solidFill>
                  <a:latin typeface="Georgia" panose="02040502050405020303" pitchFamily="18" charset="0"/>
                </a:rPr>
                <a:t>da nach Import aus Europa die Kühlkette in Afrika unterbrochen wird</a:t>
              </a:r>
            </a:p>
          </p:txBody>
        </p:sp>
        <p:sp>
          <p:nvSpPr>
            <p:cNvPr id="13" name="Textfeld 12"/>
            <p:cNvSpPr txBox="1"/>
            <p:nvPr/>
          </p:nvSpPr>
          <p:spPr>
            <a:xfrm>
              <a:off x="6760288" y="4707957"/>
              <a:ext cx="1296144" cy="784830"/>
            </a:xfrm>
            <a:prstGeom prst="rect">
              <a:avLst/>
            </a:prstGeom>
            <a:noFill/>
          </p:spPr>
          <p:txBody>
            <a:bodyPr wrap="square" rtlCol="0">
              <a:spAutoFit/>
            </a:bodyPr>
            <a:lstStyle/>
            <a:p>
              <a:pPr>
                <a:lnSpc>
                  <a:spcPts val="1100"/>
                </a:lnSpc>
                <a:spcAft>
                  <a:spcPts val="0"/>
                </a:spcAft>
              </a:pPr>
              <a:r>
                <a:rPr lang="de-DE" sz="900" b="1" dirty="0">
                  <a:latin typeface="Georgia" panose="02040502050405020303" pitchFamily="18" charset="0"/>
                </a:rPr>
                <a:t>Verbrauch in Deutschland</a:t>
              </a:r>
            </a:p>
            <a:p>
              <a:pPr>
                <a:lnSpc>
                  <a:spcPts val="800"/>
                </a:lnSpc>
                <a:spcAft>
                  <a:spcPts val="0"/>
                </a:spcAft>
              </a:pPr>
              <a:r>
                <a:rPr lang="de-DE" sz="700" dirty="0">
                  <a:solidFill>
                    <a:srgbClr val="CA3E3D"/>
                  </a:solidFill>
                  <a:latin typeface="Georgia" panose="02040502050405020303" pitchFamily="18" charset="0"/>
                </a:rPr>
                <a:t>Konsum vor allem von Hähnchenfilet, Kaufkriterium Billigfleisch, kaum Markt für Biofleisch</a:t>
              </a:r>
            </a:p>
          </p:txBody>
        </p:sp>
      </p:grpSp>
      <p:sp>
        <p:nvSpPr>
          <p:cNvPr id="60419"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Huhn</a:t>
            </a:r>
          </a:p>
          <a:p>
            <a:pPr>
              <a:lnSpc>
                <a:spcPts val="3300"/>
              </a:lnSpc>
            </a:pPr>
            <a:r>
              <a:rPr lang="de-DE" altLang="de-DE" sz="2500" b="1" dirty="0">
                <a:latin typeface="Georgia" panose="02040502050405020303" pitchFamily="18" charset="0"/>
              </a:rPr>
              <a:t>Vom Acker in die Bratpfanne</a:t>
            </a:r>
          </a:p>
        </p:txBody>
      </p:sp>
      <p:sp>
        <p:nvSpPr>
          <p:cNvPr id="7" name="Rechteck 6"/>
          <p:cNvSpPr/>
          <p:nvPr/>
        </p:nvSpPr>
        <p:spPr>
          <a:xfrm>
            <a:off x="250824" y="1205984"/>
            <a:ext cx="2664991" cy="576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421" name="Text Box 5"/>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dirty="0">
                <a:latin typeface="Georgia" panose="02040502050405020303" pitchFamily="18" charset="0"/>
              </a:rPr>
              <a:t>Die globale Wertschöpfungskette unserer fleischlichen Nahrung</a:t>
            </a:r>
          </a:p>
        </p:txBody>
      </p:sp>
      <p:sp>
        <p:nvSpPr>
          <p:cNvPr id="31" name="Freihandform: Form 30"/>
          <p:cNvSpPr/>
          <p:nvPr/>
        </p:nvSpPr>
        <p:spPr>
          <a:xfrm>
            <a:off x="334108" y="993531"/>
            <a:ext cx="8713177" cy="4730261"/>
          </a:xfrm>
          <a:custGeom>
            <a:avLst/>
            <a:gdLst>
              <a:gd name="connsiteX0" fmla="*/ 131884 w 8713177"/>
              <a:gd name="connsiteY0" fmla="*/ 2004646 h 4730261"/>
              <a:gd name="connsiteX1" fmla="*/ 545123 w 8713177"/>
              <a:gd name="connsiteY1" fmla="*/ 2074984 h 4730261"/>
              <a:gd name="connsiteX2" fmla="*/ 1239715 w 8713177"/>
              <a:gd name="connsiteY2" fmla="*/ 2417884 h 4730261"/>
              <a:gd name="connsiteX3" fmla="*/ 2092569 w 8713177"/>
              <a:gd name="connsiteY3" fmla="*/ 4167554 h 4730261"/>
              <a:gd name="connsiteX4" fmla="*/ 2215661 w 8713177"/>
              <a:gd name="connsiteY4" fmla="*/ 4730261 h 4730261"/>
              <a:gd name="connsiteX5" fmla="*/ 3323492 w 8713177"/>
              <a:gd name="connsiteY5" fmla="*/ 4721469 h 4730261"/>
              <a:gd name="connsiteX6" fmla="*/ 7622930 w 8713177"/>
              <a:gd name="connsiteY6" fmla="*/ 4624754 h 4730261"/>
              <a:gd name="connsiteX7" fmla="*/ 8264769 w 8713177"/>
              <a:gd name="connsiteY7" fmla="*/ 3657600 h 4730261"/>
              <a:gd name="connsiteX8" fmla="*/ 8713177 w 8713177"/>
              <a:gd name="connsiteY8" fmla="*/ 1116623 h 4730261"/>
              <a:gd name="connsiteX9" fmla="*/ 8370277 w 8713177"/>
              <a:gd name="connsiteY9" fmla="*/ 61546 h 4730261"/>
              <a:gd name="connsiteX10" fmla="*/ 6761284 w 8713177"/>
              <a:gd name="connsiteY10" fmla="*/ 0 h 4730261"/>
              <a:gd name="connsiteX11" fmla="*/ 5046784 w 8713177"/>
              <a:gd name="connsiteY11" fmla="*/ 870438 h 4730261"/>
              <a:gd name="connsiteX12" fmla="*/ 1820007 w 8713177"/>
              <a:gd name="connsiteY12" fmla="*/ 764931 h 4730261"/>
              <a:gd name="connsiteX13" fmla="*/ 0 w 8713177"/>
              <a:gd name="connsiteY13" fmla="*/ 1028700 h 4730261"/>
              <a:gd name="connsiteX14" fmla="*/ 131884 w 8713177"/>
              <a:gd name="connsiteY14" fmla="*/ 2004646 h 473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13177" h="4730261">
                <a:moveTo>
                  <a:pt x="131884" y="2004646"/>
                </a:moveTo>
                <a:lnTo>
                  <a:pt x="545123" y="2074984"/>
                </a:lnTo>
                <a:lnTo>
                  <a:pt x="1239715" y="2417884"/>
                </a:lnTo>
                <a:lnTo>
                  <a:pt x="2092569" y="4167554"/>
                </a:lnTo>
                <a:lnTo>
                  <a:pt x="2215661" y="4730261"/>
                </a:lnTo>
                <a:lnTo>
                  <a:pt x="3323492" y="4721469"/>
                </a:lnTo>
                <a:lnTo>
                  <a:pt x="7622930" y="4624754"/>
                </a:lnTo>
                <a:lnTo>
                  <a:pt x="8264769" y="3657600"/>
                </a:lnTo>
                <a:lnTo>
                  <a:pt x="8713177" y="1116623"/>
                </a:lnTo>
                <a:lnTo>
                  <a:pt x="8370277" y="61546"/>
                </a:lnTo>
                <a:lnTo>
                  <a:pt x="6761284" y="0"/>
                </a:lnTo>
                <a:lnTo>
                  <a:pt x="5046784" y="870438"/>
                </a:lnTo>
                <a:lnTo>
                  <a:pt x="1820007" y="764931"/>
                </a:lnTo>
                <a:lnTo>
                  <a:pt x="0" y="1028700"/>
                </a:lnTo>
                <a:lnTo>
                  <a:pt x="131884" y="20046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417" name="Freihandform: Form 60416"/>
          <p:cNvSpPr/>
          <p:nvPr/>
        </p:nvSpPr>
        <p:spPr>
          <a:xfrm>
            <a:off x="2400300" y="982980"/>
            <a:ext cx="6583680" cy="4800600"/>
          </a:xfrm>
          <a:custGeom>
            <a:avLst/>
            <a:gdLst>
              <a:gd name="connsiteX0" fmla="*/ 11430 w 6583680"/>
              <a:gd name="connsiteY0" fmla="*/ 1131570 h 4800600"/>
              <a:gd name="connsiteX1" fmla="*/ 0 w 6583680"/>
              <a:gd name="connsiteY1" fmla="*/ 1348740 h 4800600"/>
              <a:gd name="connsiteX2" fmla="*/ 731520 w 6583680"/>
              <a:gd name="connsiteY2" fmla="*/ 1977390 h 4800600"/>
              <a:gd name="connsiteX3" fmla="*/ 240030 w 6583680"/>
              <a:gd name="connsiteY3" fmla="*/ 3348990 h 4800600"/>
              <a:gd name="connsiteX4" fmla="*/ 411480 w 6583680"/>
              <a:gd name="connsiteY4" fmla="*/ 4800600 h 4800600"/>
              <a:gd name="connsiteX5" fmla="*/ 1737360 w 6583680"/>
              <a:gd name="connsiteY5" fmla="*/ 4697730 h 4800600"/>
              <a:gd name="connsiteX6" fmla="*/ 5920740 w 6583680"/>
              <a:gd name="connsiteY6" fmla="*/ 4583430 h 4800600"/>
              <a:gd name="connsiteX7" fmla="*/ 6537960 w 6583680"/>
              <a:gd name="connsiteY7" fmla="*/ 2068830 h 4800600"/>
              <a:gd name="connsiteX8" fmla="*/ 6583680 w 6583680"/>
              <a:gd name="connsiteY8" fmla="*/ 628650 h 4800600"/>
              <a:gd name="connsiteX9" fmla="*/ 5955030 w 6583680"/>
              <a:gd name="connsiteY9" fmla="*/ 0 h 4800600"/>
              <a:gd name="connsiteX10" fmla="*/ 4343400 w 6583680"/>
              <a:gd name="connsiteY10" fmla="*/ 68580 h 4800600"/>
              <a:gd name="connsiteX11" fmla="*/ 4274820 w 6583680"/>
              <a:gd name="connsiteY11" fmla="*/ 1200150 h 4800600"/>
              <a:gd name="connsiteX12" fmla="*/ 1200150 w 6583680"/>
              <a:gd name="connsiteY12" fmla="*/ 1314450 h 4800600"/>
              <a:gd name="connsiteX13" fmla="*/ 445770 w 6583680"/>
              <a:gd name="connsiteY13" fmla="*/ 1017270 h 4800600"/>
              <a:gd name="connsiteX14" fmla="*/ 11430 w 6583680"/>
              <a:gd name="connsiteY14" fmla="*/ 113157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83680" h="4800600">
                <a:moveTo>
                  <a:pt x="11430" y="1131570"/>
                </a:moveTo>
                <a:lnTo>
                  <a:pt x="0" y="1348740"/>
                </a:lnTo>
                <a:lnTo>
                  <a:pt x="731520" y="1977390"/>
                </a:lnTo>
                <a:lnTo>
                  <a:pt x="240030" y="3348990"/>
                </a:lnTo>
                <a:lnTo>
                  <a:pt x="411480" y="4800600"/>
                </a:lnTo>
                <a:lnTo>
                  <a:pt x="1737360" y="4697730"/>
                </a:lnTo>
                <a:lnTo>
                  <a:pt x="5920740" y="4583430"/>
                </a:lnTo>
                <a:lnTo>
                  <a:pt x="6537960" y="2068830"/>
                </a:lnTo>
                <a:lnTo>
                  <a:pt x="6583680" y="628650"/>
                </a:lnTo>
                <a:lnTo>
                  <a:pt x="5955030" y="0"/>
                </a:lnTo>
                <a:lnTo>
                  <a:pt x="4343400" y="68580"/>
                </a:lnTo>
                <a:lnTo>
                  <a:pt x="4274820" y="1200150"/>
                </a:lnTo>
                <a:lnTo>
                  <a:pt x="1200150" y="1314450"/>
                </a:lnTo>
                <a:lnTo>
                  <a:pt x="445770" y="1017270"/>
                </a:lnTo>
                <a:lnTo>
                  <a:pt x="11430" y="11315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418" name="Freihandform: Form 60417"/>
          <p:cNvSpPr/>
          <p:nvPr/>
        </p:nvSpPr>
        <p:spPr>
          <a:xfrm>
            <a:off x="3815862" y="3613638"/>
            <a:ext cx="4343400" cy="1907931"/>
          </a:xfrm>
          <a:custGeom>
            <a:avLst/>
            <a:gdLst>
              <a:gd name="connsiteX0" fmla="*/ 35169 w 4343400"/>
              <a:gd name="connsiteY0" fmla="*/ 1107831 h 1907931"/>
              <a:gd name="connsiteX1" fmla="*/ 0 w 4343400"/>
              <a:gd name="connsiteY1" fmla="*/ 1380393 h 1907931"/>
              <a:gd name="connsiteX2" fmla="*/ 2927838 w 4343400"/>
              <a:gd name="connsiteY2" fmla="*/ 1907931 h 1907931"/>
              <a:gd name="connsiteX3" fmla="*/ 4343400 w 4343400"/>
              <a:gd name="connsiteY3" fmla="*/ 1855177 h 1907931"/>
              <a:gd name="connsiteX4" fmla="*/ 4106007 w 4343400"/>
              <a:gd name="connsiteY4" fmla="*/ 193431 h 1907931"/>
              <a:gd name="connsiteX5" fmla="*/ 1529861 w 4343400"/>
              <a:gd name="connsiteY5" fmla="*/ 0 h 1907931"/>
              <a:gd name="connsiteX6" fmla="*/ 8792 w 4343400"/>
              <a:gd name="connsiteY6" fmla="*/ 1063870 h 1907931"/>
              <a:gd name="connsiteX7" fmla="*/ 35169 w 4343400"/>
              <a:gd name="connsiteY7" fmla="*/ 1107831 h 190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3400" h="1907931">
                <a:moveTo>
                  <a:pt x="35169" y="1107831"/>
                </a:moveTo>
                <a:lnTo>
                  <a:pt x="0" y="1380393"/>
                </a:lnTo>
                <a:lnTo>
                  <a:pt x="2927838" y="1907931"/>
                </a:lnTo>
                <a:lnTo>
                  <a:pt x="4343400" y="1855177"/>
                </a:lnTo>
                <a:lnTo>
                  <a:pt x="4106007" y="193431"/>
                </a:lnTo>
                <a:lnTo>
                  <a:pt x="1529861" y="0"/>
                </a:lnTo>
                <a:lnTo>
                  <a:pt x="8792" y="1063870"/>
                </a:lnTo>
                <a:lnTo>
                  <a:pt x="35169" y="1107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420" name="Freihandform: Form 60419"/>
          <p:cNvSpPr/>
          <p:nvPr/>
        </p:nvSpPr>
        <p:spPr>
          <a:xfrm>
            <a:off x="3726180" y="777240"/>
            <a:ext cx="5234940" cy="3920490"/>
          </a:xfrm>
          <a:custGeom>
            <a:avLst/>
            <a:gdLst>
              <a:gd name="connsiteX0" fmla="*/ 0 w 5234940"/>
              <a:gd name="connsiteY0" fmla="*/ 3600450 h 3920490"/>
              <a:gd name="connsiteX1" fmla="*/ 114300 w 5234940"/>
              <a:gd name="connsiteY1" fmla="*/ 3920490 h 3920490"/>
              <a:gd name="connsiteX2" fmla="*/ 1074420 w 5234940"/>
              <a:gd name="connsiteY2" fmla="*/ 3074670 h 3920490"/>
              <a:gd name="connsiteX3" fmla="*/ 1771650 w 5234940"/>
              <a:gd name="connsiteY3" fmla="*/ 2251710 h 3920490"/>
              <a:gd name="connsiteX4" fmla="*/ 2914650 w 5234940"/>
              <a:gd name="connsiteY4" fmla="*/ 2731770 h 3920490"/>
              <a:gd name="connsiteX5" fmla="*/ 4629150 w 5234940"/>
              <a:gd name="connsiteY5" fmla="*/ 2697480 h 3920490"/>
              <a:gd name="connsiteX6" fmla="*/ 5212080 w 5234940"/>
              <a:gd name="connsiteY6" fmla="*/ 2114550 h 3920490"/>
              <a:gd name="connsiteX7" fmla="*/ 5234940 w 5234940"/>
              <a:gd name="connsiteY7" fmla="*/ 891540 h 3920490"/>
              <a:gd name="connsiteX8" fmla="*/ 4663440 w 5234940"/>
              <a:gd name="connsiteY8" fmla="*/ 262890 h 3920490"/>
              <a:gd name="connsiteX9" fmla="*/ 4000500 w 5234940"/>
              <a:gd name="connsiteY9" fmla="*/ 0 h 3920490"/>
              <a:gd name="connsiteX10" fmla="*/ 2560320 w 5234940"/>
              <a:gd name="connsiteY10" fmla="*/ 480060 h 3920490"/>
              <a:gd name="connsiteX11" fmla="*/ 400050 w 5234940"/>
              <a:gd name="connsiteY11" fmla="*/ 2263140 h 3920490"/>
              <a:gd name="connsiteX12" fmla="*/ 0 w 5234940"/>
              <a:gd name="connsiteY12" fmla="*/ 3600450 h 39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4940" h="3920490">
                <a:moveTo>
                  <a:pt x="0" y="3600450"/>
                </a:moveTo>
                <a:lnTo>
                  <a:pt x="114300" y="3920490"/>
                </a:lnTo>
                <a:lnTo>
                  <a:pt x="1074420" y="3074670"/>
                </a:lnTo>
                <a:lnTo>
                  <a:pt x="1771650" y="2251710"/>
                </a:lnTo>
                <a:lnTo>
                  <a:pt x="2914650" y="2731770"/>
                </a:lnTo>
                <a:lnTo>
                  <a:pt x="4629150" y="2697480"/>
                </a:lnTo>
                <a:lnTo>
                  <a:pt x="5212080" y="2114550"/>
                </a:lnTo>
                <a:lnTo>
                  <a:pt x="5234940" y="891540"/>
                </a:lnTo>
                <a:lnTo>
                  <a:pt x="4663440" y="262890"/>
                </a:lnTo>
                <a:lnTo>
                  <a:pt x="4000500" y="0"/>
                </a:lnTo>
                <a:lnTo>
                  <a:pt x="2560320" y="480060"/>
                </a:lnTo>
                <a:lnTo>
                  <a:pt x="400050" y="2263140"/>
                </a:lnTo>
                <a:lnTo>
                  <a:pt x="0" y="36004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 Box 8"/>
          <p:cNvSpPr txBox="1">
            <a:spLocks noChangeArrowheads="1"/>
          </p:cNvSpPr>
          <p:nvPr/>
        </p:nvSpPr>
        <p:spPr bwMode="auto">
          <a:xfrm>
            <a:off x="250825" y="5558692"/>
            <a:ext cx="3509724" cy="1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Quelle: Nordsonne Identity / Brot für die Welt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500"/>
                                  </p:stCondLst>
                                  <p:childTnLst>
                                    <p:animEffect transition="out" filter="wipe(left)">
                                      <p:cBhvr>
                                        <p:cTn id="6" dur="1000"/>
                                        <p:tgtEl>
                                          <p:spTgt spid="31"/>
                                        </p:tgtEl>
                                      </p:cBhvr>
                                    </p:animEffect>
                                    <p:set>
                                      <p:cBhvr>
                                        <p:cTn id="7" dur="1" fill="hold">
                                          <p:stCondLst>
                                            <p:cond delay="999"/>
                                          </p:stCondLst>
                                        </p:cTn>
                                        <p:tgtEl>
                                          <p:spTgt spid="31"/>
                                        </p:tgtEl>
                                        <p:attrNameLst>
                                          <p:attrName>style.visibility</p:attrName>
                                        </p:attrNameLst>
                                      </p:cBhvr>
                                      <p:to>
                                        <p:strVal val="hidden"/>
                                      </p:to>
                                    </p:set>
                                  </p:childTnLst>
                                </p:cTn>
                              </p:par>
                            </p:childTnLst>
                          </p:cTn>
                        </p:par>
                        <p:par>
                          <p:cTn id="8" fill="hold">
                            <p:stCondLst>
                              <p:cond delay="1500"/>
                            </p:stCondLst>
                            <p:childTnLst>
                              <p:par>
                                <p:cTn id="9" presetID="22" presetClass="exit" presetSubtype="1" fill="hold" grpId="0" nodeType="afterEffect">
                                  <p:stCondLst>
                                    <p:cond delay="500"/>
                                  </p:stCondLst>
                                  <p:childTnLst>
                                    <p:animEffect transition="out" filter="wipe(up)">
                                      <p:cBhvr>
                                        <p:cTn id="10" dur="1000"/>
                                        <p:tgtEl>
                                          <p:spTgt spid="60417"/>
                                        </p:tgtEl>
                                      </p:cBhvr>
                                    </p:animEffect>
                                    <p:set>
                                      <p:cBhvr>
                                        <p:cTn id="11" dur="1" fill="hold">
                                          <p:stCondLst>
                                            <p:cond delay="999"/>
                                          </p:stCondLst>
                                        </p:cTn>
                                        <p:tgtEl>
                                          <p:spTgt spid="60417"/>
                                        </p:tgtEl>
                                        <p:attrNameLst>
                                          <p:attrName>style.visibility</p:attrName>
                                        </p:attrNameLst>
                                      </p:cBhvr>
                                      <p:to>
                                        <p:strVal val="hidden"/>
                                      </p:to>
                                    </p:set>
                                  </p:childTnLst>
                                </p:cTn>
                              </p:par>
                            </p:childTnLst>
                          </p:cTn>
                        </p:par>
                        <p:par>
                          <p:cTn id="12" fill="hold">
                            <p:stCondLst>
                              <p:cond delay="3000"/>
                            </p:stCondLst>
                            <p:childTnLst>
                              <p:par>
                                <p:cTn id="13" presetID="22" presetClass="exit" presetSubtype="8" fill="hold" grpId="0" nodeType="afterEffect">
                                  <p:stCondLst>
                                    <p:cond delay="500"/>
                                  </p:stCondLst>
                                  <p:childTnLst>
                                    <p:animEffect transition="out" filter="wipe(left)">
                                      <p:cBhvr>
                                        <p:cTn id="14" dur="1000"/>
                                        <p:tgtEl>
                                          <p:spTgt spid="60418"/>
                                        </p:tgtEl>
                                      </p:cBhvr>
                                    </p:animEffect>
                                    <p:set>
                                      <p:cBhvr>
                                        <p:cTn id="15" dur="1" fill="hold">
                                          <p:stCondLst>
                                            <p:cond delay="999"/>
                                          </p:stCondLst>
                                        </p:cTn>
                                        <p:tgtEl>
                                          <p:spTgt spid="60418"/>
                                        </p:tgtEl>
                                        <p:attrNameLst>
                                          <p:attrName>style.visibility</p:attrName>
                                        </p:attrNameLst>
                                      </p:cBhvr>
                                      <p:to>
                                        <p:strVal val="hidden"/>
                                      </p:to>
                                    </p:set>
                                  </p:childTnLst>
                                </p:cTn>
                              </p:par>
                            </p:childTnLst>
                          </p:cTn>
                        </p:par>
                        <p:par>
                          <p:cTn id="16" fill="hold">
                            <p:stCondLst>
                              <p:cond delay="4500"/>
                            </p:stCondLst>
                            <p:childTnLst>
                              <p:par>
                                <p:cTn id="17" presetID="22" presetClass="exit" presetSubtype="8" fill="hold" grpId="0" nodeType="afterEffect">
                                  <p:stCondLst>
                                    <p:cond delay="500"/>
                                  </p:stCondLst>
                                  <p:childTnLst>
                                    <p:animEffect transition="out" filter="wipe(left)">
                                      <p:cBhvr>
                                        <p:cTn id="18" dur="1000"/>
                                        <p:tgtEl>
                                          <p:spTgt spid="60420"/>
                                        </p:tgtEl>
                                      </p:cBhvr>
                                    </p:animEffect>
                                    <p:set>
                                      <p:cBhvr>
                                        <p:cTn id="19" dur="1" fill="hold">
                                          <p:stCondLst>
                                            <p:cond delay="999"/>
                                          </p:stCondLst>
                                        </p:cTn>
                                        <p:tgtEl>
                                          <p:spTgt spid="60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0417" grpId="0" animBg="1"/>
      <p:bldP spid="60418" grpId="0" animBg="1"/>
      <p:bldP spid="604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Huhn</a:t>
            </a:r>
          </a:p>
          <a:p>
            <a:pPr>
              <a:lnSpc>
                <a:spcPts val="3300"/>
              </a:lnSpc>
            </a:pPr>
            <a:r>
              <a:rPr lang="de-DE" altLang="de-DE" sz="2500" b="1" dirty="0">
                <a:latin typeface="Georgia" panose="02040502050405020303" pitchFamily="18" charset="0"/>
              </a:rPr>
              <a:t>Hühnerhandel</a:t>
            </a:r>
          </a:p>
        </p:txBody>
      </p:sp>
      <p:sp>
        <p:nvSpPr>
          <p:cNvPr id="61445" name="Text Box 5"/>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a:latin typeface="Georgia" panose="02040502050405020303" pitchFamily="18" charset="0"/>
              </a:rPr>
              <a:t>Geflügelfleischexporte der EU in den Jahren 2000 bis 2014</a:t>
            </a:r>
          </a:p>
        </p:txBody>
      </p:sp>
      <p:sp>
        <p:nvSpPr>
          <p:cNvPr id="6" name="Text Box 8"/>
          <p:cNvSpPr txBox="1">
            <a:spLocks noChangeArrowheads="1"/>
          </p:cNvSpPr>
          <p:nvPr/>
        </p:nvSpPr>
        <p:spPr bwMode="auto">
          <a:xfrm>
            <a:off x="7226104" y="5439895"/>
            <a:ext cx="1806575" cy="25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1000"/>
              </a:lnSpc>
            </a:pPr>
            <a:r>
              <a:rPr lang="de-DE" altLang="de-DE" sz="700" dirty="0">
                <a:latin typeface="Georgia" panose="02040502050405020303" pitchFamily="18" charset="0"/>
              </a:rPr>
              <a:t>Quellen: http://epp.eurostat.ec.europa.eu; Nordsonne Identity / Brot für die Welt</a:t>
            </a:r>
          </a:p>
        </p:txBody>
      </p:sp>
      <p:grpSp>
        <p:nvGrpSpPr>
          <p:cNvPr id="4" name="Gruppieren 3"/>
          <p:cNvGrpSpPr/>
          <p:nvPr/>
        </p:nvGrpSpPr>
        <p:grpSpPr>
          <a:xfrm>
            <a:off x="251520" y="1839667"/>
            <a:ext cx="5616624" cy="3907580"/>
            <a:chOff x="251520" y="1839667"/>
            <a:chExt cx="5616624" cy="3907580"/>
          </a:xfrm>
        </p:grpSpPr>
        <p:grpSp>
          <p:nvGrpSpPr>
            <p:cNvPr id="3" name="Gruppieren 2"/>
            <p:cNvGrpSpPr/>
            <p:nvPr/>
          </p:nvGrpSpPr>
          <p:grpSpPr>
            <a:xfrm>
              <a:off x="449614" y="1839667"/>
              <a:ext cx="5418530" cy="3907580"/>
              <a:chOff x="161582" y="1839667"/>
              <a:chExt cx="5418530" cy="390758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8983"/>
              <a:stretch/>
            </p:blipFill>
            <p:spPr>
              <a:xfrm>
                <a:off x="337750" y="1839667"/>
                <a:ext cx="5242362" cy="3821581"/>
              </a:xfrm>
              <a:prstGeom prst="rect">
                <a:avLst/>
              </a:prstGeom>
            </p:spPr>
          </p:pic>
          <p:sp>
            <p:nvSpPr>
              <p:cNvPr id="8" name="Textfeld 7"/>
              <p:cNvSpPr txBox="1"/>
              <p:nvPr/>
            </p:nvSpPr>
            <p:spPr>
              <a:xfrm>
                <a:off x="161582" y="5507396"/>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2000</a:t>
                </a:r>
                <a:endParaRPr lang="de-DE" sz="700" dirty="0">
                  <a:solidFill>
                    <a:srgbClr val="CA3E3D"/>
                  </a:solidFill>
                  <a:latin typeface="Georgia" panose="02040502050405020303" pitchFamily="18" charset="0"/>
                </a:endParaRPr>
              </a:p>
            </p:txBody>
          </p:sp>
          <p:sp>
            <p:nvSpPr>
              <p:cNvPr id="9" name="Textfeld 8"/>
              <p:cNvSpPr txBox="1"/>
              <p:nvPr/>
            </p:nvSpPr>
            <p:spPr>
              <a:xfrm>
                <a:off x="845514" y="5509738"/>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2002</a:t>
                </a:r>
                <a:endParaRPr lang="de-DE" sz="700" dirty="0">
                  <a:solidFill>
                    <a:srgbClr val="CA3E3D"/>
                  </a:solidFill>
                  <a:latin typeface="Georgia" panose="02040502050405020303" pitchFamily="18" charset="0"/>
                </a:endParaRPr>
              </a:p>
            </p:txBody>
          </p:sp>
          <p:sp>
            <p:nvSpPr>
              <p:cNvPr id="10" name="Textfeld 9"/>
              <p:cNvSpPr txBox="1"/>
              <p:nvPr/>
            </p:nvSpPr>
            <p:spPr>
              <a:xfrm>
                <a:off x="1510136" y="5516415"/>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2004</a:t>
                </a:r>
                <a:endParaRPr lang="de-DE" sz="700" dirty="0">
                  <a:solidFill>
                    <a:srgbClr val="CA3E3D"/>
                  </a:solidFill>
                  <a:latin typeface="Georgia" panose="02040502050405020303" pitchFamily="18" charset="0"/>
                </a:endParaRPr>
              </a:p>
            </p:txBody>
          </p:sp>
          <p:sp>
            <p:nvSpPr>
              <p:cNvPr id="11" name="Textfeld 10"/>
              <p:cNvSpPr txBox="1"/>
              <p:nvPr/>
            </p:nvSpPr>
            <p:spPr>
              <a:xfrm>
                <a:off x="2190360" y="5507396"/>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2006</a:t>
                </a:r>
                <a:endParaRPr lang="de-DE" sz="700" dirty="0">
                  <a:solidFill>
                    <a:srgbClr val="CA3E3D"/>
                  </a:solidFill>
                  <a:latin typeface="Georgia" panose="02040502050405020303" pitchFamily="18" charset="0"/>
                </a:endParaRPr>
              </a:p>
            </p:txBody>
          </p:sp>
          <p:sp>
            <p:nvSpPr>
              <p:cNvPr id="12" name="Textfeld 11"/>
              <p:cNvSpPr txBox="1"/>
              <p:nvPr/>
            </p:nvSpPr>
            <p:spPr>
              <a:xfrm>
                <a:off x="2870584" y="5507396"/>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2008</a:t>
                </a:r>
                <a:endParaRPr lang="de-DE" sz="700" dirty="0">
                  <a:solidFill>
                    <a:srgbClr val="CA3E3D"/>
                  </a:solidFill>
                  <a:latin typeface="Georgia" panose="02040502050405020303" pitchFamily="18" charset="0"/>
                </a:endParaRPr>
              </a:p>
            </p:txBody>
          </p:sp>
          <p:sp>
            <p:nvSpPr>
              <p:cNvPr id="13" name="Textfeld 12"/>
              <p:cNvSpPr txBox="1"/>
              <p:nvPr/>
            </p:nvSpPr>
            <p:spPr>
              <a:xfrm>
                <a:off x="4219138" y="5507396"/>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2012</a:t>
                </a:r>
                <a:endParaRPr lang="de-DE" sz="700" dirty="0">
                  <a:solidFill>
                    <a:srgbClr val="CA3E3D"/>
                  </a:solidFill>
                  <a:latin typeface="Georgia" panose="02040502050405020303" pitchFamily="18" charset="0"/>
                </a:endParaRPr>
              </a:p>
            </p:txBody>
          </p:sp>
          <p:sp>
            <p:nvSpPr>
              <p:cNvPr id="14" name="Textfeld 13"/>
              <p:cNvSpPr txBox="1"/>
              <p:nvPr/>
            </p:nvSpPr>
            <p:spPr>
              <a:xfrm>
                <a:off x="3545124" y="5516415"/>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2010</a:t>
                </a:r>
                <a:endParaRPr lang="de-DE" sz="700" dirty="0">
                  <a:solidFill>
                    <a:srgbClr val="CA3E3D"/>
                  </a:solidFill>
                  <a:latin typeface="Georgia" panose="02040502050405020303" pitchFamily="18" charset="0"/>
                </a:endParaRPr>
              </a:p>
            </p:txBody>
          </p:sp>
          <p:sp>
            <p:nvSpPr>
              <p:cNvPr id="15" name="Textfeld 14"/>
              <p:cNvSpPr txBox="1"/>
              <p:nvPr/>
            </p:nvSpPr>
            <p:spPr>
              <a:xfrm>
                <a:off x="4912112" y="5506724"/>
                <a:ext cx="504056"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2014</a:t>
                </a:r>
                <a:endParaRPr lang="de-DE" sz="700" dirty="0">
                  <a:solidFill>
                    <a:srgbClr val="CA3E3D"/>
                  </a:solidFill>
                  <a:latin typeface="Georgia" panose="02040502050405020303" pitchFamily="18" charset="0"/>
                </a:endParaRPr>
              </a:p>
            </p:txBody>
          </p:sp>
        </p:grpSp>
        <p:sp>
          <p:nvSpPr>
            <p:cNvPr id="17" name="Textfeld 16"/>
            <p:cNvSpPr txBox="1"/>
            <p:nvPr/>
          </p:nvSpPr>
          <p:spPr>
            <a:xfrm>
              <a:off x="251520" y="1862408"/>
              <a:ext cx="504056" cy="3339889"/>
            </a:xfrm>
            <a:prstGeom prst="rect">
              <a:avLst/>
            </a:prstGeom>
            <a:noFill/>
          </p:spPr>
          <p:txBody>
            <a:bodyPr wrap="square" rtlCol="0">
              <a:spAutoFit/>
            </a:bodyPr>
            <a:lstStyle/>
            <a:p>
              <a:pPr>
                <a:lnSpc>
                  <a:spcPts val="800"/>
                </a:lnSpc>
                <a:spcAft>
                  <a:spcPts val="0"/>
                </a:spcAft>
              </a:pPr>
              <a:r>
                <a:rPr lang="de-DE" sz="700" dirty="0">
                  <a:latin typeface="Georgia" panose="02040502050405020303" pitchFamily="18" charset="0"/>
                </a:rPr>
                <a:t>in Tsd.</a:t>
              </a:r>
            </a:p>
            <a:p>
              <a:pPr>
                <a:lnSpc>
                  <a:spcPts val="800"/>
                </a:lnSpc>
                <a:spcAft>
                  <a:spcPts val="0"/>
                </a:spcAft>
              </a:pPr>
              <a:r>
                <a:rPr lang="de-DE" sz="700" dirty="0">
                  <a:latin typeface="Georgia" panose="02040502050405020303" pitchFamily="18" charset="0"/>
                </a:rPr>
                <a:t>Tonnen</a:t>
              </a:r>
            </a:p>
            <a:p>
              <a:pPr>
                <a:lnSpc>
                  <a:spcPct val="287000"/>
                </a:lnSpc>
                <a:spcAft>
                  <a:spcPts val="300"/>
                </a:spcAft>
              </a:pPr>
              <a:r>
                <a:rPr lang="de-DE" sz="900" b="1" dirty="0">
                  <a:latin typeface="Georgia" panose="02040502050405020303" pitchFamily="18" charset="0"/>
                </a:rPr>
                <a:t>700</a:t>
              </a:r>
            </a:p>
            <a:p>
              <a:pPr>
                <a:lnSpc>
                  <a:spcPct val="287000"/>
                </a:lnSpc>
                <a:spcAft>
                  <a:spcPts val="300"/>
                </a:spcAft>
              </a:pPr>
              <a:r>
                <a:rPr lang="de-DE" sz="900" b="1" dirty="0">
                  <a:latin typeface="Georgia" panose="02040502050405020303" pitchFamily="18" charset="0"/>
                </a:rPr>
                <a:t>600</a:t>
              </a:r>
            </a:p>
            <a:p>
              <a:pPr>
                <a:lnSpc>
                  <a:spcPct val="287000"/>
                </a:lnSpc>
                <a:spcAft>
                  <a:spcPts val="300"/>
                </a:spcAft>
              </a:pPr>
              <a:r>
                <a:rPr lang="de-DE" sz="900" b="1" dirty="0">
                  <a:latin typeface="Georgia" panose="02040502050405020303" pitchFamily="18" charset="0"/>
                </a:rPr>
                <a:t>500</a:t>
              </a:r>
            </a:p>
            <a:p>
              <a:pPr>
                <a:lnSpc>
                  <a:spcPct val="287000"/>
                </a:lnSpc>
                <a:spcAft>
                  <a:spcPts val="300"/>
                </a:spcAft>
              </a:pPr>
              <a:r>
                <a:rPr lang="de-DE" sz="900" b="1" dirty="0">
                  <a:latin typeface="Georgia" panose="02040502050405020303" pitchFamily="18" charset="0"/>
                </a:rPr>
                <a:t>400</a:t>
              </a:r>
            </a:p>
            <a:p>
              <a:pPr>
                <a:lnSpc>
                  <a:spcPct val="287000"/>
                </a:lnSpc>
                <a:spcAft>
                  <a:spcPts val="300"/>
                </a:spcAft>
              </a:pPr>
              <a:r>
                <a:rPr lang="de-DE" sz="900" b="1" dirty="0">
                  <a:latin typeface="Georgia" panose="02040502050405020303" pitchFamily="18" charset="0"/>
                </a:rPr>
                <a:t>300</a:t>
              </a:r>
            </a:p>
            <a:p>
              <a:pPr>
                <a:lnSpc>
                  <a:spcPct val="287000"/>
                </a:lnSpc>
                <a:spcAft>
                  <a:spcPts val="300"/>
                </a:spcAft>
              </a:pPr>
              <a:r>
                <a:rPr lang="de-DE" sz="900" b="1" dirty="0">
                  <a:latin typeface="Georgia" panose="02040502050405020303" pitchFamily="18" charset="0"/>
                </a:rPr>
                <a:t>200</a:t>
              </a:r>
            </a:p>
            <a:p>
              <a:pPr>
                <a:lnSpc>
                  <a:spcPct val="287000"/>
                </a:lnSpc>
                <a:spcAft>
                  <a:spcPts val="300"/>
                </a:spcAft>
              </a:pPr>
              <a:r>
                <a:rPr lang="de-DE" sz="900" b="1" dirty="0">
                  <a:latin typeface="Georgia" panose="02040502050405020303" pitchFamily="18" charset="0"/>
                </a:rPr>
                <a:t>100</a:t>
              </a:r>
            </a:p>
          </p:txBody>
        </p:sp>
      </p:grpSp>
      <p:sp>
        <p:nvSpPr>
          <p:cNvPr id="7" name="Freihandform: Form 6"/>
          <p:cNvSpPr/>
          <p:nvPr/>
        </p:nvSpPr>
        <p:spPr>
          <a:xfrm>
            <a:off x="633046" y="1811215"/>
            <a:ext cx="5284177" cy="3490547"/>
          </a:xfrm>
          <a:custGeom>
            <a:avLst/>
            <a:gdLst>
              <a:gd name="connsiteX0" fmla="*/ 17585 w 5284177"/>
              <a:gd name="connsiteY0" fmla="*/ 3314700 h 3490547"/>
              <a:gd name="connsiteX1" fmla="*/ 0 w 5284177"/>
              <a:gd name="connsiteY1" fmla="*/ 2883877 h 3490547"/>
              <a:gd name="connsiteX2" fmla="*/ 61546 w 5284177"/>
              <a:gd name="connsiteY2" fmla="*/ 0 h 3490547"/>
              <a:gd name="connsiteX3" fmla="*/ 5275385 w 5284177"/>
              <a:gd name="connsiteY3" fmla="*/ 35170 h 3490547"/>
              <a:gd name="connsiteX4" fmla="*/ 5284177 w 5284177"/>
              <a:gd name="connsiteY4" fmla="*/ 3472962 h 3490547"/>
              <a:gd name="connsiteX5" fmla="*/ 0 w 5284177"/>
              <a:gd name="connsiteY5" fmla="*/ 3490547 h 3490547"/>
              <a:gd name="connsiteX6" fmla="*/ 17585 w 5284177"/>
              <a:gd name="connsiteY6" fmla="*/ 3314700 h 34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4177" h="3490547">
                <a:moveTo>
                  <a:pt x="17585" y="3314700"/>
                </a:moveTo>
                <a:lnTo>
                  <a:pt x="0" y="2883877"/>
                </a:lnTo>
                <a:lnTo>
                  <a:pt x="61546" y="0"/>
                </a:lnTo>
                <a:lnTo>
                  <a:pt x="5275385" y="35170"/>
                </a:lnTo>
                <a:cubicBezTo>
                  <a:pt x="5278316" y="1181101"/>
                  <a:pt x="5281246" y="2327031"/>
                  <a:pt x="5284177" y="3472962"/>
                </a:cubicBezTo>
                <a:lnTo>
                  <a:pt x="0" y="3490547"/>
                </a:lnTo>
                <a:lnTo>
                  <a:pt x="17585" y="3314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afterEffect">
                                  <p:stCondLst>
                                    <p:cond delay="500"/>
                                  </p:stCondLst>
                                  <p:childTnLst>
                                    <p:anim calcmode="lin" valueType="num">
                                      <p:cBhvr additive="base">
                                        <p:cTn id="6" dur="2000"/>
                                        <p:tgtEl>
                                          <p:spTgt spid="7"/>
                                        </p:tgtEl>
                                        <p:attrNameLst>
                                          <p:attrName>ppt_x</p:attrName>
                                        </p:attrNameLst>
                                      </p:cBhvr>
                                      <p:tavLst>
                                        <p:tav tm="0">
                                          <p:val>
                                            <p:strVal val="ppt_x"/>
                                          </p:val>
                                        </p:tav>
                                        <p:tav tm="100000">
                                          <p:val>
                                            <p:strVal val="1+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251520" y="1533032"/>
            <a:ext cx="8641655" cy="4127993"/>
            <a:chOff x="250825" y="1533031"/>
            <a:chExt cx="8641655" cy="4127993"/>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 y="1533031"/>
              <a:ext cx="4321175" cy="4127993"/>
            </a:xfrm>
            <a:prstGeom prst="rect">
              <a:avLst/>
            </a:prstGeom>
          </p:spPr>
        </p:pic>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306" y="1533031"/>
              <a:ext cx="4321174" cy="4127992"/>
            </a:xfrm>
            <a:prstGeom prst="rect">
              <a:avLst/>
            </a:prstGeom>
          </p:spPr>
        </p:pic>
      </p:grpSp>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Huhn</a:t>
            </a:r>
          </a:p>
          <a:p>
            <a:pPr>
              <a:lnSpc>
                <a:spcPts val="3300"/>
              </a:lnSpc>
            </a:pPr>
            <a:r>
              <a:rPr lang="de-DE" altLang="de-DE" sz="2500" b="1" dirty="0">
                <a:latin typeface="Georgia" panose="02040502050405020303" pitchFamily="18" charset="0"/>
              </a:rPr>
              <a:t>Was muss die Politik tun?</a:t>
            </a:r>
          </a:p>
        </p:txBody>
      </p:sp>
      <p:sp>
        <p:nvSpPr>
          <p:cNvPr id="3" name="Textfeld 2"/>
          <p:cNvSpPr txBox="1"/>
          <p:nvPr/>
        </p:nvSpPr>
        <p:spPr>
          <a:xfrm>
            <a:off x="611188" y="3016984"/>
            <a:ext cx="7921625" cy="1765548"/>
          </a:xfrm>
          <a:prstGeom prst="rect">
            <a:avLst/>
          </a:prstGeom>
          <a:noFill/>
        </p:spPr>
        <p:txBody>
          <a:bodyPr wrap="square" rtlCol="0">
            <a:spAutoFit/>
          </a:bodyPr>
          <a:lstStyle/>
          <a:p>
            <a:pPr>
              <a:lnSpc>
                <a:spcPts val="2000"/>
              </a:lnSpc>
              <a:spcAft>
                <a:spcPts val="1200"/>
              </a:spcAft>
            </a:pPr>
            <a:r>
              <a:rPr lang="de-DE" sz="1500" dirty="0">
                <a:latin typeface="Georgia" panose="02040502050405020303" pitchFamily="18" charset="0"/>
              </a:rPr>
              <a:t>Die europäische Tierhaltung sollte sich wieder unabhängiger von den Weltmärkten machen. Dazu muss die Genehmigung von Tiermastanlagen stärker daran gebunden sein, ob Futtermittelflächen vorhanden sind. Eine gesetzlich vorgeschriebene tiergerechtere Haltung würde die Fleischpreise erhöhen und den Fleischkonsum reduzieren.</a:t>
            </a:r>
          </a:p>
          <a:p>
            <a:pPr>
              <a:lnSpc>
                <a:spcPts val="2000"/>
              </a:lnSpc>
              <a:spcAft>
                <a:spcPts val="1200"/>
              </a:spcAft>
            </a:pPr>
            <a:r>
              <a:rPr lang="de-DE" sz="1500" dirty="0">
                <a:latin typeface="Georgia" panose="02040502050405020303" pitchFamily="18" charset="0"/>
              </a:rPr>
              <a:t>Das Verbot des Medikamenteneinsatzes in der Tiermast könnte die Intensivhaltung zurückdrängen. </a:t>
            </a:r>
          </a:p>
        </p:txBody>
      </p:sp>
    </p:spTree>
    <p:extLst>
      <p:ext uri="{BB962C8B-B14F-4D97-AF65-F5344CB8AC3E}">
        <p14:creationId xmlns:p14="http://schemas.microsoft.com/office/powerpoint/2010/main" val="407059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8100"/>
                            </p:stCondLst>
                            <p:childTnLst>
                              <p:par>
                                <p:cTn id="9" presetID="22" presetClass="entr" presetSubtype="8" fill="hold" nodeType="afterEffect">
                                  <p:stCondLst>
                                    <p:cond delay="500"/>
                                  </p:stCondLst>
                                  <p:iterate type="lt">
                                    <p:tmPct val="5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p:nvPr/>
        </p:nvGrpSpPr>
        <p:grpSpPr>
          <a:xfrm>
            <a:off x="251520" y="1533032"/>
            <a:ext cx="8641655" cy="4127993"/>
            <a:chOff x="250825" y="1533031"/>
            <a:chExt cx="8641655" cy="4127993"/>
          </a:xfrm>
        </p:grpSpPr>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5" y="1533031"/>
              <a:ext cx="4321175" cy="4127993"/>
            </a:xfrm>
            <a:prstGeom prst="rect">
              <a:avLst/>
            </a:prstGeom>
          </p:spPr>
        </p:pic>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306" y="1533031"/>
              <a:ext cx="4321174" cy="4127992"/>
            </a:xfrm>
            <a:prstGeom prst="rect">
              <a:avLst/>
            </a:prstGeom>
          </p:spPr>
        </p:pic>
      </p:grpSp>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Huhn</a:t>
            </a:r>
          </a:p>
          <a:p>
            <a:pPr>
              <a:lnSpc>
                <a:spcPts val="3300"/>
              </a:lnSpc>
            </a:pPr>
            <a:r>
              <a:rPr lang="de-DE" altLang="de-DE" sz="2500" b="1" dirty="0">
                <a:latin typeface="Georgia" panose="02040502050405020303" pitchFamily="18" charset="0"/>
              </a:rPr>
              <a:t>Was muss die Politik tun?</a:t>
            </a:r>
          </a:p>
        </p:txBody>
      </p:sp>
      <p:sp>
        <p:nvSpPr>
          <p:cNvPr id="3" name="Textfeld 2"/>
          <p:cNvSpPr txBox="1"/>
          <p:nvPr/>
        </p:nvSpPr>
        <p:spPr>
          <a:xfrm>
            <a:off x="611188" y="2643103"/>
            <a:ext cx="7921625" cy="2432397"/>
          </a:xfrm>
          <a:prstGeom prst="rect">
            <a:avLst/>
          </a:prstGeom>
          <a:noFill/>
        </p:spPr>
        <p:txBody>
          <a:bodyPr wrap="square" rtlCol="0">
            <a:spAutoFit/>
          </a:bodyPr>
          <a:lstStyle/>
          <a:p>
            <a:pPr>
              <a:lnSpc>
                <a:spcPts val="2000"/>
              </a:lnSpc>
              <a:spcAft>
                <a:spcPts val="1200"/>
              </a:spcAft>
            </a:pPr>
            <a:r>
              <a:rPr lang="de-DE" sz="1500" dirty="0">
                <a:latin typeface="Georgia" panose="02040502050405020303" pitchFamily="18" charset="0"/>
              </a:rPr>
              <a:t>Die EU sollte die Importe von Soja verringern. Wichtig ist vor allem das Importverbot für genverändertes Soja. </a:t>
            </a:r>
          </a:p>
          <a:p>
            <a:pPr>
              <a:lnSpc>
                <a:spcPts val="2000"/>
              </a:lnSpc>
              <a:spcAft>
                <a:spcPts val="1200"/>
              </a:spcAft>
            </a:pPr>
            <a:r>
              <a:rPr lang="de-DE" sz="1500" dirty="0">
                <a:latin typeface="Georgia" panose="02040502050405020303" pitchFamily="18" charset="0"/>
              </a:rPr>
              <a:t>Für den Sojaanbau in Südamerika sind strengere Regeln nötig: Menschenrechtliche Mindestanforderungen für den Erwerb von Land, die Beachtung des Rechts auf Nahrung und der Rechte indigener Völker müssen geachtet werden.</a:t>
            </a:r>
          </a:p>
          <a:p>
            <a:pPr>
              <a:lnSpc>
                <a:spcPts val="2000"/>
              </a:lnSpc>
              <a:spcAft>
                <a:spcPts val="1200"/>
              </a:spcAft>
            </a:pPr>
            <a:r>
              <a:rPr lang="de-DE" sz="1500" dirty="0">
                <a:latin typeface="Georgia" panose="02040502050405020303" pitchFamily="18" charset="0"/>
              </a:rPr>
              <a:t>Entwicklungs- und Schwellenländer sollten im Rahmen der Welthandelsorganisation das Recht bekommen, unbürokratisch Billigimporte zu untersagen oder mit hohen Strafzöllen zu belegen, wenn die einheimische Wirtschaft geschädigt wird. </a:t>
            </a:r>
          </a:p>
        </p:txBody>
      </p:sp>
    </p:spTree>
    <p:extLst>
      <p:ext uri="{BB962C8B-B14F-4D97-AF65-F5344CB8AC3E}">
        <p14:creationId xmlns:p14="http://schemas.microsoft.com/office/powerpoint/2010/main" val="834846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3325"/>
                            </p:stCondLst>
                            <p:childTnLst>
                              <p:par>
                                <p:cTn id="9" presetID="22" presetClass="entr" presetSubtype="8" fill="hold" nodeType="afterEffect">
                                  <p:stCondLst>
                                    <p:cond delay="500"/>
                                  </p:stCondLst>
                                  <p:iterate type="lt">
                                    <p:tmPct val="5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9025"/>
                            </p:stCondLst>
                            <p:childTnLst>
                              <p:par>
                                <p:cTn id="13" presetID="22" presetClass="entr" presetSubtype="8" fill="hold" nodeType="afterEffect">
                                  <p:stCondLst>
                                    <p:cond delay="500"/>
                                  </p:stCondLst>
                                  <p:iterate type="lt">
                                    <p:tmPct val="5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178784" y="1700258"/>
            <a:ext cx="6511784" cy="4032997"/>
            <a:chOff x="178784" y="1700258"/>
            <a:chExt cx="6511784" cy="4032997"/>
          </a:xfrm>
        </p:grpSpPr>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62225"/>
            <a:stretch/>
          </p:blipFill>
          <p:spPr>
            <a:xfrm>
              <a:off x="223489" y="1864074"/>
              <a:ext cx="2404295" cy="952849"/>
            </a:xfrm>
            <a:prstGeom prst="rect">
              <a:avLst/>
            </a:prstGeom>
          </p:spPr>
        </p:pic>
        <p:sp>
          <p:nvSpPr>
            <p:cNvPr id="4" name="Textfeld 3"/>
            <p:cNvSpPr txBox="1"/>
            <p:nvPr/>
          </p:nvSpPr>
          <p:spPr>
            <a:xfrm>
              <a:off x="1422898" y="1700258"/>
              <a:ext cx="2016224" cy="230832"/>
            </a:xfrm>
            <a:prstGeom prst="rect">
              <a:avLst/>
            </a:prstGeom>
            <a:noFill/>
          </p:spPr>
          <p:txBody>
            <a:bodyPr wrap="square" rtlCol="0">
              <a:spAutoFit/>
            </a:bodyPr>
            <a:lstStyle/>
            <a:p>
              <a:r>
                <a:rPr lang="de-DE" sz="900" b="1" dirty="0">
                  <a:latin typeface="Georgia" panose="02040502050405020303" pitchFamily="18" charset="0"/>
                </a:rPr>
                <a:t>6,7 </a:t>
              </a:r>
              <a:r>
                <a:rPr lang="de-DE" sz="900" b="1" dirty="0">
                  <a:solidFill>
                    <a:srgbClr val="C09654"/>
                  </a:solidFill>
                  <a:latin typeface="Georgia" panose="02040502050405020303" pitchFamily="18" charset="0"/>
                </a:rPr>
                <a:t>Autos</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98" y="3036554"/>
              <a:ext cx="6391227" cy="2696701"/>
            </a:xfrm>
            <a:prstGeom prst="rect">
              <a:avLst/>
            </a:prstGeom>
          </p:spPr>
        </p:pic>
        <p:sp>
          <p:nvSpPr>
            <p:cNvPr id="12" name="Textfeld 11"/>
            <p:cNvSpPr txBox="1"/>
            <p:nvPr/>
          </p:nvSpPr>
          <p:spPr>
            <a:xfrm>
              <a:off x="178784" y="2953269"/>
              <a:ext cx="2016224" cy="230832"/>
            </a:xfrm>
            <a:prstGeom prst="rect">
              <a:avLst/>
            </a:prstGeom>
            <a:noFill/>
          </p:spPr>
          <p:txBody>
            <a:bodyPr wrap="square" rtlCol="0">
              <a:spAutoFit/>
            </a:bodyPr>
            <a:lstStyle/>
            <a:p>
              <a:r>
                <a:rPr lang="de-DE" sz="900" b="1" dirty="0">
                  <a:latin typeface="Georgia" panose="02040502050405020303" pitchFamily="18" charset="0"/>
                </a:rPr>
                <a:t>660 kg </a:t>
              </a:r>
              <a:r>
                <a:rPr lang="de-DE" sz="900" b="1" dirty="0">
                  <a:solidFill>
                    <a:srgbClr val="68AA89"/>
                  </a:solidFill>
                  <a:latin typeface="Georgia" panose="02040502050405020303" pitchFamily="18" charset="0"/>
                </a:rPr>
                <a:t>Kleidung</a:t>
              </a:r>
            </a:p>
          </p:txBody>
        </p:sp>
        <p:sp>
          <p:nvSpPr>
            <p:cNvPr id="13" name="Textfeld 12"/>
            <p:cNvSpPr txBox="1"/>
            <p:nvPr/>
          </p:nvSpPr>
          <p:spPr>
            <a:xfrm>
              <a:off x="3563888" y="2959519"/>
              <a:ext cx="936675" cy="230832"/>
            </a:xfrm>
            <a:prstGeom prst="rect">
              <a:avLst/>
            </a:prstGeom>
            <a:noFill/>
          </p:spPr>
          <p:txBody>
            <a:bodyPr wrap="square" rtlCol="0">
              <a:spAutoFit/>
            </a:bodyPr>
            <a:lstStyle/>
            <a:p>
              <a:r>
                <a:rPr lang="de-DE" sz="900" b="1" dirty="0">
                  <a:latin typeface="Georgia" panose="02040502050405020303" pitchFamily="18" charset="0"/>
                </a:rPr>
                <a:t>2,7 </a:t>
              </a:r>
              <a:r>
                <a:rPr lang="de-DE" sz="900" b="1" dirty="0">
                  <a:solidFill>
                    <a:srgbClr val="D25D53"/>
                  </a:solidFill>
                  <a:latin typeface="Georgia" panose="02040502050405020303" pitchFamily="18" charset="0"/>
                </a:rPr>
                <a:t>Schafe</a:t>
              </a:r>
            </a:p>
          </p:txBody>
        </p:sp>
        <p:sp>
          <p:nvSpPr>
            <p:cNvPr id="14" name="Textfeld 13"/>
            <p:cNvSpPr txBox="1"/>
            <p:nvPr/>
          </p:nvSpPr>
          <p:spPr>
            <a:xfrm>
              <a:off x="4298435" y="2956099"/>
              <a:ext cx="936675" cy="230832"/>
            </a:xfrm>
            <a:prstGeom prst="rect">
              <a:avLst/>
            </a:prstGeom>
            <a:noFill/>
          </p:spPr>
          <p:txBody>
            <a:bodyPr wrap="square" rtlCol="0">
              <a:spAutoFit/>
            </a:bodyPr>
            <a:lstStyle/>
            <a:p>
              <a:r>
                <a:rPr lang="de-DE" sz="900" b="1" dirty="0">
                  <a:latin typeface="Georgia" panose="02040502050405020303" pitchFamily="18" charset="0"/>
                </a:rPr>
                <a:t>2,7 </a:t>
              </a:r>
              <a:r>
                <a:rPr lang="de-DE" sz="900" b="1" dirty="0">
                  <a:solidFill>
                    <a:srgbClr val="D25D53"/>
                  </a:solidFill>
                  <a:latin typeface="Georgia" panose="02040502050405020303" pitchFamily="18" charset="0"/>
                </a:rPr>
                <a:t>Rinder</a:t>
              </a:r>
            </a:p>
          </p:txBody>
        </p:sp>
        <p:sp>
          <p:nvSpPr>
            <p:cNvPr id="15" name="Textfeld 14"/>
            <p:cNvSpPr txBox="1"/>
            <p:nvPr/>
          </p:nvSpPr>
          <p:spPr>
            <a:xfrm>
              <a:off x="5023298" y="2953269"/>
              <a:ext cx="936675" cy="230832"/>
            </a:xfrm>
            <a:prstGeom prst="rect">
              <a:avLst/>
            </a:prstGeom>
            <a:noFill/>
          </p:spPr>
          <p:txBody>
            <a:bodyPr wrap="square" rtlCol="0">
              <a:spAutoFit/>
            </a:bodyPr>
            <a:lstStyle/>
            <a:p>
              <a:r>
                <a:rPr lang="de-DE" sz="900" b="1" dirty="0">
                  <a:latin typeface="Georgia" panose="02040502050405020303" pitchFamily="18" charset="0"/>
                </a:rPr>
                <a:t>8,2 </a:t>
              </a:r>
              <a:r>
                <a:rPr lang="de-DE" sz="900" b="1" dirty="0">
                  <a:solidFill>
                    <a:srgbClr val="D25D53"/>
                  </a:solidFill>
                  <a:latin typeface="Georgia" panose="02040502050405020303" pitchFamily="18" charset="0"/>
                </a:rPr>
                <a:t>Gänse</a:t>
              </a:r>
            </a:p>
          </p:txBody>
        </p:sp>
        <p:sp>
          <p:nvSpPr>
            <p:cNvPr id="16" name="Textfeld 15"/>
            <p:cNvSpPr txBox="1"/>
            <p:nvPr/>
          </p:nvSpPr>
          <p:spPr>
            <a:xfrm>
              <a:off x="5753893" y="2953819"/>
              <a:ext cx="936675" cy="230832"/>
            </a:xfrm>
            <a:prstGeom prst="rect">
              <a:avLst/>
            </a:prstGeom>
            <a:noFill/>
          </p:spPr>
          <p:txBody>
            <a:bodyPr wrap="square" rtlCol="0">
              <a:spAutoFit/>
            </a:bodyPr>
            <a:lstStyle/>
            <a:p>
              <a:r>
                <a:rPr lang="de-DE" sz="900" b="1" dirty="0">
                  <a:latin typeface="Georgia" panose="02040502050405020303" pitchFamily="18" charset="0"/>
                </a:rPr>
                <a:t>25,1 </a:t>
              </a:r>
              <a:r>
                <a:rPr lang="de-DE" sz="900" b="1" dirty="0">
                  <a:solidFill>
                    <a:srgbClr val="D2594E"/>
                  </a:solidFill>
                  <a:latin typeface="Georgia" panose="02040502050405020303" pitchFamily="18" charset="0"/>
                </a:rPr>
                <a:t>Enten</a:t>
              </a:r>
            </a:p>
          </p:txBody>
        </p:sp>
        <p:sp>
          <p:nvSpPr>
            <p:cNvPr id="17" name="Textfeld 16"/>
            <p:cNvSpPr txBox="1"/>
            <p:nvPr/>
          </p:nvSpPr>
          <p:spPr>
            <a:xfrm>
              <a:off x="3572719" y="3493818"/>
              <a:ext cx="936675" cy="230832"/>
            </a:xfrm>
            <a:prstGeom prst="rect">
              <a:avLst/>
            </a:prstGeom>
            <a:noFill/>
          </p:spPr>
          <p:txBody>
            <a:bodyPr wrap="square" rtlCol="0">
              <a:spAutoFit/>
            </a:bodyPr>
            <a:lstStyle/>
            <a:p>
              <a:r>
                <a:rPr lang="de-DE" sz="900" b="1" dirty="0">
                  <a:latin typeface="Georgia" panose="02040502050405020303" pitchFamily="18" charset="0"/>
                </a:rPr>
                <a:t>31,2 </a:t>
              </a:r>
              <a:r>
                <a:rPr lang="de-DE" sz="900" b="1" dirty="0">
                  <a:solidFill>
                    <a:srgbClr val="D2594E"/>
                  </a:solidFill>
                  <a:latin typeface="Georgia" panose="02040502050405020303" pitchFamily="18" charset="0"/>
                </a:rPr>
                <a:t>Puten</a:t>
              </a:r>
            </a:p>
          </p:txBody>
        </p:sp>
        <p:sp>
          <p:nvSpPr>
            <p:cNvPr id="18" name="Textfeld 17"/>
            <p:cNvSpPr txBox="1"/>
            <p:nvPr/>
          </p:nvSpPr>
          <p:spPr>
            <a:xfrm>
              <a:off x="5016058" y="3486200"/>
              <a:ext cx="1152128" cy="230832"/>
            </a:xfrm>
            <a:prstGeom prst="rect">
              <a:avLst/>
            </a:prstGeom>
            <a:noFill/>
          </p:spPr>
          <p:txBody>
            <a:bodyPr wrap="square" rtlCol="0">
              <a:spAutoFit/>
            </a:bodyPr>
            <a:lstStyle/>
            <a:p>
              <a:r>
                <a:rPr lang="de-DE" sz="900" b="1" dirty="0">
                  <a:latin typeface="Georgia" panose="02040502050405020303" pitchFamily="18" charset="0"/>
                </a:rPr>
                <a:t>31,2 </a:t>
              </a:r>
              <a:r>
                <a:rPr lang="de-DE" sz="900" b="1" dirty="0">
                  <a:solidFill>
                    <a:srgbClr val="D2594E"/>
                  </a:solidFill>
                  <a:latin typeface="Georgia" panose="02040502050405020303" pitchFamily="18" charset="0"/>
                </a:rPr>
                <a:t>Schweine</a:t>
              </a:r>
            </a:p>
          </p:txBody>
        </p:sp>
        <p:sp>
          <p:nvSpPr>
            <p:cNvPr id="19" name="Textfeld 18"/>
            <p:cNvSpPr txBox="1"/>
            <p:nvPr/>
          </p:nvSpPr>
          <p:spPr>
            <a:xfrm>
              <a:off x="3573082" y="4065952"/>
              <a:ext cx="1286950" cy="230832"/>
            </a:xfrm>
            <a:prstGeom prst="rect">
              <a:avLst/>
            </a:prstGeom>
            <a:noFill/>
          </p:spPr>
          <p:txBody>
            <a:bodyPr wrap="square" rtlCol="0">
              <a:spAutoFit/>
            </a:bodyPr>
            <a:lstStyle/>
            <a:p>
              <a:r>
                <a:rPr lang="de-DE" sz="900" b="1" dirty="0">
                  <a:latin typeface="Georgia" panose="02040502050405020303" pitchFamily="18" charset="0"/>
                </a:rPr>
                <a:t>641,7 </a:t>
              </a:r>
              <a:r>
                <a:rPr lang="de-DE" sz="900" b="1" dirty="0">
                  <a:solidFill>
                    <a:srgbClr val="D2594E"/>
                  </a:solidFill>
                  <a:latin typeface="Georgia" panose="02040502050405020303" pitchFamily="18" charset="0"/>
                </a:rPr>
                <a:t>Hühner</a:t>
              </a:r>
            </a:p>
          </p:txBody>
        </p:sp>
        <p:pic>
          <p:nvPicPr>
            <p:cNvPr id="21" name="Grafik 20"/>
            <p:cNvPicPr>
              <a:picLocks noChangeAspect="1"/>
            </p:cNvPicPr>
            <p:nvPr/>
          </p:nvPicPr>
          <p:blipFill rotWithShape="1">
            <a:blip r:embed="rId3" cstate="print">
              <a:extLst>
                <a:ext uri="{28A0092B-C50C-407E-A947-70E740481C1C}">
                  <a14:useLocalDpi xmlns:a14="http://schemas.microsoft.com/office/drawing/2010/main" val="0"/>
                </a:ext>
              </a:extLst>
            </a:blip>
            <a:srcRect l="44341"/>
            <a:stretch/>
          </p:blipFill>
          <p:spPr>
            <a:xfrm>
              <a:off x="2469578" y="1861491"/>
              <a:ext cx="3542582" cy="952849"/>
            </a:xfrm>
            <a:prstGeom prst="rect">
              <a:avLst/>
            </a:prstGeom>
          </p:spPr>
        </p:pic>
      </p:grpSp>
      <p:sp>
        <p:nvSpPr>
          <p:cNvPr id="49155" name="Text Box 3"/>
          <p:cNvSpPr txBox="1">
            <a:spLocks noChangeArrowheads="1"/>
          </p:cNvSpPr>
          <p:nvPr/>
        </p:nvSpPr>
        <p:spPr bwMode="auto">
          <a:xfrm>
            <a:off x="250825" y="214313"/>
            <a:ext cx="77771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Konsum in Deutschland</a:t>
            </a:r>
          </a:p>
          <a:p>
            <a:pPr>
              <a:lnSpc>
                <a:spcPts val="3300"/>
              </a:lnSpc>
            </a:pPr>
            <a:r>
              <a:rPr lang="de-DE" altLang="de-DE" sz="2500" b="1" dirty="0">
                <a:latin typeface="Georgia" panose="02040502050405020303" pitchFamily="18" charset="0"/>
              </a:rPr>
              <a:t>Was wir verbrauchen</a:t>
            </a:r>
          </a:p>
        </p:txBody>
      </p:sp>
      <p:sp>
        <p:nvSpPr>
          <p:cNvPr id="49160" name="Text Box 8"/>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a:latin typeface="Georgia" panose="02040502050405020303" pitchFamily="18" charset="0"/>
              </a:rPr>
              <a:t>Was ein Deutscher mit 55 Jahren durchschnittlich verbraucht hat</a:t>
            </a:r>
          </a:p>
        </p:txBody>
      </p:sp>
      <p:sp>
        <p:nvSpPr>
          <p:cNvPr id="49163" name="Rectangle 11"/>
          <p:cNvSpPr>
            <a:spLocks noChangeArrowheads="1"/>
          </p:cNvSpPr>
          <p:nvPr/>
        </p:nvSpPr>
        <p:spPr bwMode="auto">
          <a:xfrm>
            <a:off x="250825" y="5300663"/>
            <a:ext cx="3097213" cy="5762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161" name="Text Box 9"/>
          <p:cNvSpPr txBox="1">
            <a:spLocks noChangeArrowheads="1"/>
          </p:cNvSpPr>
          <p:nvPr/>
        </p:nvSpPr>
        <p:spPr bwMode="auto">
          <a:xfrm>
            <a:off x="6804025" y="5181900"/>
            <a:ext cx="208915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800"/>
              </a:lnSpc>
            </a:pPr>
            <a:r>
              <a:rPr lang="de-DE" altLang="de-DE" sz="600" dirty="0">
                <a:latin typeface="Georgia" panose="02040502050405020303" pitchFamily="18" charset="0"/>
              </a:rPr>
              <a:t>Quellen: </a:t>
            </a:r>
            <a:r>
              <a:rPr lang="de-DE" altLang="de-DE" sz="600" dirty="0" err="1">
                <a:latin typeface="Georgia" panose="02040502050405020303" pitchFamily="18" charset="0"/>
              </a:rPr>
              <a:t>Agrar</a:t>
            </a:r>
            <a:r>
              <a:rPr lang="de-DE" altLang="de-DE" sz="600" dirty="0">
                <a:latin typeface="Georgia" panose="02040502050405020303" pitchFamily="18" charset="0"/>
              </a:rPr>
              <a:t> Koordination (2013): Verantwortungsvoller Konsum: Wir können auch anders; Heinrich-Böll-Stiftung / Bund für Umwelt- und Naturschutz / Le Monde </a:t>
            </a:r>
            <a:r>
              <a:rPr lang="de-DE" altLang="de-DE" sz="600" dirty="0" err="1">
                <a:latin typeface="Georgia" panose="02040502050405020303" pitchFamily="18" charset="0"/>
              </a:rPr>
              <a:t>diplomatique</a:t>
            </a:r>
            <a:r>
              <a:rPr lang="de-DE" altLang="de-DE" sz="600" dirty="0">
                <a:latin typeface="Georgia" panose="02040502050405020303" pitchFamily="18" charset="0"/>
              </a:rPr>
              <a:t> (2013): Fleischatlas; ZDF (2013): Deutschland – Wie wir leben (1/3); Nordsonne Identity / Brot für die Welt</a:t>
            </a:r>
          </a:p>
        </p:txBody>
      </p:sp>
      <p:sp>
        <p:nvSpPr>
          <p:cNvPr id="2" name="Freihandform: Form 1"/>
          <p:cNvSpPr/>
          <p:nvPr/>
        </p:nvSpPr>
        <p:spPr>
          <a:xfrm>
            <a:off x="131885" y="1688123"/>
            <a:ext cx="6620607" cy="4044462"/>
          </a:xfrm>
          <a:custGeom>
            <a:avLst/>
            <a:gdLst>
              <a:gd name="connsiteX0" fmla="*/ 993530 w 6620607"/>
              <a:gd name="connsiteY0" fmla="*/ 0 h 4044462"/>
              <a:gd name="connsiteX1" fmla="*/ 5908430 w 6620607"/>
              <a:gd name="connsiteY1" fmla="*/ 43962 h 4044462"/>
              <a:gd name="connsiteX2" fmla="*/ 6620607 w 6620607"/>
              <a:gd name="connsiteY2" fmla="*/ 26377 h 4044462"/>
              <a:gd name="connsiteX3" fmla="*/ 6611815 w 6620607"/>
              <a:gd name="connsiteY3" fmla="*/ 4009292 h 4044462"/>
              <a:gd name="connsiteX4" fmla="*/ 0 w 6620607"/>
              <a:gd name="connsiteY4" fmla="*/ 4044462 h 4044462"/>
              <a:gd name="connsiteX5" fmla="*/ 26377 w 6620607"/>
              <a:gd name="connsiteY5" fmla="*/ 1266092 h 4044462"/>
              <a:gd name="connsiteX6" fmla="*/ 1160584 w 6620607"/>
              <a:gd name="connsiteY6" fmla="*/ 1274885 h 4044462"/>
              <a:gd name="connsiteX7" fmla="*/ 993530 w 6620607"/>
              <a:gd name="connsiteY7" fmla="*/ 0 h 404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0607" h="4044462">
                <a:moveTo>
                  <a:pt x="993530" y="0"/>
                </a:moveTo>
                <a:lnTo>
                  <a:pt x="5908430" y="43962"/>
                </a:lnTo>
                <a:lnTo>
                  <a:pt x="6620607" y="26377"/>
                </a:lnTo>
                <a:cubicBezTo>
                  <a:pt x="6617676" y="1354015"/>
                  <a:pt x="6614746" y="2681654"/>
                  <a:pt x="6611815" y="4009292"/>
                </a:cubicBezTo>
                <a:lnTo>
                  <a:pt x="0" y="4044462"/>
                </a:lnTo>
                <a:lnTo>
                  <a:pt x="26377" y="1266092"/>
                </a:lnTo>
                <a:lnTo>
                  <a:pt x="1160584" y="1274885"/>
                </a:lnTo>
                <a:lnTo>
                  <a:pt x="99353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Form 5"/>
          <p:cNvSpPr/>
          <p:nvPr/>
        </p:nvSpPr>
        <p:spPr>
          <a:xfrm>
            <a:off x="137160" y="2891790"/>
            <a:ext cx="6617970" cy="2834640"/>
          </a:xfrm>
          <a:custGeom>
            <a:avLst/>
            <a:gdLst>
              <a:gd name="connsiteX0" fmla="*/ 34290 w 6617970"/>
              <a:gd name="connsiteY0" fmla="*/ 11430 h 2834640"/>
              <a:gd name="connsiteX1" fmla="*/ 6617970 w 6617970"/>
              <a:gd name="connsiteY1" fmla="*/ 0 h 2834640"/>
              <a:gd name="connsiteX2" fmla="*/ 6560820 w 6617970"/>
              <a:gd name="connsiteY2" fmla="*/ 2823210 h 2834640"/>
              <a:gd name="connsiteX3" fmla="*/ 0 w 6617970"/>
              <a:gd name="connsiteY3" fmla="*/ 2834640 h 2834640"/>
              <a:gd name="connsiteX4" fmla="*/ 34290 w 6617970"/>
              <a:gd name="connsiteY4" fmla="*/ 1143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7970" h="2834640">
                <a:moveTo>
                  <a:pt x="34290" y="11430"/>
                </a:moveTo>
                <a:lnTo>
                  <a:pt x="6617970" y="0"/>
                </a:lnTo>
                <a:lnTo>
                  <a:pt x="6560820" y="2823210"/>
                </a:lnTo>
                <a:lnTo>
                  <a:pt x="0" y="2834640"/>
                </a:lnTo>
                <a:lnTo>
                  <a:pt x="34290" y="114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ihandform: Form 6"/>
          <p:cNvSpPr/>
          <p:nvPr/>
        </p:nvSpPr>
        <p:spPr>
          <a:xfrm>
            <a:off x="3440430" y="2857500"/>
            <a:ext cx="3303270" cy="2914650"/>
          </a:xfrm>
          <a:custGeom>
            <a:avLst/>
            <a:gdLst>
              <a:gd name="connsiteX0" fmla="*/ 0 w 3303270"/>
              <a:gd name="connsiteY0" fmla="*/ 45720 h 2914650"/>
              <a:gd name="connsiteX1" fmla="*/ 45720 w 3303270"/>
              <a:gd name="connsiteY1" fmla="*/ 2914650 h 2914650"/>
              <a:gd name="connsiteX2" fmla="*/ 3303270 w 3303270"/>
              <a:gd name="connsiteY2" fmla="*/ 2903220 h 2914650"/>
              <a:gd name="connsiteX3" fmla="*/ 3268980 w 3303270"/>
              <a:gd name="connsiteY3" fmla="*/ 0 h 2914650"/>
              <a:gd name="connsiteX4" fmla="*/ 0 w 3303270"/>
              <a:gd name="connsiteY4" fmla="*/ 45720 h 291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270" h="2914650">
                <a:moveTo>
                  <a:pt x="0" y="45720"/>
                </a:moveTo>
                <a:lnTo>
                  <a:pt x="45720" y="2914650"/>
                </a:lnTo>
                <a:lnTo>
                  <a:pt x="3303270" y="2903220"/>
                </a:lnTo>
                <a:lnTo>
                  <a:pt x="3268980" y="0"/>
                </a:lnTo>
                <a:lnTo>
                  <a:pt x="0" y="457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500"/>
                                  </p:stCondLst>
                                  <p:childTnLst>
                                    <p:animEffect transition="out" filter="wipe(left)">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500"/>
                            </p:stCondLst>
                            <p:childTnLst>
                              <p:par>
                                <p:cTn id="9" presetID="22" presetClass="exit" presetSubtype="1" fill="hold" grpId="0" nodeType="afterEffect">
                                  <p:stCondLst>
                                    <p:cond delay="500"/>
                                  </p:stCondLst>
                                  <p:childTnLst>
                                    <p:animEffect transition="out" filter="wipe(up)">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childTnLst>
                          </p:cTn>
                        </p:par>
                        <p:par>
                          <p:cTn id="12" fill="hold">
                            <p:stCondLst>
                              <p:cond delay="3000"/>
                            </p:stCondLst>
                            <p:childTnLst>
                              <p:par>
                                <p:cTn id="13" presetID="22" presetClass="exit" presetSubtype="1" fill="hold" grpId="0" nodeType="afterEffect">
                                  <p:stCondLst>
                                    <p:cond delay="500"/>
                                  </p:stCondLst>
                                  <p:childTnLst>
                                    <p:animEffect transition="out" filter="wipe(up)">
                                      <p:cBhvr>
                                        <p:cTn id="14" dur="1000"/>
                                        <p:tgtEl>
                                          <p:spTgt spid="7"/>
                                        </p:tgtEl>
                                      </p:cBhvr>
                                    </p:animEffect>
                                    <p:set>
                                      <p:cBhvr>
                                        <p:cTn id="1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b="7115"/>
          <a:stretch/>
        </p:blipFill>
        <p:spPr>
          <a:xfrm>
            <a:off x="2267744" y="1016416"/>
            <a:ext cx="4602988" cy="4716840"/>
          </a:xfrm>
          <a:prstGeom prst="rect">
            <a:avLst/>
          </a:prstGeom>
        </p:spPr>
      </p:pic>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Huhn</a:t>
            </a:r>
          </a:p>
          <a:p>
            <a:pPr>
              <a:lnSpc>
                <a:spcPts val="3300"/>
              </a:lnSpc>
            </a:pPr>
            <a:r>
              <a:rPr lang="de-DE" altLang="de-DE" sz="2500" b="1" dirty="0">
                <a:latin typeface="Georgia" panose="02040502050405020303" pitchFamily="18" charset="0"/>
              </a:rPr>
              <a:t>Was müssen Verbraucher tun?</a:t>
            </a:r>
          </a:p>
        </p:txBody>
      </p:sp>
      <p:sp>
        <p:nvSpPr>
          <p:cNvPr id="3" name="Textfeld 2"/>
          <p:cNvSpPr txBox="1"/>
          <p:nvPr/>
        </p:nvSpPr>
        <p:spPr>
          <a:xfrm>
            <a:off x="611188" y="2875002"/>
            <a:ext cx="7993260" cy="553998"/>
          </a:xfrm>
          <a:prstGeom prst="rect">
            <a:avLst/>
          </a:prstGeom>
          <a:noFill/>
        </p:spPr>
        <p:txBody>
          <a:bodyPr wrap="square" rtlCol="0">
            <a:spAutoFit/>
          </a:bodyPr>
          <a:lstStyle/>
          <a:p>
            <a:r>
              <a:rPr lang="de-DE" sz="1500" dirty="0">
                <a:latin typeface="Georgia" panose="02040502050405020303" pitchFamily="18" charset="0"/>
              </a:rPr>
              <a:t>Die Verbraucher sollten den selektiven Fleischverzehr beziehungsweise ihren Fleischkonsum insgesamt verringern. Eine Fett- oder Fleischsteuer könnte hierbei helfen.</a:t>
            </a:r>
          </a:p>
        </p:txBody>
      </p:sp>
    </p:spTree>
    <p:extLst>
      <p:ext uri="{BB962C8B-B14F-4D97-AF65-F5344CB8AC3E}">
        <p14:creationId xmlns:p14="http://schemas.microsoft.com/office/powerpoint/2010/main" val="30891124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Essen, kleiden, fahren</a:t>
            </a:r>
          </a:p>
          <a:p>
            <a:pPr>
              <a:lnSpc>
                <a:spcPts val="3300"/>
              </a:lnSpc>
            </a:pPr>
            <a:r>
              <a:rPr lang="de-DE" altLang="de-DE" sz="2500" b="1" dirty="0">
                <a:latin typeface="Georgia" panose="02040502050405020303" pitchFamily="18" charset="0"/>
              </a:rPr>
              <a:t>Unsere Konsumgüter auf Weltreise</a:t>
            </a:r>
          </a:p>
        </p:txBody>
      </p:sp>
      <p:grpSp>
        <p:nvGrpSpPr>
          <p:cNvPr id="6" name="Gruppieren 5"/>
          <p:cNvGrpSpPr/>
          <p:nvPr/>
        </p:nvGrpSpPr>
        <p:grpSpPr>
          <a:xfrm>
            <a:off x="264435" y="1341438"/>
            <a:ext cx="8628740" cy="4328857"/>
            <a:chOff x="264435" y="1341438"/>
            <a:chExt cx="8628740" cy="4328857"/>
          </a:xfrm>
        </p:grpSpPr>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t="14194"/>
            <a:stretch/>
          </p:blipFill>
          <p:spPr>
            <a:xfrm>
              <a:off x="264435" y="1341438"/>
              <a:ext cx="8628740" cy="4328857"/>
            </a:xfrm>
            <a:prstGeom prst="rect">
              <a:avLst/>
            </a:prstGeom>
          </p:spPr>
        </p:pic>
        <p:sp>
          <p:nvSpPr>
            <p:cNvPr id="8" name="Text Box 8"/>
            <p:cNvSpPr txBox="1">
              <a:spLocks noChangeArrowheads="1"/>
            </p:cNvSpPr>
            <p:nvPr/>
          </p:nvSpPr>
          <p:spPr bwMode="auto">
            <a:xfrm>
              <a:off x="527557" y="1574722"/>
              <a:ext cx="1806575"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1000"/>
                </a:lnSpc>
              </a:pPr>
              <a:r>
                <a:rPr lang="de-DE" altLang="de-DE" sz="700" b="1" dirty="0">
                  <a:latin typeface="Georgia" panose="02040502050405020303" pitchFamily="18" charset="0"/>
                </a:rPr>
                <a:t>Wertschöpfungsketten</a:t>
              </a:r>
            </a:p>
          </p:txBody>
        </p:sp>
        <p:sp>
          <p:nvSpPr>
            <p:cNvPr id="9" name="Text Box 8"/>
            <p:cNvSpPr txBox="1">
              <a:spLocks noChangeArrowheads="1"/>
            </p:cNvSpPr>
            <p:nvPr/>
          </p:nvSpPr>
          <p:spPr bwMode="auto">
            <a:xfrm>
              <a:off x="533177" y="2394447"/>
              <a:ext cx="1806575"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1000"/>
                </a:lnSpc>
              </a:pPr>
              <a:r>
                <a:rPr lang="de-DE" altLang="de-DE" sz="700" b="1" dirty="0">
                  <a:latin typeface="Georgia" panose="02040502050405020303" pitchFamily="18" charset="0"/>
                </a:rPr>
                <a:t>Autos</a:t>
              </a:r>
            </a:p>
          </p:txBody>
        </p:sp>
        <p:sp>
          <p:nvSpPr>
            <p:cNvPr id="10" name="Text Box 8"/>
            <p:cNvSpPr txBox="1">
              <a:spLocks noChangeArrowheads="1"/>
            </p:cNvSpPr>
            <p:nvPr/>
          </p:nvSpPr>
          <p:spPr bwMode="auto">
            <a:xfrm>
              <a:off x="522585" y="3368147"/>
              <a:ext cx="1806575"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1000"/>
                </a:lnSpc>
              </a:pPr>
              <a:r>
                <a:rPr lang="de-DE" altLang="de-DE" sz="700" b="1" dirty="0">
                  <a:latin typeface="Georgia" panose="02040502050405020303" pitchFamily="18" charset="0"/>
                </a:rPr>
                <a:t>Textilien</a:t>
              </a:r>
            </a:p>
          </p:txBody>
        </p:sp>
        <p:sp>
          <p:nvSpPr>
            <p:cNvPr id="11" name="Text Box 8"/>
            <p:cNvSpPr txBox="1">
              <a:spLocks noChangeArrowheads="1"/>
            </p:cNvSpPr>
            <p:nvPr/>
          </p:nvSpPr>
          <p:spPr bwMode="auto">
            <a:xfrm>
              <a:off x="511175" y="4581582"/>
              <a:ext cx="1806575"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1000"/>
                </a:lnSpc>
              </a:pPr>
              <a:r>
                <a:rPr lang="de-DE" altLang="de-DE" sz="700" b="1" dirty="0">
                  <a:latin typeface="Georgia" panose="02040502050405020303" pitchFamily="18" charset="0"/>
                </a:rPr>
                <a:t>Fleisch</a:t>
              </a:r>
            </a:p>
          </p:txBody>
        </p:sp>
        <p:sp>
          <p:nvSpPr>
            <p:cNvPr id="13" name="Text Box 8"/>
            <p:cNvSpPr txBox="1">
              <a:spLocks noChangeArrowheads="1"/>
            </p:cNvSpPr>
            <p:nvPr/>
          </p:nvSpPr>
          <p:spPr bwMode="auto">
            <a:xfrm>
              <a:off x="792691" y="1745964"/>
              <a:ext cx="970998" cy="1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Textilien</a:t>
              </a:r>
            </a:p>
          </p:txBody>
        </p:sp>
        <p:sp>
          <p:nvSpPr>
            <p:cNvPr id="14" name="Text Box 8"/>
            <p:cNvSpPr txBox="1">
              <a:spLocks noChangeArrowheads="1"/>
            </p:cNvSpPr>
            <p:nvPr/>
          </p:nvSpPr>
          <p:spPr bwMode="auto">
            <a:xfrm>
              <a:off x="794452" y="1920198"/>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Autos</a:t>
              </a:r>
            </a:p>
          </p:txBody>
        </p:sp>
        <p:sp>
          <p:nvSpPr>
            <p:cNvPr id="15" name="Text Box 8"/>
            <p:cNvSpPr txBox="1">
              <a:spLocks noChangeArrowheads="1"/>
            </p:cNvSpPr>
            <p:nvPr/>
          </p:nvSpPr>
          <p:spPr bwMode="auto">
            <a:xfrm>
              <a:off x="788988" y="2087910"/>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Fleisch</a:t>
              </a:r>
            </a:p>
          </p:txBody>
        </p:sp>
        <p:sp>
          <p:nvSpPr>
            <p:cNvPr id="16" name="Text Box 8"/>
            <p:cNvSpPr txBox="1">
              <a:spLocks noChangeArrowheads="1"/>
            </p:cNvSpPr>
            <p:nvPr/>
          </p:nvSpPr>
          <p:spPr bwMode="auto">
            <a:xfrm>
              <a:off x="788988" y="2587198"/>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Erzabbau</a:t>
              </a:r>
            </a:p>
          </p:txBody>
        </p:sp>
        <p:sp>
          <p:nvSpPr>
            <p:cNvPr id="17" name="Text Box 8"/>
            <p:cNvSpPr txBox="1">
              <a:spLocks noChangeArrowheads="1"/>
            </p:cNvSpPr>
            <p:nvPr/>
          </p:nvSpPr>
          <p:spPr bwMode="auto">
            <a:xfrm>
              <a:off x="788988" y="2770956"/>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Verarbeitung</a:t>
              </a:r>
            </a:p>
          </p:txBody>
        </p:sp>
        <p:sp>
          <p:nvSpPr>
            <p:cNvPr id="18" name="Text Box 8"/>
            <p:cNvSpPr txBox="1">
              <a:spLocks noChangeArrowheads="1"/>
            </p:cNvSpPr>
            <p:nvPr/>
          </p:nvSpPr>
          <p:spPr bwMode="auto">
            <a:xfrm>
              <a:off x="788988" y="2938722"/>
              <a:ext cx="9709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700" dirty="0">
                  <a:latin typeface="Georgia" panose="02040502050405020303" pitchFamily="18" charset="0"/>
                </a:rPr>
                <a:t>Produktion, Endmontage und Gebrauch</a:t>
              </a:r>
            </a:p>
          </p:txBody>
        </p:sp>
        <p:sp>
          <p:nvSpPr>
            <p:cNvPr id="19" name="Text Box 8"/>
            <p:cNvSpPr txBox="1">
              <a:spLocks noChangeArrowheads="1"/>
            </p:cNvSpPr>
            <p:nvPr/>
          </p:nvSpPr>
          <p:spPr bwMode="auto">
            <a:xfrm>
              <a:off x="788988" y="3549770"/>
              <a:ext cx="970998"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700" dirty="0">
                  <a:latin typeface="Georgia" panose="02040502050405020303" pitchFamily="18" charset="0"/>
                </a:rPr>
                <a:t>Anbaugebiet von Baumwolle</a:t>
              </a:r>
            </a:p>
          </p:txBody>
        </p:sp>
        <p:sp>
          <p:nvSpPr>
            <p:cNvPr id="20" name="Text Box 8"/>
            <p:cNvSpPr txBox="1">
              <a:spLocks noChangeArrowheads="1"/>
            </p:cNvSpPr>
            <p:nvPr/>
          </p:nvSpPr>
          <p:spPr bwMode="auto">
            <a:xfrm>
              <a:off x="788988" y="3783154"/>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Verarbeitung</a:t>
              </a:r>
            </a:p>
          </p:txBody>
        </p:sp>
        <p:sp>
          <p:nvSpPr>
            <p:cNvPr id="21" name="Text Box 8"/>
            <p:cNvSpPr txBox="1">
              <a:spLocks noChangeArrowheads="1"/>
            </p:cNvSpPr>
            <p:nvPr/>
          </p:nvSpPr>
          <p:spPr bwMode="auto">
            <a:xfrm>
              <a:off x="788988" y="3947181"/>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Nähen</a:t>
              </a:r>
            </a:p>
          </p:txBody>
        </p:sp>
        <p:sp>
          <p:nvSpPr>
            <p:cNvPr id="22" name="Text Box 8"/>
            <p:cNvSpPr txBox="1">
              <a:spLocks noChangeArrowheads="1"/>
            </p:cNvSpPr>
            <p:nvPr/>
          </p:nvSpPr>
          <p:spPr bwMode="auto">
            <a:xfrm>
              <a:off x="788988" y="4139350"/>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Gebrauch</a:t>
              </a:r>
            </a:p>
          </p:txBody>
        </p:sp>
        <p:sp>
          <p:nvSpPr>
            <p:cNvPr id="23" name="Text Box 8"/>
            <p:cNvSpPr txBox="1">
              <a:spLocks noChangeArrowheads="1"/>
            </p:cNvSpPr>
            <p:nvPr/>
          </p:nvSpPr>
          <p:spPr bwMode="auto">
            <a:xfrm>
              <a:off x="788988" y="4314889"/>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Export der Altkleider</a:t>
              </a:r>
            </a:p>
          </p:txBody>
        </p:sp>
        <p:sp>
          <p:nvSpPr>
            <p:cNvPr id="24" name="Text Box 8"/>
            <p:cNvSpPr txBox="1">
              <a:spLocks noChangeArrowheads="1"/>
            </p:cNvSpPr>
            <p:nvPr/>
          </p:nvSpPr>
          <p:spPr bwMode="auto">
            <a:xfrm>
              <a:off x="788988" y="4803836"/>
              <a:ext cx="970998" cy="11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Futtermittelanbau</a:t>
              </a:r>
            </a:p>
          </p:txBody>
        </p:sp>
        <p:sp>
          <p:nvSpPr>
            <p:cNvPr id="25" name="Text Box 8"/>
            <p:cNvSpPr txBox="1">
              <a:spLocks noChangeArrowheads="1"/>
            </p:cNvSpPr>
            <p:nvPr/>
          </p:nvSpPr>
          <p:spPr bwMode="auto">
            <a:xfrm>
              <a:off x="788988" y="4998284"/>
              <a:ext cx="970998"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700" dirty="0">
                  <a:latin typeface="Georgia" panose="02040502050405020303" pitchFamily="18" charset="0"/>
                </a:rPr>
                <a:t>Hähnchenmast und </a:t>
              </a:r>
            </a:p>
            <a:p>
              <a:pPr>
                <a:lnSpc>
                  <a:spcPts val="800"/>
                </a:lnSpc>
              </a:pPr>
              <a:r>
                <a:rPr lang="de-DE" altLang="de-DE" sz="700" dirty="0">
                  <a:latin typeface="Georgia" panose="02040502050405020303" pitchFamily="18" charset="0"/>
                </a:rPr>
                <a:t>-schlachtung, Vertrieb</a:t>
              </a:r>
            </a:p>
          </p:txBody>
        </p:sp>
        <p:sp>
          <p:nvSpPr>
            <p:cNvPr id="26" name="Text Box 8"/>
            <p:cNvSpPr txBox="1">
              <a:spLocks noChangeArrowheads="1"/>
            </p:cNvSpPr>
            <p:nvPr/>
          </p:nvSpPr>
          <p:spPr bwMode="auto">
            <a:xfrm>
              <a:off x="788988" y="5268157"/>
              <a:ext cx="970998"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700" dirty="0">
                  <a:latin typeface="Georgia" panose="02040502050405020303" pitchFamily="18" charset="0"/>
                </a:rPr>
                <a:t>Export von Fleischresten</a:t>
              </a:r>
            </a:p>
          </p:txBody>
        </p:sp>
      </p:grpSp>
      <p:sp>
        <p:nvSpPr>
          <p:cNvPr id="5" name="Textfeld 4"/>
          <p:cNvSpPr txBox="1"/>
          <p:nvPr/>
        </p:nvSpPr>
        <p:spPr>
          <a:xfrm>
            <a:off x="7092280" y="1611992"/>
            <a:ext cx="1584176" cy="348813"/>
          </a:xfrm>
          <a:prstGeom prst="rect">
            <a:avLst/>
          </a:prstGeom>
          <a:noFill/>
        </p:spPr>
        <p:txBody>
          <a:bodyPr wrap="square" rtlCol="0">
            <a:spAutoFit/>
          </a:bodyPr>
          <a:lstStyle/>
          <a:p>
            <a:pPr>
              <a:lnSpc>
                <a:spcPts val="1000"/>
              </a:lnSpc>
            </a:pPr>
            <a:r>
              <a:rPr lang="de-DE" sz="700" dirty="0">
                <a:latin typeface="Georgia" panose="02040502050405020303" pitchFamily="18" charset="0"/>
              </a:rPr>
              <a:t>Diese Karte als interaktive Darstellung finden Sie hier</a:t>
            </a:r>
          </a:p>
        </p:txBody>
      </p:sp>
      <p:pic>
        <p:nvPicPr>
          <p:cNvPr id="27" name="Grafik 2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479" y="1484784"/>
            <a:ext cx="447985" cy="447985"/>
          </a:xfrm>
          <a:prstGeom prst="rect">
            <a:avLst/>
          </a:prstGeom>
          <a:effectLst>
            <a:outerShdw blurRad="50800" dist="38100" dir="2700000" algn="tl" rotWithShape="0">
              <a:prstClr val="black">
                <a:alpha val="40000"/>
              </a:prstClr>
            </a:outerShdw>
          </a:effectLst>
          <a:scene3d>
            <a:camera prst="orthographicFront"/>
            <a:lightRig rig="threePt" dir="t"/>
          </a:scene3d>
          <a:sp3d prstMaterial="softEdge"/>
        </p:spPr>
      </p:pic>
      <p:sp>
        <p:nvSpPr>
          <p:cNvPr id="28" name="Text Box 8"/>
          <p:cNvSpPr txBox="1">
            <a:spLocks noChangeArrowheads="1"/>
          </p:cNvSpPr>
          <p:nvPr/>
        </p:nvSpPr>
        <p:spPr bwMode="auto">
          <a:xfrm>
            <a:off x="6947346" y="5350492"/>
            <a:ext cx="2089150" cy="1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1000"/>
              </a:lnSpc>
            </a:pPr>
            <a:r>
              <a:rPr lang="de-DE" altLang="de-DE" sz="700" dirty="0">
                <a:latin typeface="Georgia" panose="02040502050405020303" pitchFamily="18" charset="0"/>
              </a:rPr>
              <a:t>Quelle: Nordsonne Identity / Brot für die Welt</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Für eine ökologische und sozial </a:t>
            </a:r>
          </a:p>
          <a:p>
            <a:pPr>
              <a:lnSpc>
                <a:spcPts val="3300"/>
              </a:lnSpc>
            </a:pPr>
            <a:r>
              <a:rPr lang="de-DE" altLang="de-DE" sz="2500" b="1" dirty="0">
                <a:solidFill>
                  <a:srgbClr val="EB5A10"/>
                </a:solidFill>
                <a:latin typeface="Georgia" panose="02040502050405020303" pitchFamily="18" charset="0"/>
              </a:rPr>
              <a:t>nachhaltige Wertschöpfungskette</a:t>
            </a:r>
          </a:p>
        </p:txBody>
      </p:sp>
      <p:sp>
        <p:nvSpPr>
          <p:cNvPr id="65541" name="Text Box 5"/>
          <p:cNvSpPr txBox="1">
            <a:spLocks noChangeArrowheads="1"/>
          </p:cNvSpPr>
          <p:nvPr/>
        </p:nvSpPr>
        <p:spPr bwMode="auto">
          <a:xfrm>
            <a:off x="3491880" y="1341438"/>
            <a:ext cx="5402201" cy="102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2000"/>
              </a:lnSpc>
              <a:buFont typeface="Arial" panose="020B0604020202020204" pitchFamily="34" charset="0"/>
              <a:buNone/>
            </a:pPr>
            <a:r>
              <a:rPr lang="de-DE" sz="1500" b="1" dirty="0">
                <a:latin typeface="Georgia" panose="02040502050405020303" pitchFamily="18" charset="0"/>
              </a:rPr>
              <a:t>Brot für die Welt </a:t>
            </a:r>
            <a:r>
              <a:rPr lang="de-DE" sz="1500" dirty="0">
                <a:latin typeface="Georgia" panose="02040502050405020303" pitchFamily="18" charset="0"/>
              </a:rPr>
              <a:t>arbeitet mit Partnerorganisationen im globalen Süden zu konkreten Fällen von Menschenrechts-verletzungen durch Unternehmen.  </a:t>
            </a:r>
          </a:p>
          <a:p>
            <a:pPr>
              <a:lnSpc>
                <a:spcPts val="2000"/>
              </a:lnSpc>
              <a:buFont typeface="Arial" panose="020B0604020202020204" pitchFamily="34" charset="0"/>
              <a:buNone/>
            </a:pPr>
            <a:endParaRPr lang="de-DE" sz="1500" dirty="0">
              <a:latin typeface="Georgia" panose="02040502050405020303"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137" y="3572153"/>
            <a:ext cx="3025937" cy="2088872"/>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r="10179"/>
          <a:stretch/>
        </p:blipFill>
        <p:spPr>
          <a:xfrm>
            <a:off x="261428" y="1344956"/>
            <a:ext cx="3007646" cy="2088872"/>
          </a:xfrm>
          <a:prstGeom prst="rect">
            <a:avLst/>
          </a:prstGeom>
        </p:spPr>
      </p:pic>
      <p:sp>
        <p:nvSpPr>
          <p:cNvPr id="7" name="Text Box 5"/>
          <p:cNvSpPr txBox="1">
            <a:spLocks noChangeArrowheads="1"/>
          </p:cNvSpPr>
          <p:nvPr/>
        </p:nvSpPr>
        <p:spPr bwMode="auto">
          <a:xfrm>
            <a:off x="3491880" y="3591717"/>
            <a:ext cx="5473303" cy="102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2000"/>
              </a:lnSpc>
              <a:buFont typeface="Arial" panose="020B0604020202020204" pitchFamily="34" charset="0"/>
              <a:buNone/>
            </a:pPr>
            <a:r>
              <a:rPr lang="de-DE" sz="1500" dirty="0">
                <a:latin typeface="Georgia" panose="02040502050405020303" pitchFamily="18" charset="0"/>
              </a:rPr>
              <a:t>Mit Wirtschaft und Politik ist </a:t>
            </a:r>
            <a:r>
              <a:rPr lang="de-DE" sz="1500" b="1" dirty="0">
                <a:latin typeface="Georgia" panose="02040502050405020303" pitchFamily="18" charset="0"/>
              </a:rPr>
              <a:t>Brot für die Welt </a:t>
            </a:r>
            <a:r>
              <a:rPr lang="de-DE" sz="1500" dirty="0">
                <a:latin typeface="Georgia" panose="02040502050405020303" pitchFamily="18" charset="0"/>
              </a:rPr>
              <a:t>kontinuierlich im Dialog, um politische Lösungsansätze in Deutschland zu finden.</a:t>
            </a:r>
            <a:endParaRPr lang="de-DE" altLang="de-DE" sz="1500" dirty="0">
              <a:latin typeface="Georgia" panose="02040502050405020303" pitchFamily="18" charset="0"/>
            </a:endParaRPr>
          </a:p>
          <a:p>
            <a:pPr>
              <a:lnSpc>
                <a:spcPts val="2000"/>
              </a:lnSpc>
              <a:buFont typeface="Arial" panose="020B0604020202020204" pitchFamily="34" charset="0"/>
              <a:buNone/>
            </a:pPr>
            <a:endParaRPr lang="de-DE" sz="1500" dirty="0">
              <a:latin typeface="Georgia" panose="02040502050405020303"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541"/>
                                        </p:tgtEl>
                                        <p:attrNameLst>
                                          <p:attrName>style.visibility</p:attrName>
                                        </p:attrNameLst>
                                      </p:cBhvr>
                                      <p:to>
                                        <p:strVal val="visible"/>
                                      </p:to>
                                    </p:set>
                                    <p:animEffect transition="in" filter="fade">
                                      <p:cBhvr>
                                        <p:cTn id="10" dur="500"/>
                                        <p:tgtEl>
                                          <p:spTgt spid="655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a:spLocks noChangeArrowheads="1"/>
          </p:cNvSpPr>
          <p:nvPr/>
        </p:nvSpPr>
        <p:spPr bwMode="auto">
          <a:xfrm>
            <a:off x="250825" y="260350"/>
            <a:ext cx="8642350" cy="5400675"/>
          </a:xfrm>
          <a:prstGeom prst="rect">
            <a:avLst/>
          </a:prstGeom>
          <a:solidFill>
            <a:srgbClr val="EB5A10"/>
          </a:solidFill>
          <a:ln w="25400" algn="ctr">
            <a:noFill/>
            <a:miter lim="800000"/>
            <a:headEnd/>
            <a:tailEnd/>
          </a:ln>
        </p:spPr>
        <p:txBody>
          <a:bodyPr anchor="ctr"/>
          <a:lstStyle/>
          <a:p>
            <a:pPr algn="ctr">
              <a:defRPr/>
            </a:pPr>
            <a:endParaRPr lang="de-DE" b="1">
              <a:solidFill>
                <a:schemeClr val="lt1"/>
              </a:solidFill>
              <a:latin typeface="+mn-lt"/>
            </a:endParaRPr>
          </a:p>
        </p:txBody>
      </p:sp>
      <p:sp>
        <p:nvSpPr>
          <p:cNvPr id="66563" name="Rechteck 16"/>
          <p:cNvSpPr>
            <a:spLocks noChangeArrowheads="1"/>
          </p:cNvSpPr>
          <p:nvPr/>
        </p:nvSpPr>
        <p:spPr bwMode="auto">
          <a:xfrm>
            <a:off x="468313" y="476250"/>
            <a:ext cx="8424862" cy="445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ts val="2000"/>
              </a:lnSpc>
            </a:pPr>
            <a:r>
              <a:rPr lang="de-DE" altLang="de-DE" sz="1500" b="1" dirty="0">
                <a:solidFill>
                  <a:schemeClr val="bg1"/>
                </a:solidFill>
                <a:latin typeface="Georgia" panose="02040502050405020303" pitchFamily="18" charset="0"/>
                <a:cs typeface="Tahoma" panose="020B0604030504040204" pitchFamily="34" charset="0"/>
              </a:rPr>
              <a:t>Impressum</a:t>
            </a:r>
            <a:endParaRPr lang="de-DE" altLang="de-DE" sz="1500" b="1" dirty="0">
              <a:solidFill>
                <a:schemeClr val="bg1"/>
              </a:solidFill>
              <a:latin typeface="Georgia" panose="02040502050405020303" pitchFamily="18" charset="0"/>
            </a:endParaRPr>
          </a:p>
          <a:p>
            <a:pPr>
              <a:lnSpc>
                <a:spcPts val="2000"/>
              </a:lnSpc>
            </a:pPr>
            <a:endParaRPr lang="de-DE" altLang="de-DE" sz="1500" dirty="0">
              <a:latin typeface="Georgia" panose="02040502050405020303" pitchFamily="18" charset="0"/>
            </a:endParaRPr>
          </a:p>
          <a:p>
            <a:pPr>
              <a:lnSpc>
                <a:spcPts val="2000"/>
              </a:lnSpc>
            </a:pPr>
            <a:r>
              <a:rPr lang="de-DE" altLang="de-DE" sz="1500" b="1" dirty="0">
                <a:solidFill>
                  <a:schemeClr val="bg1"/>
                </a:solidFill>
                <a:latin typeface="Georgia" panose="02040502050405020303" pitchFamily="18" charset="0"/>
              </a:rPr>
              <a:t>Herausgeber</a:t>
            </a:r>
          </a:p>
          <a:p>
            <a:pPr>
              <a:lnSpc>
                <a:spcPts val="2000"/>
              </a:lnSpc>
            </a:pPr>
            <a:r>
              <a:rPr lang="de-DE" altLang="de-DE" sz="1500" dirty="0">
                <a:latin typeface="Georgia" panose="02040502050405020303" pitchFamily="18" charset="0"/>
              </a:rPr>
              <a:t>Brot für die Welt – Evangelischer Entwicklungsdienst</a:t>
            </a:r>
          </a:p>
          <a:p>
            <a:pPr>
              <a:lnSpc>
                <a:spcPts val="2000"/>
              </a:lnSpc>
            </a:pPr>
            <a:r>
              <a:rPr lang="de-DE" altLang="de-DE" sz="1500" dirty="0">
                <a:latin typeface="Georgia" panose="02040502050405020303" pitchFamily="18" charset="0"/>
              </a:rPr>
              <a:t>Caroline-Michaelis-Str. 1</a:t>
            </a:r>
          </a:p>
          <a:p>
            <a:pPr>
              <a:lnSpc>
                <a:spcPts val="2000"/>
              </a:lnSpc>
            </a:pPr>
            <a:r>
              <a:rPr lang="de-DE" altLang="de-DE" sz="1500" dirty="0">
                <a:latin typeface="Georgia" panose="02040502050405020303" pitchFamily="18" charset="0"/>
              </a:rPr>
              <a:t>10115 Berlin</a:t>
            </a:r>
          </a:p>
          <a:p>
            <a:pPr>
              <a:lnSpc>
                <a:spcPts val="2000"/>
              </a:lnSpc>
            </a:pPr>
            <a:r>
              <a:rPr lang="de-DE" altLang="de-DE" sz="1500" dirty="0">
                <a:latin typeface="Georgia" panose="02040502050405020303" pitchFamily="18" charset="0"/>
              </a:rPr>
              <a:t>Telefon 030 65211 1189</a:t>
            </a:r>
          </a:p>
          <a:p>
            <a:pPr>
              <a:lnSpc>
                <a:spcPts val="2000"/>
              </a:lnSpc>
            </a:pPr>
            <a:r>
              <a:rPr lang="de-DE" altLang="de-DE" sz="1500" dirty="0">
                <a:latin typeface="Georgia" panose="02040502050405020303" pitchFamily="18" charset="0"/>
              </a:rPr>
              <a:t>Mailadresse ??? </a:t>
            </a:r>
          </a:p>
          <a:p>
            <a:pPr>
              <a:lnSpc>
                <a:spcPts val="2000"/>
              </a:lnSpc>
            </a:pPr>
            <a:r>
              <a:rPr lang="de-DE" altLang="de-DE" sz="1500" dirty="0">
                <a:latin typeface="Georgia" panose="02040502050405020303" pitchFamily="18" charset="0"/>
                <a:cs typeface="Arial" panose="020B0604020202020204" pitchFamily="34" charset="0"/>
              </a:rPr>
              <a:t>Internetseite ????</a:t>
            </a:r>
            <a:endParaRPr lang="de-DE" altLang="de-DE" sz="1500" dirty="0">
              <a:latin typeface="Georgia" panose="02040502050405020303" pitchFamily="18" charset="0"/>
            </a:endParaRPr>
          </a:p>
          <a:p>
            <a:pPr>
              <a:lnSpc>
                <a:spcPts val="2000"/>
              </a:lnSpc>
            </a:pPr>
            <a:endParaRPr lang="de-DE" altLang="de-DE" sz="1500" b="1" dirty="0">
              <a:latin typeface="Georgia" panose="02040502050405020303" pitchFamily="18" charset="0"/>
              <a:cs typeface="Times New Roman" panose="02020603050405020304" pitchFamily="18" charset="0"/>
            </a:endParaRPr>
          </a:p>
          <a:p>
            <a:pPr>
              <a:lnSpc>
                <a:spcPts val="2000"/>
              </a:lnSpc>
            </a:pPr>
            <a:endParaRPr lang="de-DE" altLang="de-DE" sz="1500" b="1" dirty="0">
              <a:latin typeface="Georgia" panose="02040502050405020303" pitchFamily="18" charset="0"/>
              <a:cs typeface="Times New Roman" panose="02020603050405020304" pitchFamily="18" charset="0"/>
            </a:endParaRPr>
          </a:p>
          <a:p>
            <a:pPr>
              <a:lnSpc>
                <a:spcPts val="2000"/>
              </a:lnSpc>
            </a:pPr>
            <a:r>
              <a:rPr lang="de-DE" altLang="de-DE" sz="1500" b="1" dirty="0">
                <a:solidFill>
                  <a:schemeClr val="bg1"/>
                </a:solidFill>
                <a:latin typeface="Georgia" panose="02040502050405020303" pitchFamily="18" charset="0"/>
                <a:cs typeface="Times New Roman" panose="02020603050405020304" pitchFamily="18" charset="0"/>
              </a:rPr>
              <a:t>Redaktion </a:t>
            </a:r>
            <a:r>
              <a:rPr lang="de-DE" altLang="de-DE" sz="1500" dirty="0">
                <a:latin typeface="Georgia" panose="02040502050405020303" pitchFamily="18" charset="0"/>
              </a:rPr>
              <a:t>Johanna Gary</a:t>
            </a:r>
            <a:endParaRPr lang="de-DE" altLang="de-DE" sz="1500" b="1" dirty="0">
              <a:latin typeface="Georgia" panose="02040502050405020303" pitchFamily="18" charset="0"/>
              <a:cs typeface="Times New Roman" panose="02020603050405020304" pitchFamily="18" charset="0"/>
            </a:endParaRPr>
          </a:p>
          <a:p>
            <a:pPr>
              <a:lnSpc>
                <a:spcPts val="2000"/>
              </a:lnSpc>
            </a:pPr>
            <a:r>
              <a:rPr lang="de-DE" altLang="de-DE" sz="1500" b="1" dirty="0">
                <a:solidFill>
                  <a:schemeClr val="bg1"/>
                </a:solidFill>
                <a:latin typeface="Georgia" panose="02040502050405020303" pitchFamily="18" charset="0"/>
              </a:rPr>
              <a:t>Fotos </a:t>
            </a:r>
            <a:r>
              <a:rPr lang="de-DE" altLang="de-DE" sz="1500" dirty="0">
                <a:latin typeface="Georgia" panose="02040502050405020303" pitchFamily="18" charset="0"/>
              </a:rPr>
              <a:t>Stock-Fotos (Titel l.), dpa (Titel m., r.), Thomas Lohnes (Folie 3), Jörg </a:t>
            </a:r>
            <a:r>
              <a:rPr lang="de-DE" altLang="de-DE" sz="1500" dirty="0" err="1">
                <a:latin typeface="Georgia" panose="02040502050405020303" pitchFamily="18" charset="0"/>
              </a:rPr>
              <a:t>Böthling</a:t>
            </a:r>
            <a:r>
              <a:rPr lang="de-DE" altLang="de-DE" sz="1500" dirty="0">
                <a:latin typeface="Georgia" panose="02040502050405020303" pitchFamily="18" charset="0"/>
              </a:rPr>
              <a:t> (Folien 9 und 24), </a:t>
            </a:r>
            <a:r>
              <a:rPr lang="de-DE" altLang="de-DE" sz="1500" dirty="0" err="1">
                <a:latin typeface="Georgia" panose="02040502050405020303" pitchFamily="18" charset="0"/>
              </a:rPr>
              <a:t>Franciscio</a:t>
            </a:r>
            <a:r>
              <a:rPr lang="de-DE" altLang="de-DE" sz="1500" dirty="0">
                <a:latin typeface="Georgia" panose="02040502050405020303" pitchFamily="18" charset="0"/>
              </a:rPr>
              <a:t> </a:t>
            </a:r>
            <a:r>
              <a:rPr lang="de-DE" altLang="de-DE" sz="1500" dirty="0" err="1">
                <a:latin typeface="Georgia" panose="02040502050405020303" pitchFamily="18" charset="0"/>
              </a:rPr>
              <a:t>Marí</a:t>
            </a:r>
            <a:r>
              <a:rPr lang="de-DE" altLang="de-DE" sz="1500" dirty="0">
                <a:latin typeface="Georgia" panose="02040502050405020303" pitchFamily="18" charset="0"/>
              </a:rPr>
              <a:t> (Folie 15), Friedrich Stark (Folie 22 unten), Eric Miller (Folie 22 oben)</a:t>
            </a:r>
          </a:p>
          <a:p>
            <a:pPr>
              <a:lnSpc>
                <a:spcPts val="2000"/>
              </a:lnSpc>
            </a:pPr>
            <a:r>
              <a:rPr lang="de-DE" altLang="de-DE" sz="1500" b="1" dirty="0">
                <a:solidFill>
                  <a:schemeClr val="bg1"/>
                </a:solidFill>
                <a:latin typeface="Georgia" panose="02040502050405020303" pitchFamily="18" charset="0"/>
              </a:rPr>
              <a:t>Gestaltung </a:t>
            </a:r>
            <a:r>
              <a:rPr lang="de-DE" altLang="de-DE" sz="1500" dirty="0">
                <a:latin typeface="Georgia" panose="02040502050405020303" pitchFamily="18" charset="0"/>
              </a:rPr>
              <a:t>Thomas </a:t>
            </a:r>
            <a:r>
              <a:rPr lang="de-DE" altLang="de-DE" sz="1500" dirty="0" err="1">
                <a:latin typeface="Georgia" panose="02040502050405020303" pitchFamily="18" charset="0"/>
              </a:rPr>
              <a:t>Knödl</a:t>
            </a:r>
            <a:r>
              <a:rPr lang="de-DE" altLang="de-DE" sz="1500" dirty="0">
                <a:latin typeface="Georgia" panose="02040502050405020303" pitchFamily="18" charset="0"/>
              </a:rPr>
              <a:t> 					     </a:t>
            </a:r>
          </a:p>
          <a:p>
            <a:pPr>
              <a:lnSpc>
                <a:spcPts val="2000"/>
              </a:lnSpc>
            </a:pPr>
            <a:endParaRPr lang="de-DE" altLang="de-DE" sz="1500" dirty="0">
              <a:latin typeface="Georgia" panose="02040502050405020303" pitchFamily="18" charset="0"/>
            </a:endParaRPr>
          </a:p>
          <a:p>
            <a:pPr>
              <a:lnSpc>
                <a:spcPts val="2000"/>
              </a:lnSpc>
            </a:pPr>
            <a:r>
              <a:rPr lang="de-DE" altLang="de-DE" sz="1500" dirty="0">
                <a:latin typeface="Georgia" panose="02040502050405020303" pitchFamily="18" charset="0"/>
              </a:rPr>
              <a:t>Berlin, Oktober 2016</a:t>
            </a:r>
          </a:p>
        </p:txBody>
      </p:sp>
      <p:sp>
        <p:nvSpPr>
          <p:cNvPr id="66564" name="Rectangle 3"/>
          <p:cNvSpPr>
            <a:spLocks noChangeArrowheads="1"/>
          </p:cNvSpPr>
          <p:nvPr/>
        </p:nvSpPr>
        <p:spPr bwMode="auto">
          <a:xfrm>
            <a:off x="1719263" y="25431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de-DE" altLang="de-DE" b="1">
              <a:latin typeface="Tahoma" panose="020B0604030504040204" pitchFamily="34" charset="0"/>
            </a:endParaRPr>
          </a:p>
        </p:txBody>
      </p:sp>
      <p:sp>
        <p:nvSpPr>
          <p:cNvPr id="66565" name="Rectangle 4"/>
          <p:cNvSpPr>
            <a:spLocks noChangeArrowheads="1"/>
          </p:cNvSpPr>
          <p:nvPr/>
        </p:nvSpPr>
        <p:spPr bwMode="auto">
          <a:xfrm>
            <a:off x="1695450" y="2376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de-DE" altLang="de-DE" b="1">
              <a:latin typeface="Tahoma" panose="020B0604030504040204" pitchFamily="34" charset="0"/>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5" name="Picture 7" descr="JBO_IND09_02009(1)-1"/>
          <p:cNvPicPr>
            <a:picLocks noChangeAspect="1" noChangeArrowheads="1"/>
          </p:cNvPicPr>
          <p:nvPr/>
        </p:nvPicPr>
        <p:blipFill>
          <a:blip r:embed="rId3">
            <a:extLst>
              <a:ext uri="{28A0092B-C50C-407E-A947-70E740481C1C}">
                <a14:useLocalDpi xmlns:a14="http://schemas.microsoft.com/office/drawing/2010/main" val="0"/>
              </a:ext>
            </a:extLst>
          </a:blip>
          <a:srcRect t="21658" b="36774"/>
          <a:stretch>
            <a:fillRect/>
          </a:stretch>
        </p:blipFill>
        <p:spPr bwMode="auto">
          <a:xfrm>
            <a:off x="250825" y="260350"/>
            <a:ext cx="8642350" cy="5400675"/>
          </a:xfrm>
          <a:prstGeom prst="rect">
            <a:avLst/>
          </a:prstGeom>
          <a:noFill/>
          <a:extLst>
            <a:ext uri="{909E8E84-426E-40DD-AFC4-6F175D3DCCD1}">
              <a14:hiddenFill xmlns:a14="http://schemas.microsoft.com/office/drawing/2010/main">
                <a:solidFill>
                  <a:srgbClr val="FFFFFF"/>
                </a:solidFill>
              </a14:hiddenFill>
            </a:ext>
          </a:extLst>
        </p:spPr>
      </p:pic>
      <p:sp>
        <p:nvSpPr>
          <p:cNvPr id="68611" name="Rechteck 5"/>
          <p:cNvSpPr>
            <a:spLocks noChangeArrowheads="1"/>
          </p:cNvSpPr>
          <p:nvPr/>
        </p:nvSpPr>
        <p:spPr bwMode="auto">
          <a:xfrm>
            <a:off x="250825" y="3768725"/>
            <a:ext cx="59483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de-DE" altLang="de-DE" sz="2500">
                <a:solidFill>
                  <a:schemeClr val="bg1"/>
                </a:solidFill>
                <a:latin typeface="Georgia" panose="02040502050405020303" pitchFamily="18" charset="0"/>
              </a:rPr>
              <a:t>Bank für Kirche und Diakonie</a:t>
            </a:r>
          </a:p>
          <a:p>
            <a:pPr>
              <a:lnSpc>
                <a:spcPct val="110000"/>
              </a:lnSpc>
            </a:pPr>
            <a:r>
              <a:rPr lang="de-DE" altLang="de-DE" sz="2500">
                <a:solidFill>
                  <a:schemeClr val="bg1"/>
                </a:solidFill>
                <a:latin typeface="Georgia" panose="02040502050405020303" pitchFamily="18" charset="0"/>
              </a:rPr>
              <a:t>IBAN: DE10 1006 1006 0500 5005 00</a:t>
            </a:r>
          </a:p>
          <a:p>
            <a:pPr>
              <a:lnSpc>
                <a:spcPct val="110000"/>
              </a:lnSpc>
            </a:pPr>
            <a:r>
              <a:rPr lang="de-DE" altLang="de-DE" sz="2500">
                <a:solidFill>
                  <a:schemeClr val="bg1"/>
                </a:solidFill>
                <a:latin typeface="Georgia" panose="02040502050405020303" pitchFamily="18" charset="0"/>
              </a:rPr>
              <a:t>BIC: GENODED1KDB</a:t>
            </a:r>
          </a:p>
        </p:txBody>
      </p:sp>
      <p:sp>
        <p:nvSpPr>
          <p:cNvPr id="68612" name="Rectangle 8"/>
          <p:cNvSpPr>
            <a:spLocks noChangeArrowheads="1"/>
          </p:cNvSpPr>
          <p:nvPr/>
        </p:nvSpPr>
        <p:spPr bwMode="auto">
          <a:xfrm>
            <a:off x="250825" y="2492375"/>
            <a:ext cx="4249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de-DE" altLang="de-DE" sz="4000" b="1">
                <a:solidFill>
                  <a:schemeClr val="bg1"/>
                </a:solidFill>
                <a:latin typeface="Georgia" panose="02040502050405020303" pitchFamily="18" charset="0"/>
              </a:rPr>
              <a:t>Spendenkonto</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4" name="Picture 8" descr="130911FRA220"/>
          <p:cNvPicPr>
            <a:picLocks noChangeAspect="1" noChangeArrowheads="1"/>
          </p:cNvPicPr>
          <p:nvPr/>
        </p:nvPicPr>
        <p:blipFill>
          <a:blip r:embed="rId3" cstate="print">
            <a:extLst>
              <a:ext uri="{28A0092B-C50C-407E-A947-70E740481C1C}">
                <a14:useLocalDpi xmlns:a14="http://schemas.microsoft.com/office/drawing/2010/main" val="0"/>
              </a:ext>
            </a:extLst>
          </a:blip>
          <a:srcRect t="3746" b="2560"/>
          <a:stretch>
            <a:fillRect/>
          </a:stretch>
        </p:blipFill>
        <p:spPr bwMode="auto">
          <a:xfrm>
            <a:off x="250825" y="260350"/>
            <a:ext cx="8642350" cy="5400675"/>
          </a:xfrm>
          <a:prstGeom prst="rect">
            <a:avLst/>
          </a:prstGeom>
          <a:noFill/>
          <a:extLst>
            <a:ext uri="{909E8E84-426E-40DD-AFC4-6F175D3DCCD1}">
              <a14:hiddenFill xmlns:a14="http://schemas.microsoft.com/office/drawing/2010/main">
                <a:solidFill>
                  <a:srgbClr val="FFFFFF"/>
                </a:solidFill>
              </a14:hiddenFill>
            </a:ext>
          </a:extLst>
        </p:spPr>
      </p:pic>
      <p:sp>
        <p:nvSpPr>
          <p:cNvPr id="50178" name="Text Box 2"/>
          <p:cNvSpPr txBox="1">
            <a:spLocks noChangeArrowheads="1"/>
          </p:cNvSpPr>
          <p:nvPr/>
        </p:nvSpPr>
        <p:spPr bwMode="auto">
          <a:xfrm>
            <a:off x="0" y="2609850"/>
            <a:ext cx="9144000" cy="722487"/>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2000" rIns="0" bIns="72000">
            <a:spAutoFit/>
          </a:bodyPr>
          <a:lstStyle/>
          <a:p>
            <a:pPr algn="ctr">
              <a:lnSpc>
                <a:spcPts val="4500"/>
              </a:lnSpc>
            </a:pPr>
            <a:r>
              <a:rPr lang="de-DE" altLang="de-DE" sz="4000" b="1" dirty="0">
                <a:solidFill>
                  <a:srgbClr val="EB5A10"/>
                </a:solidFill>
                <a:latin typeface="Georgia" panose="02040502050405020303" pitchFamily="18" charset="0"/>
              </a:rPr>
              <a:t>Das globale Auto</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94966" y="1675527"/>
            <a:ext cx="6337622" cy="4057729"/>
            <a:chOff x="394966" y="1675527"/>
            <a:chExt cx="6337622" cy="4057729"/>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66" y="1675527"/>
              <a:ext cx="6337622" cy="4047432"/>
            </a:xfrm>
            <a:prstGeom prst="rect">
              <a:avLst/>
            </a:prstGeom>
          </p:spPr>
        </p:pic>
        <p:sp>
          <p:nvSpPr>
            <p:cNvPr id="8" name="Textfeld 7"/>
            <p:cNvSpPr txBox="1"/>
            <p:nvPr/>
          </p:nvSpPr>
          <p:spPr>
            <a:xfrm>
              <a:off x="766040" y="3088216"/>
              <a:ext cx="1368152" cy="679673"/>
            </a:xfrm>
            <a:prstGeom prst="rect">
              <a:avLst/>
            </a:prstGeom>
            <a:noFill/>
          </p:spPr>
          <p:txBody>
            <a:bodyPr wrap="square" rtlCol="0">
              <a:spAutoFit/>
            </a:bodyPr>
            <a:lstStyle/>
            <a:p>
              <a:pPr>
                <a:spcAft>
                  <a:spcPts val="300"/>
                </a:spcAft>
              </a:pPr>
              <a:r>
                <a:rPr lang="de-DE" sz="900" b="1" dirty="0">
                  <a:latin typeface="Georgia" panose="02040502050405020303" pitchFamily="18" charset="0"/>
                </a:rPr>
                <a:t>Rohstoffabbau</a:t>
              </a:r>
            </a:p>
            <a:p>
              <a:pPr>
                <a:lnSpc>
                  <a:spcPts val="800"/>
                </a:lnSpc>
                <a:spcAft>
                  <a:spcPts val="0"/>
                </a:spcAft>
              </a:pPr>
              <a:r>
                <a:rPr lang="de-DE" sz="700" dirty="0">
                  <a:solidFill>
                    <a:srgbClr val="BE923A"/>
                  </a:solidFill>
                  <a:latin typeface="Georgia" panose="02040502050405020303" pitchFamily="18" charset="0"/>
                </a:rPr>
                <a:t>Landnahme und Vertreibung,</a:t>
              </a:r>
            </a:p>
            <a:p>
              <a:pPr>
                <a:lnSpc>
                  <a:spcPts val="800"/>
                </a:lnSpc>
                <a:spcAft>
                  <a:spcPts val="0"/>
                </a:spcAft>
              </a:pPr>
              <a:r>
                <a:rPr lang="de-DE" sz="700" dirty="0">
                  <a:solidFill>
                    <a:srgbClr val="BE923A"/>
                  </a:solidFill>
                  <a:latin typeface="Georgia" panose="02040502050405020303" pitchFamily="18" charset="0"/>
                </a:rPr>
                <a:t>Umweltzerstörung,</a:t>
              </a:r>
            </a:p>
            <a:p>
              <a:pPr>
                <a:lnSpc>
                  <a:spcPts val="800"/>
                </a:lnSpc>
                <a:spcAft>
                  <a:spcPts val="0"/>
                </a:spcAft>
              </a:pPr>
              <a:r>
                <a:rPr lang="de-DE" sz="700" dirty="0">
                  <a:solidFill>
                    <a:srgbClr val="BE923A"/>
                  </a:solidFill>
                  <a:latin typeface="Georgia" panose="02040502050405020303" pitchFamily="18" charset="0"/>
                </a:rPr>
                <a:t>Unwürdige und ungesunde Arbeitsbedingungen</a:t>
              </a:r>
            </a:p>
          </p:txBody>
        </p:sp>
        <p:sp>
          <p:nvSpPr>
            <p:cNvPr id="9" name="Textfeld 8"/>
            <p:cNvSpPr txBox="1"/>
            <p:nvPr/>
          </p:nvSpPr>
          <p:spPr>
            <a:xfrm>
              <a:off x="3131840" y="2519272"/>
              <a:ext cx="1368152" cy="679673"/>
            </a:xfrm>
            <a:prstGeom prst="rect">
              <a:avLst/>
            </a:prstGeom>
            <a:noFill/>
          </p:spPr>
          <p:txBody>
            <a:bodyPr wrap="square" rtlCol="0">
              <a:spAutoFit/>
            </a:bodyPr>
            <a:lstStyle/>
            <a:p>
              <a:pPr>
                <a:spcAft>
                  <a:spcPts val="300"/>
                </a:spcAft>
              </a:pPr>
              <a:r>
                <a:rPr lang="de-DE" sz="900" b="1" dirty="0">
                  <a:latin typeface="Georgia" panose="02040502050405020303" pitchFamily="18" charset="0"/>
                </a:rPr>
                <a:t>Verarbeitung</a:t>
              </a:r>
            </a:p>
            <a:p>
              <a:pPr>
                <a:lnSpc>
                  <a:spcPts val="800"/>
                </a:lnSpc>
                <a:spcAft>
                  <a:spcPts val="0"/>
                </a:spcAft>
              </a:pPr>
              <a:r>
                <a:rPr lang="de-DE" sz="700" dirty="0">
                  <a:solidFill>
                    <a:srgbClr val="BE923A"/>
                  </a:solidFill>
                  <a:latin typeface="Georgia" panose="02040502050405020303" pitchFamily="18" charset="0"/>
                </a:rPr>
                <a:t>Verhüttung,</a:t>
              </a:r>
            </a:p>
            <a:p>
              <a:pPr>
                <a:lnSpc>
                  <a:spcPts val="800"/>
                </a:lnSpc>
                <a:spcAft>
                  <a:spcPts val="0"/>
                </a:spcAft>
              </a:pPr>
              <a:r>
                <a:rPr lang="de-DE" sz="700" dirty="0">
                  <a:solidFill>
                    <a:srgbClr val="BE923A"/>
                  </a:solidFill>
                  <a:latin typeface="Georgia" panose="02040502050405020303" pitchFamily="18" charset="0"/>
                </a:rPr>
                <a:t>Raffinierung,</a:t>
              </a:r>
            </a:p>
            <a:p>
              <a:pPr>
                <a:lnSpc>
                  <a:spcPts val="800"/>
                </a:lnSpc>
                <a:spcAft>
                  <a:spcPts val="0"/>
                </a:spcAft>
              </a:pPr>
              <a:r>
                <a:rPr lang="de-DE" sz="700" dirty="0">
                  <a:solidFill>
                    <a:srgbClr val="BE923A"/>
                  </a:solidFill>
                  <a:latin typeface="Georgia" panose="02040502050405020303" pitchFamily="18" charset="0"/>
                </a:rPr>
                <a:t>Walzen,</a:t>
              </a:r>
            </a:p>
            <a:p>
              <a:pPr>
                <a:lnSpc>
                  <a:spcPts val="800"/>
                </a:lnSpc>
                <a:spcAft>
                  <a:spcPts val="0"/>
                </a:spcAft>
              </a:pPr>
              <a:r>
                <a:rPr lang="de-DE" sz="700" dirty="0">
                  <a:solidFill>
                    <a:srgbClr val="BE923A"/>
                  </a:solidFill>
                  <a:latin typeface="Georgia" panose="02040502050405020303" pitchFamily="18" charset="0"/>
                </a:rPr>
                <a:t>Legierung etc.</a:t>
              </a:r>
            </a:p>
          </p:txBody>
        </p:sp>
        <p:sp>
          <p:nvSpPr>
            <p:cNvPr id="10" name="Textfeld 9"/>
            <p:cNvSpPr txBox="1"/>
            <p:nvPr/>
          </p:nvSpPr>
          <p:spPr>
            <a:xfrm>
              <a:off x="4495235" y="3236300"/>
              <a:ext cx="1944439" cy="371897"/>
            </a:xfrm>
            <a:prstGeom prst="rect">
              <a:avLst/>
            </a:prstGeom>
            <a:noFill/>
          </p:spPr>
          <p:txBody>
            <a:bodyPr wrap="square" rtlCol="0">
              <a:spAutoFit/>
            </a:bodyPr>
            <a:lstStyle/>
            <a:p>
              <a:pPr>
                <a:spcAft>
                  <a:spcPts val="300"/>
                </a:spcAft>
              </a:pPr>
              <a:r>
                <a:rPr lang="de-DE" sz="900" b="1" dirty="0">
                  <a:latin typeface="Georgia" panose="02040502050405020303" pitchFamily="18" charset="0"/>
                </a:rPr>
                <a:t>Produktion</a:t>
              </a:r>
            </a:p>
            <a:p>
              <a:pPr>
                <a:lnSpc>
                  <a:spcPts val="800"/>
                </a:lnSpc>
                <a:spcAft>
                  <a:spcPts val="0"/>
                </a:spcAft>
              </a:pPr>
              <a:r>
                <a:rPr lang="de-DE" sz="700" dirty="0">
                  <a:solidFill>
                    <a:srgbClr val="BE923A"/>
                  </a:solidFill>
                  <a:latin typeface="Georgia" panose="02040502050405020303" pitchFamily="18" charset="0"/>
                </a:rPr>
                <a:t>Einzelteile, Komponenten, Systeme</a:t>
              </a:r>
            </a:p>
          </p:txBody>
        </p:sp>
        <p:sp>
          <p:nvSpPr>
            <p:cNvPr id="11" name="Textfeld 10"/>
            <p:cNvSpPr txBox="1"/>
            <p:nvPr/>
          </p:nvSpPr>
          <p:spPr>
            <a:xfrm>
              <a:off x="4234553" y="5502424"/>
              <a:ext cx="1944439" cy="230832"/>
            </a:xfrm>
            <a:prstGeom prst="rect">
              <a:avLst/>
            </a:prstGeom>
            <a:noFill/>
          </p:spPr>
          <p:txBody>
            <a:bodyPr wrap="square" rtlCol="0">
              <a:spAutoFit/>
            </a:bodyPr>
            <a:lstStyle/>
            <a:p>
              <a:pPr>
                <a:spcAft>
                  <a:spcPts val="300"/>
                </a:spcAft>
              </a:pPr>
              <a:r>
                <a:rPr lang="de-DE" sz="900" b="1" dirty="0">
                  <a:latin typeface="Georgia" panose="02040502050405020303" pitchFamily="18" charset="0"/>
                </a:rPr>
                <a:t>Auto</a:t>
              </a:r>
            </a:p>
          </p:txBody>
        </p:sp>
        <p:sp>
          <p:nvSpPr>
            <p:cNvPr id="12" name="Textfeld 11"/>
            <p:cNvSpPr txBox="1"/>
            <p:nvPr/>
          </p:nvSpPr>
          <p:spPr>
            <a:xfrm>
              <a:off x="4715793" y="4293680"/>
              <a:ext cx="1944439" cy="371897"/>
            </a:xfrm>
            <a:prstGeom prst="rect">
              <a:avLst/>
            </a:prstGeom>
            <a:noFill/>
          </p:spPr>
          <p:txBody>
            <a:bodyPr wrap="square" rtlCol="0">
              <a:spAutoFit/>
            </a:bodyPr>
            <a:lstStyle/>
            <a:p>
              <a:pPr>
                <a:spcAft>
                  <a:spcPts val="300"/>
                </a:spcAft>
              </a:pPr>
              <a:r>
                <a:rPr lang="de-DE" sz="900" b="1" dirty="0">
                  <a:latin typeface="Georgia" panose="02040502050405020303" pitchFamily="18" charset="0"/>
                </a:rPr>
                <a:t>Endmontage</a:t>
              </a:r>
            </a:p>
            <a:p>
              <a:pPr>
                <a:lnSpc>
                  <a:spcPts val="800"/>
                </a:lnSpc>
                <a:spcAft>
                  <a:spcPts val="0"/>
                </a:spcAft>
              </a:pPr>
              <a:r>
                <a:rPr lang="de-DE" sz="700" dirty="0">
                  <a:solidFill>
                    <a:srgbClr val="BE923A"/>
                  </a:solidFill>
                  <a:latin typeface="Georgia" panose="02040502050405020303" pitchFamily="18" charset="0"/>
                </a:rPr>
                <a:t>Verarbeitung</a:t>
              </a:r>
            </a:p>
          </p:txBody>
        </p:sp>
      </p:grpSp>
      <p:sp>
        <p:nvSpPr>
          <p:cNvPr id="51206" name="Text Box 6"/>
          <p:cNvSpPr txBox="1">
            <a:spLocks noChangeArrowheads="1"/>
          </p:cNvSpPr>
          <p:nvPr/>
        </p:nvSpPr>
        <p:spPr bwMode="auto">
          <a:xfrm>
            <a:off x="250825" y="214313"/>
            <a:ext cx="77771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Auto</a:t>
            </a:r>
          </a:p>
          <a:p>
            <a:pPr>
              <a:lnSpc>
                <a:spcPts val="3300"/>
              </a:lnSpc>
            </a:pPr>
            <a:r>
              <a:rPr lang="de-DE" altLang="de-DE" sz="2500" b="1" dirty="0">
                <a:latin typeface="Georgia" panose="02040502050405020303" pitchFamily="18" charset="0"/>
              </a:rPr>
              <a:t>Vom Erz zum Auto</a:t>
            </a:r>
          </a:p>
        </p:txBody>
      </p:sp>
      <p:sp>
        <p:nvSpPr>
          <p:cNvPr id="51207" name="Text Box 7"/>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a:latin typeface="Georgia" panose="02040502050405020303" pitchFamily="18" charset="0"/>
              </a:rPr>
              <a:t>Die globale Wertschöpfungskette eines Fahrzeugs</a:t>
            </a:r>
          </a:p>
        </p:txBody>
      </p:sp>
      <p:sp>
        <p:nvSpPr>
          <p:cNvPr id="18" name="Freihandform: Form 17"/>
          <p:cNvSpPr/>
          <p:nvPr/>
        </p:nvSpPr>
        <p:spPr>
          <a:xfrm>
            <a:off x="2226365" y="1701579"/>
            <a:ext cx="4603805" cy="4031311"/>
          </a:xfrm>
          <a:custGeom>
            <a:avLst/>
            <a:gdLst>
              <a:gd name="connsiteX0" fmla="*/ 39757 w 4603805"/>
              <a:gd name="connsiteY0" fmla="*/ 1168842 h 4031311"/>
              <a:gd name="connsiteX1" fmla="*/ 174929 w 4603805"/>
              <a:gd name="connsiteY1" fmla="*/ 1550504 h 4031311"/>
              <a:gd name="connsiteX2" fmla="*/ 1160891 w 4603805"/>
              <a:gd name="connsiteY2" fmla="*/ 4031311 h 4031311"/>
              <a:gd name="connsiteX3" fmla="*/ 2886324 w 4603805"/>
              <a:gd name="connsiteY3" fmla="*/ 4015409 h 4031311"/>
              <a:gd name="connsiteX4" fmla="*/ 4015409 w 4603805"/>
              <a:gd name="connsiteY4" fmla="*/ 3848431 h 4031311"/>
              <a:gd name="connsiteX5" fmla="*/ 4603805 w 4603805"/>
              <a:gd name="connsiteY5" fmla="*/ 2504661 h 4031311"/>
              <a:gd name="connsiteX6" fmla="*/ 4420925 w 4603805"/>
              <a:gd name="connsiteY6" fmla="*/ 485030 h 4031311"/>
              <a:gd name="connsiteX7" fmla="*/ 2838616 w 4603805"/>
              <a:gd name="connsiteY7" fmla="*/ 15903 h 4031311"/>
              <a:gd name="connsiteX8" fmla="*/ 667910 w 4603805"/>
              <a:gd name="connsiteY8" fmla="*/ 0 h 4031311"/>
              <a:gd name="connsiteX9" fmla="*/ 0 w 4603805"/>
              <a:gd name="connsiteY9" fmla="*/ 318052 h 4031311"/>
              <a:gd name="connsiteX10" fmla="*/ 39757 w 4603805"/>
              <a:gd name="connsiteY10" fmla="*/ 1168842 h 403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3805" h="4031311">
                <a:moveTo>
                  <a:pt x="39757" y="1168842"/>
                </a:moveTo>
                <a:lnTo>
                  <a:pt x="174929" y="1550504"/>
                </a:lnTo>
                <a:lnTo>
                  <a:pt x="1160891" y="4031311"/>
                </a:lnTo>
                <a:lnTo>
                  <a:pt x="2886324" y="4015409"/>
                </a:lnTo>
                <a:lnTo>
                  <a:pt x="4015409" y="3848431"/>
                </a:lnTo>
                <a:lnTo>
                  <a:pt x="4603805" y="2504661"/>
                </a:lnTo>
                <a:lnTo>
                  <a:pt x="4420925" y="485030"/>
                </a:lnTo>
                <a:lnTo>
                  <a:pt x="2838616" y="15903"/>
                </a:lnTo>
                <a:lnTo>
                  <a:pt x="667910" y="0"/>
                </a:lnTo>
                <a:lnTo>
                  <a:pt x="0" y="318052"/>
                </a:lnTo>
                <a:lnTo>
                  <a:pt x="39757" y="11688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Freihandform: Form 18"/>
          <p:cNvSpPr/>
          <p:nvPr/>
        </p:nvSpPr>
        <p:spPr>
          <a:xfrm>
            <a:off x="3538330" y="1916264"/>
            <a:ext cx="3339548" cy="3808675"/>
          </a:xfrm>
          <a:custGeom>
            <a:avLst/>
            <a:gdLst>
              <a:gd name="connsiteX0" fmla="*/ 127221 w 3339548"/>
              <a:gd name="connsiteY0" fmla="*/ 0 h 3808675"/>
              <a:gd name="connsiteX1" fmla="*/ 166978 w 3339548"/>
              <a:gd name="connsiteY1" fmla="*/ 437322 h 3808675"/>
              <a:gd name="connsiteX2" fmla="*/ 500933 w 3339548"/>
              <a:gd name="connsiteY2" fmla="*/ 604299 h 3808675"/>
              <a:gd name="connsiteX3" fmla="*/ 588397 w 3339548"/>
              <a:gd name="connsiteY3" fmla="*/ 978011 h 3808675"/>
              <a:gd name="connsiteX4" fmla="*/ 0 w 3339548"/>
              <a:gd name="connsiteY4" fmla="*/ 2631882 h 3808675"/>
              <a:gd name="connsiteX5" fmla="*/ 166978 w 3339548"/>
              <a:gd name="connsiteY5" fmla="*/ 3745065 h 3808675"/>
              <a:gd name="connsiteX6" fmla="*/ 811033 w 3339548"/>
              <a:gd name="connsiteY6" fmla="*/ 3808675 h 3808675"/>
              <a:gd name="connsiteX7" fmla="*/ 1852654 w 3339548"/>
              <a:gd name="connsiteY7" fmla="*/ 3721211 h 3808675"/>
              <a:gd name="connsiteX8" fmla="*/ 2441051 w 3339548"/>
              <a:gd name="connsiteY8" fmla="*/ 3434964 h 3808675"/>
              <a:gd name="connsiteX9" fmla="*/ 3172571 w 3339548"/>
              <a:gd name="connsiteY9" fmla="*/ 2814762 h 3808675"/>
              <a:gd name="connsiteX10" fmla="*/ 3339548 w 3339548"/>
              <a:gd name="connsiteY10" fmla="*/ 1749287 h 3808675"/>
              <a:gd name="connsiteX11" fmla="*/ 3069204 w 3339548"/>
              <a:gd name="connsiteY11" fmla="*/ 7952 h 3808675"/>
              <a:gd name="connsiteX12" fmla="*/ 127221 w 3339548"/>
              <a:gd name="connsiteY12" fmla="*/ 0 h 380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9548" h="3808675">
                <a:moveTo>
                  <a:pt x="127221" y="0"/>
                </a:moveTo>
                <a:lnTo>
                  <a:pt x="166978" y="437322"/>
                </a:lnTo>
                <a:lnTo>
                  <a:pt x="500933" y="604299"/>
                </a:lnTo>
                <a:lnTo>
                  <a:pt x="588397" y="978011"/>
                </a:lnTo>
                <a:lnTo>
                  <a:pt x="0" y="2631882"/>
                </a:lnTo>
                <a:lnTo>
                  <a:pt x="166978" y="3745065"/>
                </a:lnTo>
                <a:lnTo>
                  <a:pt x="811033" y="3808675"/>
                </a:lnTo>
                <a:lnTo>
                  <a:pt x="1852654" y="3721211"/>
                </a:lnTo>
                <a:lnTo>
                  <a:pt x="2441051" y="3434964"/>
                </a:lnTo>
                <a:lnTo>
                  <a:pt x="3172571" y="2814762"/>
                </a:lnTo>
                <a:lnTo>
                  <a:pt x="3339548" y="1749287"/>
                </a:lnTo>
                <a:lnTo>
                  <a:pt x="3069204" y="7952"/>
                </a:lnTo>
                <a:lnTo>
                  <a:pt x="12722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p:cNvSpPr/>
          <p:nvPr/>
        </p:nvSpPr>
        <p:spPr>
          <a:xfrm>
            <a:off x="3721210" y="2798859"/>
            <a:ext cx="3260035" cy="2949934"/>
          </a:xfrm>
          <a:custGeom>
            <a:avLst/>
            <a:gdLst>
              <a:gd name="connsiteX0" fmla="*/ 2504661 w 3260035"/>
              <a:gd name="connsiteY0" fmla="*/ 95416 h 2949934"/>
              <a:gd name="connsiteX1" fmla="*/ 2528515 w 3260035"/>
              <a:gd name="connsiteY1" fmla="*/ 437322 h 2949934"/>
              <a:gd name="connsiteX2" fmla="*/ 2504661 w 3260035"/>
              <a:gd name="connsiteY2" fmla="*/ 803082 h 2949934"/>
              <a:gd name="connsiteX3" fmla="*/ 1852654 w 3260035"/>
              <a:gd name="connsiteY3" fmla="*/ 818984 h 2949934"/>
              <a:gd name="connsiteX4" fmla="*/ 771277 w 3260035"/>
              <a:gd name="connsiteY4" fmla="*/ 985962 h 2949934"/>
              <a:gd name="connsiteX5" fmla="*/ 0 w 3260035"/>
              <a:gd name="connsiteY5" fmla="*/ 1160891 h 2949934"/>
              <a:gd name="connsiteX6" fmla="*/ 15903 w 3260035"/>
              <a:gd name="connsiteY6" fmla="*/ 2782957 h 2949934"/>
              <a:gd name="connsiteX7" fmla="*/ 437322 w 3260035"/>
              <a:gd name="connsiteY7" fmla="*/ 2949934 h 2949934"/>
              <a:gd name="connsiteX8" fmla="*/ 1264258 w 3260035"/>
              <a:gd name="connsiteY8" fmla="*/ 2941983 h 2949934"/>
              <a:gd name="connsiteX9" fmla="*/ 2162755 w 3260035"/>
              <a:gd name="connsiteY9" fmla="*/ 2615979 h 2949934"/>
              <a:gd name="connsiteX10" fmla="*/ 2965837 w 3260035"/>
              <a:gd name="connsiteY10" fmla="*/ 1844703 h 2949934"/>
              <a:gd name="connsiteX11" fmla="*/ 3260035 w 3260035"/>
              <a:gd name="connsiteY11" fmla="*/ 1272209 h 2949934"/>
              <a:gd name="connsiteX12" fmla="*/ 3116912 w 3260035"/>
              <a:gd name="connsiteY12" fmla="*/ 0 h 2949934"/>
              <a:gd name="connsiteX13" fmla="*/ 2504661 w 3260035"/>
              <a:gd name="connsiteY13" fmla="*/ 95416 h 294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60035" h="2949934">
                <a:moveTo>
                  <a:pt x="2504661" y="95416"/>
                </a:moveTo>
                <a:lnTo>
                  <a:pt x="2528515" y="437322"/>
                </a:lnTo>
                <a:lnTo>
                  <a:pt x="2504661" y="803082"/>
                </a:lnTo>
                <a:lnTo>
                  <a:pt x="1852654" y="818984"/>
                </a:lnTo>
                <a:lnTo>
                  <a:pt x="771277" y="985962"/>
                </a:lnTo>
                <a:lnTo>
                  <a:pt x="0" y="1160891"/>
                </a:lnTo>
                <a:lnTo>
                  <a:pt x="15903" y="2782957"/>
                </a:lnTo>
                <a:lnTo>
                  <a:pt x="437322" y="2949934"/>
                </a:lnTo>
                <a:lnTo>
                  <a:pt x="1264258" y="2941983"/>
                </a:lnTo>
                <a:lnTo>
                  <a:pt x="2162755" y="2615979"/>
                </a:lnTo>
                <a:lnTo>
                  <a:pt x="2965837" y="1844703"/>
                </a:lnTo>
                <a:lnTo>
                  <a:pt x="3260035" y="1272209"/>
                </a:lnTo>
                <a:lnTo>
                  <a:pt x="3116912" y="0"/>
                </a:lnTo>
                <a:lnTo>
                  <a:pt x="2504661" y="954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Form 21"/>
          <p:cNvSpPr/>
          <p:nvPr/>
        </p:nvSpPr>
        <p:spPr>
          <a:xfrm>
            <a:off x="3749500" y="3933875"/>
            <a:ext cx="1811216" cy="1802423"/>
          </a:xfrm>
          <a:custGeom>
            <a:avLst/>
            <a:gdLst>
              <a:gd name="connsiteX0" fmla="*/ 1002323 w 1811216"/>
              <a:gd name="connsiteY0" fmla="*/ 290146 h 1802423"/>
              <a:gd name="connsiteX1" fmla="*/ 993531 w 1811216"/>
              <a:gd name="connsiteY1" fmla="*/ 0 h 1802423"/>
              <a:gd name="connsiteX2" fmla="*/ 70339 w 1811216"/>
              <a:gd name="connsiteY2" fmla="*/ 26377 h 1802423"/>
              <a:gd name="connsiteX3" fmla="*/ 0 w 1811216"/>
              <a:gd name="connsiteY3" fmla="*/ 1635369 h 1802423"/>
              <a:gd name="connsiteX4" fmla="*/ 483577 w 1811216"/>
              <a:gd name="connsiteY4" fmla="*/ 1802423 h 1802423"/>
              <a:gd name="connsiteX5" fmla="*/ 1169377 w 1811216"/>
              <a:gd name="connsiteY5" fmla="*/ 1802423 h 1802423"/>
              <a:gd name="connsiteX6" fmla="*/ 1811216 w 1811216"/>
              <a:gd name="connsiteY6" fmla="*/ 1732084 h 1802423"/>
              <a:gd name="connsiteX7" fmla="*/ 1477108 w 1811216"/>
              <a:gd name="connsiteY7" fmla="*/ 914400 h 1802423"/>
              <a:gd name="connsiteX8" fmla="*/ 940777 w 1811216"/>
              <a:gd name="connsiteY8" fmla="*/ 738554 h 1802423"/>
              <a:gd name="connsiteX9" fmla="*/ 1002323 w 1811216"/>
              <a:gd name="connsiteY9" fmla="*/ 290146 h 180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1216" h="1802423">
                <a:moveTo>
                  <a:pt x="1002323" y="290146"/>
                </a:moveTo>
                <a:lnTo>
                  <a:pt x="993531" y="0"/>
                </a:lnTo>
                <a:lnTo>
                  <a:pt x="70339" y="26377"/>
                </a:lnTo>
                <a:lnTo>
                  <a:pt x="0" y="1635369"/>
                </a:lnTo>
                <a:lnTo>
                  <a:pt x="483577" y="1802423"/>
                </a:lnTo>
                <a:lnTo>
                  <a:pt x="1169377" y="1802423"/>
                </a:lnTo>
                <a:lnTo>
                  <a:pt x="1811216" y="1732084"/>
                </a:lnTo>
                <a:lnTo>
                  <a:pt x="1477108" y="914400"/>
                </a:lnTo>
                <a:lnTo>
                  <a:pt x="940777" y="738554"/>
                </a:lnTo>
                <a:lnTo>
                  <a:pt x="1002323" y="2901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 Box 9"/>
          <p:cNvSpPr txBox="1">
            <a:spLocks noChangeArrowheads="1"/>
          </p:cNvSpPr>
          <p:nvPr/>
        </p:nvSpPr>
        <p:spPr bwMode="auto">
          <a:xfrm>
            <a:off x="250826" y="5579615"/>
            <a:ext cx="5761334" cy="94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600" dirty="0">
                <a:latin typeface="Georgia" panose="02040502050405020303" pitchFamily="18" charset="0"/>
              </a:rPr>
              <a:t>Quelle: Nordsonne Identity / Brot für die Welt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afterEffect">
                                  <p:stCondLst>
                                    <p:cond delay="500"/>
                                  </p:stCondLst>
                                  <p:childTnLst>
                                    <p:anim calcmode="lin" valueType="num">
                                      <p:cBhvr additive="base">
                                        <p:cTn id="6" dur="1000"/>
                                        <p:tgtEl>
                                          <p:spTgt spid="18"/>
                                        </p:tgtEl>
                                        <p:attrNameLst>
                                          <p:attrName>ppt_x</p:attrName>
                                        </p:attrNameLst>
                                      </p:cBhvr>
                                      <p:tavLst>
                                        <p:tav tm="0">
                                          <p:val>
                                            <p:strVal val="ppt_x"/>
                                          </p:val>
                                        </p:tav>
                                        <p:tav tm="100000">
                                          <p:val>
                                            <p:strVal val="1+ppt_w/2"/>
                                          </p:val>
                                        </p:tav>
                                      </p:tavLst>
                                    </p:anim>
                                    <p:anim calcmode="lin" valueType="num">
                                      <p:cBhvr additive="base">
                                        <p:cTn id="7" dur="1000"/>
                                        <p:tgtEl>
                                          <p:spTgt spid="18"/>
                                        </p:tgtEl>
                                        <p:attrNameLst>
                                          <p:attrName>ppt_y</p:attrName>
                                        </p:attrNameLst>
                                      </p:cBhvr>
                                      <p:tavLst>
                                        <p:tav tm="0">
                                          <p:val>
                                            <p:strVal val="ppt_y"/>
                                          </p:val>
                                        </p:tav>
                                        <p:tav tm="100000">
                                          <p:val>
                                            <p:strVal val="ppt_y"/>
                                          </p:val>
                                        </p:tav>
                                      </p:tavLst>
                                    </p:anim>
                                    <p:set>
                                      <p:cBhvr>
                                        <p:cTn id="8" dur="1" fill="hold">
                                          <p:stCondLst>
                                            <p:cond delay="999"/>
                                          </p:stCondLst>
                                        </p:cTn>
                                        <p:tgtEl>
                                          <p:spTgt spid="18"/>
                                        </p:tgtEl>
                                        <p:attrNameLst>
                                          <p:attrName>style.visibility</p:attrName>
                                        </p:attrNameLst>
                                      </p:cBhvr>
                                      <p:to>
                                        <p:strVal val="hidden"/>
                                      </p:to>
                                    </p:set>
                                  </p:childTnLst>
                                </p:cTn>
                              </p:par>
                            </p:childTnLst>
                          </p:cTn>
                        </p:par>
                        <p:par>
                          <p:cTn id="9" fill="hold">
                            <p:stCondLst>
                              <p:cond delay="1500"/>
                            </p:stCondLst>
                            <p:childTnLst>
                              <p:par>
                                <p:cTn id="10" presetID="2" presetClass="exit" presetSubtype="2" fill="hold" grpId="0" nodeType="afterEffect">
                                  <p:stCondLst>
                                    <p:cond delay="500"/>
                                  </p:stCondLst>
                                  <p:childTnLst>
                                    <p:anim calcmode="lin" valueType="num">
                                      <p:cBhvr additive="base">
                                        <p:cTn id="11" dur="1000"/>
                                        <p:tgtEl>
                                          <p:spTgt spid="19"/>
                                        </p:tgtEl>
                                        <p:attrNameLst>
                                          <p:attrName>ppt_x</p:attrName>
                                        </p:attrNameLst>
                                      </p:cBhvr>
                                      <p:tavLst>
                                        <p:tav tm="0">
                                          <p:val>
                                            <p:strVal val="ppt_x"/>
                                          </p:val>
                                        </p:tav>
                                        <p:tav tm="100000">
                                          <p:val>
                                            <p:strVal val="1+ppt_w/2"/>
                                          </p:val>
                                        </p:tav>
                                      </p:tavLst>
                                    </p:anim>
                                    <p:anim calcmode="lin" valueType="num">
                                      <p:cBhvr additive="base">
                                        <p:cTn id="12" dur="1000"/>
                                        <p:tgtEl>
                                          <p:spTgt spid="19"/>
                                        </p:tgtEl>
                                        <p:attrNameLst>
                                          <p:attrName>ppt_y</p:attrName>
                                        </p:attrNameLst>
                                      </p:cBhvr>
                                      <p:tavLst>
                                        <p:tav tm="0">
                                          <p:val>
                                            <p:strVal val="ppt_y"/>
                                          </p:val>
                                        </p:tav>
                                        <p:tav tm="100000">
                                          <p:val>
                                            <p:strVal val="ppt_y"/>
                                          </p:val>
                                        </p:tav>
                                      </p:tavLst>
                                    </p:anim>
                                    <p:set>
                                      <p:cBhvr>
                                        <p:cTn id="13" dur="1" fill="hold">
                                          <p:stCondLst>
                                            <p:cond delay="999"/>
                                          </p:stCondLst>
                                        </p:cTn>
                                        <p:tgtEl>
                                          <p:spTgt spid="19"/>
                                        </p:tgtEl>
                                        <p:attrNameLst>
                                          <p:attrName>style.visibility</p:attrName>
                                        </p:attrNameLst>
                                      </p:cBhvr>
                                      <p:to>
                                        <p:strVal val="hidden"/>
                                      </p:to>
                                    </p:set>
                                  </p:childTnLst>
                                </p:cTn>
                              </p:par>
                            </p:childTnLst>
                          </p:cTn>
                        </p:par>
                        <p:par>
                          <p:cTn id="14" fill="hold">
                            <p:stCondLst>
                              <p:cond delay="3000"/>
                            </p:stCondLst>
                            <p:childTnLst>
                              <p:par>
                                <p:cTn id="15" presetID="2" presetClass="exit" presetSubtype="4" fill="hold" grpId="0" nodeType="afterEffect">
                                  <p:stCondLst>
                                    <p:cond delay="500"/>
                                  </p:stCondLst>
                                  <p:childTnLst>
                                    <p:anim calcmode="lin" valueType="num">
                                      <p:cBhvr additive="base">
                                        <p:cTn id="16" dur="1000"/>
                                        <p:tgtEl>
                                          <p:spTgt spid="20"/>
                                        </p:tgtEl>
                                        <p:attrNameLst>
                                          <p:attrName>ppt_x</p:attrName>
                                        </p:attrNameLst>
                                      </p:cBhvr>
                                      <p:tavLst>
                                        <p:tav tm="0">
                                          <p:val>
                                            <p:strVal val="ppt_x"/>
                                          </p:val>
                                        </p:tav>
                                        <p:tav tm="100000">
                                          <p:val>
                                            <p:strVal val="ppt_x"/>
                                          </p:val>
                                        </p:tav>
                                      </p:tavLst>
                                    </p:anim>
                                    <p:anim calcmode="lin" valueType="num">
                                      <p:cBhvr additive="base">
                                        <p:cTn id="17" dur="1000"/>
                                        <p:tgtEl>
                                          <p:spTgt spid="20"/>
                                        </p:tgtEl>
                                        <p:attrNameLst>
                                          <p:attrName>ppt_y</p:attrName>
                                        </p:attrNameLst>
                                      </p:cBhvr>
                                      <p:tavLst>
                                        <p:tav tm="0">
                                          <p:val>
                                            <p:strVal val="ppt_y"/>
                                          </p:val>
                                        </p:tav>
                                        <p:tav tm="100000">
                                          <p:val>
                                            <p:strVal val="1+ppt_h/2"/>
                                          </p:val>
                                        </p:tav>
                                      </p:tavLst>
                                    </p:anim>
                                    <p:set>
                                      <p:cBhvr>
                                        <p:cTn id="18" dur="1" fill="hold">
                                          <p:stCondLst>
                                            <p:cond delay="999"/>
                                          </p:stCondLst>
                                        </p:cTn>
                                        <p:tgtEl>
                                          <p:spTgt spid="20"/>
                                        </p:tgtEl>
                                        <p:attrNameLst>
                                          <p:attrName>style.visibility</p:attrName>
                                        </p:attrNameLst>
                                      </p:cBhvr>
                                      <p:to>
                                        <p:strVal val="hidden"/>
                                      </p:to>
                                    </p:set>
                                  </p:childTnLst>
                                </p:cTn>
                              </p:par>
                            </p:childTnLst>
                          </p:cTn>
                        </p:par>
                        <p:par>
                          <p:cTn id="19" fill="hold">
                            <p:stCondLst>
                              <p:cond delay="4500"/>
                            </p:stCondLst>
                            <p:childTnLst>
                              <p:par>
                                <p:cTn id="20" presetID="2" presetClass="exit" presetSubtype="4" fill="hold" grpId="0" nodeType="afterEffect">
                                  <p:stCondLst>
                                    <p:cond delay="500"/>
                                  </p:stCondLst>
                                  <p:childTnLst>
                                    <p:anim calcmode="lin" valueType="num">
                                      <p:cBhvr additive="base">
                                        <p:cTn id="21" dur="1000"/>
                                        <p:tgtEl>
                                          <p:spTgt spid="22"/>
                                        </p:tgtEl>
                                        <p:attrNameLst>
                                          <p:attrName>ppt_x</p:attrName>
                                        </p:attrNameLst>
                                      </p:cBhvr>
                                      <p:tavLst>
                                        <p:tav tm="0">
                                          <p:val>
                                            <p:strVal val="ppt_x"/>
                                          </p:val>
                                        </p:tav>
                                        <p:tav tm="100000">
                                          <p:val>
                                            <p:strVal val="ppt_x"/>
                                          </p:val>
                                        </p:tav>
                                      </p:tavLst>
                                    </p:anim>
                                    <p:anim calcmode="lin" valueType="num">
                                      <p:cBhvr additive="base">
                                        <p:cTn id="22" dur="1000"/>
                                        <p:tgtEl>
                                          <p:spTgt spid="22"/>
                                        </p:tgtEl>
                                        <p:attrNameLst>
                                          <p:attrName>ppt_y</p:attrName>
                                        </p:attrNameLst>
                                      </p:cBhvr>
                                      <p:tavLst>
                                        <p:tav tm="0">
                                          <p:val>
                                            <p:strVal val="ppt_y"/>
                                          </p:val>
                                        </p:tav>
                                        <p:tav tm="100000">
                                          <p:val>
                                            <p:strVal val="1+ppt_h/2"/>
                                          </p:val>
                                        </p:tav>
                                      </p:tavLst>
                                    </p:anim>
                                    <p:set>
                                      <p:cBhvr>
                                        <p:cTn id="23"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154079" y="1444936"/>
            <a:ext cx="8989921" cy="3784264"/>
            <a:chOff x="154079" y="1444936"/>
            <a:chExt cx="8989921" cy="3784264"/>
          </a:xfrm>
        </p:grpSpPr>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79" y="1444936"/>
              <a:ext cx="8989921" cy="3784264"/>
            </a:xfrm>
            <a:prstGeom prst="rect">
              <a:avLst/>
            </a:prstGeom>
          </p:spPr>
        </p:pic>
        <p:sp>
          <p:nvSpPr>
            <p:cNvPr id="5" name="Textfeld 4"/>
            <p:cNvSpPr txBox="1"/>
            <p:nvPr/>
          </p:nvSpPr>
          <p:spPr>
            <a:xfrm>
              <a:off x="1078776" y="4037224"/>
              <a:ext cx="792088" cy="323165"/>
            </a:xfrm>
            <a:prstGeom prst="rect">
              <a:avLst/>
            </a:prstGeom>
            <a:noFill/>
          </p:spPr>
          <p:txBody>
            <a:bodyPr wrap="square" rtlCol="0">
              <a:spAutoFit/>
            </a:bodyPr>
            <a:lstStyle/>
            <a:p>
              <a:r>
                <a:rPr lang="de-DE" sz="1500" b="1" dirty="0">
                  <a:latin typeface="Georgia" panose="02040502050405020303" pitchFamily="18" charset="0"/>
                </a:rPr>
                <a:t>Peru</a:t>
              </a:r>
            </a:p>
          </p:txBody>
        </p:sp>
        <p:sp>
          <p:nvSpPr>
            <p:cNvPr id="10" name="Textfeld 9"/>
            <p:cNvSpPr txBox="1"/>
            <p:nvPr/>
          </p:nvSpPr>
          <p:spPr>
            <a:xfrm>
              <a:off x="6782250" y="4042957"/>
              <a:ext cx="1777786" cy="323165"/>
            </a:xfrm>
            <a:prstGeom prst="rect">
              <a:avLst/>
            </a:prstGeom>
            <a:noFill/>
          </p:spPr>
          <p:txBody>
            <a:bodyPr wrap="square" rtlCol="0">
              <a:spAutoFit/>
            </a:bodyPr>
            <a:lstStyle/>
            <a:p>
              <a:r>
                <a:rPr lang="de-DE" sz="1500" b="1" dirty="0">
                  <a:latin typeface="Georgia" panose="02040502050405020303" pitchFamily="18" charset="0"/>
                </a:rPr>
                <a:t>Deutschland</a:t>
              </a:r>
            </a:p>
          </p:txBody>
        </p:sp>
      </p:grpSp>
      <p:sp>
        <p:nvSpPr>
          <p:cNvPr id="11" name="Textfeld 10"/>
          <p:cNvSpPr txBox="1"/>
          <p:nvPr/>
        </p:nvSpPr>
        <p:spPr>
          <a:xfrm>
            <a:off x="2090232" y="3775568"/>
            <a:ext cx="909010" cy="369332"/>
          </a:xfrm>
          <a:prstGeom prst="rect">
            <a:avLst/>
          </a:prstGeom>
          <a:noFill/>
        </p:spPr>
        <p:txBody>
          <a:bodyPr wrap="square" rtlCol="0">
            <a:spAutoFit/>
          </a:bodyPr>
          <a:lstStyle/>
          <a:p>
            <a:r>
              <a:rPr lang="de-DE" sz="900" b="1" dirty="0">
                <a:solidFill>
                  <a:srgbClr val="C49B4C"/>
                </a:solidFill>
                <a:latin typeface="Georgia" panose="02040502050405020303" pitchFamily="18" charset="0"/>
              </a:rPr>
              <a:t>5 </a:t>
            </a:r>
            <a:r>
              <a:rPr lang="de-DE" sz="600" b="1" dirty="0">
                <a:solidFill>
                  <a:srgbClr val="C49B4C"/>
                </a:solidFill>
                <a:latin typeface="Georgia" panose="02040502050405020303" pitchFamily="18" charset="0"/>
              </a:rPr>
              <a:t>Mio. $</a:t>
            </a:r>
          </a:p>
          <a:p>
            <a:r>
              <a:rPr lang="de-DE" sz="900" b="1" dirty="0">
                <a:latin typeface="Georgia" panose="02040502050405020303" pitchFamily="18" charset="0"/>
              </a:rPr>
              <a:t>2000</a:t>
            </a:r>
          </a:p>
        </p:txBody>
      </p:sp>
      <p:sp>
        <p:nvSpPr>
          <p:cNvPr id="12" name="Textfeld 11"/>
          <p:cNvSpPr txBox="1"/>
          <p:nvPr/>
        </p:nvSpPr>
        <p:spPr>
          <a:xfrm>
            <a:off x="2926280" y="3453540"/>
            <a:ext cx="909010" cy="369332"/>
          </a:xfrm>
          <a:prstGeom prst="rect">
            <a:avLst/>
          </a:prstGeom>
          <a:noFill/>
        </p:spPr>
        <p:txBody>
          <a:bodyPr wrap="square" rtlCol="0">
            <a:spAutoFit/>
          </a:bodyPr>
          <a:lstStyle/>
          <a:p>
            <a:r>
              <a:rPr lang="de-DE" sz="900" b="1" dirty="0">
                <a:solidFill>
                  <a:srgbClr val="C49B4C"/>
                </a:solidFill>
                <a:latin typeface="Georgia" panose="02040502050405020303" pitchFamily="18" charset="0"/>
              </a:rPr>
              <a:t>170 </a:t>
            </a:r>
            <a:r>
              <a:rPr lang="de-DE" sz="600" b="1" dirty="0">
                <a:solidFill>
                  <a:srgbClr val="C49B4C"/>
                </a:solidFill>
                <a:latin typeface="Georgia" panose="02040502050405020303" pitchFamily="18" charset="0"/>
              </a:rPr>
              <a:t>Mio. $</a:t>
            </a:r>
          </a:p>
          <a:p>
            <a:r>
              <a:rPr lang="de-DE" sz="900" b="1" dirty="0">
                <a:latin typeface="Georgia" panose="02040502050405020303" pitchFamily="18" charset="0"/>
              </a:rPr>
              <a:t>2004</a:t>
            </a:r>
          </a:p>
        </p:txBody>
      </p:sp>
      <p:sp>
        <p:nvSpPr>
          <p:cNvPr id="13" name="Textfeld 12"/>
          <p:cNvSpPr txBox="1"/>
          <p:nvPr/>
        </p:nvSpPr>
        <p:spPr>
          <a:xfrm>
            <a:off x="3745066" y="2867012"/>
            <a:ext cx="909010" cy="369332"/>
          </a:xfrm>
          <a:prstGeom prst="rect">
            <a:avLst/>
          </a:prstGeom>
          <a:noFill/>
        </p:spPr>
        <p:txBody>
          <a:bodyPr wrap="square" rtlCol="0">
            <a:spAutoFit/>
          </a:bodyPr>
          <a:lstStyle/>
          <a:p>
            <a:r>
              <a:rPr lang="de-DE" sz="900" b="1" dirty="0">
                <a:solidFill>
                  <a:srgbClr val="C49B4C"/>
                </a:solidFill>
                <a:latin typeface="Georgia" panose="02040502050405020303" pitchFamily="18" charset="0"/>
              </a:rPr>
              <a:t>550 </a:t>
            </a:r>
            <a:r>
              <a:rPr lang="de-DE" sz="600" b="1" dirty="0">
                <a:solidFill>
                  <a:srgbClr val="C49B4C"/>
                </a:solidFill>
                <a:latin typeface="Georgia" panose="02040502050405020303" pitchFamily="18" charset="0"/>
              </a:rPr>
              <a:t>Mio. $</a:t>
            </a:r>
          </a:p>
          <a:p>
            <a:r>
              <a:rPr lang="de-DE" sz="900" b="1" dirty="0">
                <a:latin typeface="Georgia" panose="02040502050405020303" pitchFamily="18" charset="0"/>
              </a:rPr>
              <a:t>2008</a:t>
            </a:r>
          </a:p>
        </p:txBody>
      </p:sp>
      <p:sp>
        <p:nvSpPr>
          <p:cNvPr id="14" name="Textfeld 13"/>
          <p:cNvSpPr txBox="1"/>
          <p:nvPr/>
        </p:nvSpPr>
        <p:spPr>
          <a:xfrm>
            <a:off x="4579120" y="2280332"/>
            <a:ext cx="909010" cy="369332"/>
          </a:xfrm>
          <a:prstGeom prst="rect">
            <a:avLst/>
          </a:prstGeom>
          <a:noFill/>
        </p:spPr>
        <p:txBody>
          <a:bodyPr wrap="square" rtlCol="0">
            <a:spAutoFit/>
          </a:bodyPr>
          <a:lstStyle/>
          <a:p>
            <a:r>
              <a:rPr lang="de-DE" sz="900" b="1" dirty="0">
                <a:solidFill>
                  <a:srgbClr val="C49B4C"/>
                </a:solidFill>
                <a:latin typeface="Georgia" panose="02040502050405020303" pitchFamily="18" charset="0"/>
              </a:rPr>
              <a:t>780 </a:t>
            </a:r>
            <a:r>
              <a:rPr lang="de-DE" sz="600" b="1" dirty="0">
                <a:solidFill>
                  <a:srgbClr val="C49B4C"/>
                </a:solidFill>
                <a:latin typeface="Georgia" panose="02040502050405020303" pitchFamily="18" charset="0"/>
              </a:rPr>
              <a:t>Mio. $</a:t>
            </a:r>
          </a:p>
          <a:p>
            <a:r>
              <a:rPr lang="de-DE" sz="900" b="1" dirty="0">
                <a:latin typeface="Georgia" panose="02040502050405020303" pitchFamily="18" charset="0"/>
              </a:rPr>
              <a:t>2010</a:t>
            </a:r>
          </a:p>
        </p:txBody>
      </p:sp>
      <p:sp>
        <p:nvSpPr>
          <p:cNvPr id="15" name="Textfeld 14"/>
          <p:cNvSpPr txBox="1"/>
          <p:nvPr/>
        </p:nvSpPr>
        <p:spPr>
          <a:xfrm>
            <a:off x="5408048" y="1847389"/>
            <a:ext cx="909010" cy="369332"/>
          </a:xfrm>
          <a:prstGeom prst="rect">
            <a:avLst/>
          </a:prstGeom>
          <a:noFill/>
        </p:spPr>
        <p:txBody>
          <a:bodyPr wrap="square" rtlCol="0">
            <a:spAutoFit/>
          </a:bodyPr>
          <a:lstStyle/>
          <a:p>
            <a:r>
              <a:rPr lang="de-DE" sz="900" b="1" dirty="0">
                <a:solidFill>
                  <a:srgbClr val="C49B4C"/>
                </a:solidFill>
                <a:latin typeface="Georgia" panose="02040502050405020303" pitchFamily="18" charset="0"/>
              </a:rPr>
              <a:t>970 </a:t>
            </a:r>
            <a:r>
              <a:rPr lang="de-DE" sz="600" b="1" dirty="0">
                <a:solidFill>
                  <a:srgbClr val="C49B4C"/>
                </a:solidFill>
                <a:latin typeface="Georgia" panose="02040502050405020303" pitchFamily="18" charset="0"/>
              </a:rPr>
              <a:t>Mio. $</a:t>
            </a:r>
          </a:p>
          <a:p>
            <a:r>
              <a:rPr lang="de-DE" sz="900" b="1" dirty="0">
                <a:latin typeface="Georgia" panose="02040502050405020303" pitchFamily="18" charset="0"/>
              </a:rPr>
              <a:t>20012</a:t>
            </a:r>
          </a:p>
        </p:txBody>
      </p:sp>
      <p:sp>
        <p:nvSpPr>
          <p:cNvPr id="52228" name="Text Box 4"/>
          <p:cNvSpPr txBox="1">
            <a:spLocks noChangeArrowheads="1"/>
          </p:cNvSpPr>
          <p:nvPr/>
        </p:nvSpPr>
        <p:spPr bwMode="auto">
          <a:xfrm>
            <a:off x="250825" y="214313"/>
            <a:ext cx="77771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Auto</a:t>
            </a:r>
          </a:p>
          <a:p>
            <a:pPr>
              <a:lnSpc>
                <a:spcPts val="3300"/>
              </a:lnSpc>
            </a:pPr>
            <a:r>
              <a:rPr lang="de-DE" altLang="de-DE" sz="2500" b="1" dirty="0">
                <a:latin typeface="Georgia" panose="02040502050405020303" pitchFamily="18" charset="0"/>
              </a:rPr>
              <a:t>Edles Metall für edle Schlitten</a:t>
            </a:r>
          </a:p>
        </p:txBody>
      </p:sp>
      <p:sp>
        <p:nvSpPr>
          <p:cNvPr id="2" name="Rechteck 1"/>
          <p:cNvSpPr/>
          <p:nvPr/>
        </p:nvSpPr>
        <p:spPr>
          <a:xfrm>
            <a:off x="611560" y="1422127"/>
            <a:ext cx="2592288" cy="4947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230" name="Text Box 6"/>
          <p:cNvSpPr txBox="1">
            <a:spLocks noChangeArrowheads="1"/>
          </p:cNvSpPr>
          <p:nvPr/>
        </p:nvSpPr>
        <p:spPr bwMode="auto">
          <a:xfrm>
            <a:off x="250825" y="1341438"/>
            <a:ext cx="58340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de-DE" altLang="de-DE" sz="1500" dirty="0">
                <a:latin typeface="Georgia" panose="02040502050405020303" pitchFamily="18" charset="0"/>
              </a:rPr>
              <a:t>Steigende Kupferexporte für deutsche Autos am Beispiel Peru</a:t>
            </a:r>
          </a:p>
        </p:txBody>
      </p:sp>
      <p:sp>
        <p:nvSpPr>
          <p:cNvPr id="3" name="Rechteck 2"/>
          <p:cNvSpPr/>
          <p:nvPr/>
        </p:nvSpPr>
        <p:spPr>
          <a:xfrm>
            <a:off x="611560" y="4792984"/>
            <a:ext cx="5400600" cy="724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Box 9"/>
          <p:cNvSpPr txBox="1">
            <a:spLocks noChangeArrowheads="1"/>
          </p:cNvSpPr>
          <p:nvPr/>
        </p:nvSpPr>
        <p:spPr bwMode="auto">
          <a:xfrm>
            <a:off x="250826" y="5478732"/>
            <a:ext cx="5761334"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nSpc>
                <a:spcPts val="800"/>
              </a:lnSpc>
            </a:pPr>
            <a:r>
              <a:rPr lang="de-DE" altLang="de-DE" sz="600" dirty="0">
                <a:latin typeface="Georgia" panose="02040502050405020303" pitchFamily="18" charset="0"/>
              </a:rPr>
              <a:t>Quellen: SUNAT, </a:t>
            </a:r>
            <a:r>
              <a:rPr lang="de-DE" altLang="de-DE" sz="600" dirty="0" err="1">
                <a:latin typeface="Georgia" panose="02040502050405020303" pitchFamily="18" charset="0"/>
              </a:rPr>
              <a:t>Estadisticas</a:t>
            </a:r>
            <a:r>
              <a:rPr lang="de-DE" altLang="de-DE" sz="600" dirty="0">
                <a:latin typeface="Georgia" panose="02040502050405020303" pitchFamily="18" charset="0"/>
              </a:rPr>
              <a:t> de </a:t>
            </a:r>
            <a:r>
              <a:rPr lang="de-DE" altLang="de-DE" sz="600" dirty="0" err="1">
                <a:latin typeface="Georgia" panose="02040502050405020303" pitchFamily="18" charset="0"/>
              </a:rPr>
              <a:t>Comercio</a:t>
            </a:r>
            <a:r>
              <a:rPr lang="de-DE" altLang="de-DE" sz="600" dirty="0">
                <a:latin typeface="Georgia" panose="02040502050405020303" pitchFamily="18" charset="0"/>
              </a:rPr>
              <a:t> </a:t>
            </a:r>
            <a:r>
              <a:rPr lang="de-DE" altLang="de-DE" sz="600" dirty="0" err="1">
                <a:latin typeface="Georgia" panose="02040502050405020303" pitchFamily="18" charset="0"/>
              </a:rPr>
              <a:t>Exterior</a:t>
            </a:r>
            <a:r>
              <a:rPr lang="de-DE" altLang="de-DE" sz="600" dirty="0">
                <a:latin typeface="Georgia" panose="02040502050405020303" pitchFamily="18" charset="0"/>
              </a:rPr>
              <a:t> (</a:t>
            </a:r>
            <a:r>
              <a:rPr lang="de-DE" altLang="de-DE" sz="600" dirty="0" err="1">
                <a:latin typeface="Georgia" panose="02040502050405020303" pitchFamily="18" charset="0"/>
              </a:rPr>
              <a:t>Anuarios</a:t>
            </a:r>
            <a:r>
              <a:rPr lang="de-DE" altLang="de-DE" sz="600" dirty="0">
                <a:latin typeface="Georgia" panose="02040502050405020303" pitchFamily="18" charset="0"/>
              </a:rPr>
              <a:t>, </a:t>
            </a:r>
            <a:r>
              <a:rPr lang="de-DE" altLang="de-DE" sz="600" dirty="0" err="1">
                <a:latin typeface="Georgia" panose="02040502050405020303" pitchFamily="18" charset="0"/>
              </a:rPr>
              <a:t>Exportaciones</a:t>
            </a:r>
            <a:r>
              <a:rPr lang="de-DE" altLang="de-DE" sz="600" dirty="0">
                <a:latin typeface="Georgia" panose="02040502050405020303" pitchFamily="18" charset="0"/>
              </a:rPr>
              <a:t> </a:t>
            </a:r>
            <a:r>
              <a:rPr lang="de-DE" altLang="de-DE" sz="600" dirty="0" err="1">
                <a:latin typeface="Georgia" panose="02040502050405020303" pitchFamily="18" charset="0"/>
              </a:rPr>
              <a:t>Definitivas</a:t>
            </a:r>
            <a:r>
              <a:rPr lang="de-DE" altLang="de-DE" sz="600" dirty="0">
                <a:latin typeface="Georgia" panose="02040502050405020303" pitchFamily="18" charset="0"/>
              </a:rPr>
              <a:t>, www.aduanet.gob.pe/aduanas/informae/estadisticasComEXT.htm) und </a:t>
            </a:r>
          </a:p>
          <a:p>
            <a:pPr>
              <a:lnSpc>
                <a:spcPts val="800"/>
              </a:lnSpc>
            </a:pPr>
            <a:r>
              <a:rPr lang="de-DE" altLang="de-DE" sz="600" dirty="0">
                <a:latin typeface="Georgia" panose="02040502050405020303" pitchFamily="18" charset="0"/>
              </a:rPr>
              <a:t>United Nation </a:t>
            </a:r>
            <a:r>
              <a:rPr lang="de-DE" altLang="de-DE" sz="600" dirty="0" err="1">
                <a:latin typeface="Georgia" panose="02040502050405020303" pitchFamily="18" charset="0"/>
              </a:rPr>
              <a:t>Commodity</a:t>
            </a:r>
            <a:r>
              <a:rPr lang="de-DE" altLang="de-DE" sz="600" dirty="0">
                <a:latin typeface="Georgia" panose="02040502050405020303" pitchFamily="18" charset="0"/>
              </a:rPr>
              <a:t> Trade </a:t>
            </a:r>
            <a:r>
              <a:rPr lang="de-DE" altLang="de-DE" sz="600" dirty="0" err="1">
                <a:latin typeface="Georgia" panose="02040502050405020303" pitchFamily="18" charset="0"/>
              </a:rPr>
              <a:t>Statstics</a:t>
            </a:r>
            <a:r>
              <a:rPr lang="de-DE" altLang="de-DE" sz="600" dirty="0">
                <a:latin typeface="Georgia" panose="02040502050405020303" pitchFamily="18" charset="0"/>
              </a:rPr>
              <a:t> Database, Exportdaten (UN </a:t>
            </a:r>
            <a:r>
              <a:rPr lang="de-DE" altLang="de-DE" sz="600" dirty="0" err="1">
                <a:latin typeface="Georgia" panose="02040502050405020303" pitchFamily="18" charset="0"/>
              </a:rPr>
              <a:t>Comtrade</a:t>
            </a:r>
            <a:r>
              <a:rPr lang="de-DE" altLang="de-DE" sz="600" dirty="0">
                <a:latin typeface="Georgia" panose="02040502050405020303" pitchFamily="18" charset="0"/>
              </a:rPr>
              <a:t>, http://comtrade.un.org/db/default.aspx; Nordsonne Identity / Brot für die Welt</a:t>
            </a:r>
          </a:p>
        </p:txBody>
      </p:sp>
      <p:sp>
        <p:nvSpPr>
          <p:cNvPr id="16" name="Freihandform: Form 15"/>
          <p:cNvSpPr/>
          <p:nvPr/>
        </p:nvSpPr>
        <p:spPr>
          <a:xfrm>
            <a:off x="2119313" y="3807619"/>
            <a:ext cx="445293" cy="388144"/>
          </a:xfrm>
          <a:custGeom>
            <a:avLst/>
            <a:gdLst>
              <a:gd name="connsiteX0" fmla="*/ 442912 w 445293"/>
              <a:gd name="connsiteY0" fmla="*/ 40481 h 388144"/>
              <a:gd name="connsiteX1" fmla="*/ 200025 w 445293"/>
              <a:gd name="connsiteY1" fmla="*/ 0 h 388144"/>
              <a:gd name="connsiteX2" fmla="*/ 26193 w 445293"/>
              <a:gd name="connsiteY2" fmla="*/ 47625 h 388144"/>
              <a:gd name="connsiteX3" fmla="*/ 0 w 445293"/>
              <a:gd name="connsiteY3" fmla="*/ 352425 h 388144"/>
              <a:gd name="connsiteX4" fmla="*/ 57150 w 445293"/>
              <a:gd name="connsiteY4" fmla="*/ 388144 h 388144"/>
              <a:gd name="connsiteX5" fmla="*/ 445293 w 445293"/>
              <a:gd name="connsiteY5" fmla="*/ 385762 h 388144"/>
              <a:gd name="connsiteX6" fmla="*/ 442912 w 445293"/>
              <a:gd name="connsiteY6" fmla="*/ 40481 h 3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293" h="388144">
                <a:moveTo>
                  <a:pt x="442912" y="40481"/>
                </a:moveTo>
                <a:lnTo>
                  <a:pt x="200025" y="0"/>
                </a:lnTo>
                <a:lnTo>
                  <a:pt x="26193" y="47625"/>
                </a:lnTo>
                <a:lnTo>
                  <a:pt x="0" y="352425"/>
                </a:lnTo>
                <a:lnTo>
                  <a:pt x="57150" y="388144"/>
                </a:lnTo>
                <a:lnTo>
                  <a:pt x="445293" y="385762"/>
                </a:lnTo>
                <a:cubicBezTo>
                  <a:pt x="444499" y="270668"/>
                  <a:pt x="443706" y="155575"/>
                  <a:pt x="442912" y="4048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Form 16"/>
          <p:cNvSpPr/>
          <p:nvPr/>
        </p:nvSpPr>
        <p:spPr>
          <a:xfrm>
            <a:off x="2905125" y="3452813"/>
            <a:ext cx="631031" cy="738187"/>
          </a:xfrm>
          <a:custGeom>
            <a:avLst/>
            <a:gdLst>
              <a:gd name="connsiteX0" fmla="*/ 0 w 631031"/>
              <a:gd name="connsiteY0" fmla="*/ 0 h 738187"/>
              <a:gd name="connsiteX1" fmla="*/ 631031 w 631031"/>
              <a:gd name="connsiteY1" fmla="*/ 16668 h 738187"/>
              <a:gd name="connsiteX2" fmla="*/ 571500 w 631031"/>
              <a:gd name="connsiteY2" fmla="*/ 302418 h 738187"/>
              <a:gd name="connsiteX3" fmla="*/ 497681 w 631031"/>
              <a:gd name="connsiteY3" fmla="*/ 492918 h 738187"/>
              <a:gd name="connsiteX4" fmla="*/ 488156 w 631031"/>
              <a:gd name="connsiteY4" fmla="*/ 540543 h 738187"/>
              <a:gd name="connsiteX5" fmla="*/ 488156 w 631031"/>
              <a:gd name="connsiteY5" fmla="*/ 731043 h 738187"/>
              <a:gd name="connsiteX6" fmla="*/ 92869 w 631031"/>
              <a:gd name="connsiteY6" fmla="*/ 738187 h 738187"/>
              <a:gd name="connsiteX7" fmla="*/ 0 w 631031"/>
              <a:gd name="connsiteY7" fmla="*/ 0 h 73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031" h="738187">
                <a:moveTo>
                  <a:pt x="0" y="0"/>
                </a:moveTo>
                <a:lnTo>
                  <a:pt x="631031" y="16668"/>
                </a:lnTo>
                <a:lnTo>
                  <a:pt x="571500" y="302418"/>
                </a:lnTo>
                <a:lnTo>
                  <a:pt x="497681" y="492918"/>
                </a:lnTo>
                <a:lnTo>
                  <a:pt x="488156" y="540543"/>
                </a:lnTo>
                <a:lnTo>
                  <a:pt x="488156" y="731043"/>
                </a:lnTo>
                <a:lnTo>
                  <a:pt x="92869" y="73818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reihandform: Form 17"/>
          <p:cNvSpPr/>
          <p:nvPr/>
        </p:nvSpPr>
        <p:spPr>
          <a:xfrm>
            <a:off x="3786188" y="2926556"/>
            <a:ext cx="592931" cy="1262063"/>
          </a:xfrm>
          <a:custGeom>
            <a:avLst/>
            <a:gdLst>
              <a:gd name="connsiteX0" fmla="*/ 0 w 592931"/>
              <a:gd name="connsiteY0" fmla="*/ 0 h 1262063"/>
              <a:gd name="connsiteX1" fmla="*/ 592931 w 592931"/>
              <a:gd name="connsiteY1" fmla="*/ 7144 h 1262063"/>
              <a:gd name="connsiteX2" fmla="*/ 540543 w 592931"/>
              <a:gd name="connsiteY2" fmla="*/ 357188 h 1262063"/>
              <a:gd name="connsiteX3" fmla="*/ 452437 w 592931"/>
              <a:gd name="connsiteY3" fmla="*/ 959644 h 1262063"/>
              <a:gd name="connsiteX4" fmla="*/ 433387 w 592931"/>
              <a:gd name="connsiteY4" fmla="*/ 1076325 h 1262063"/>
              <a:gd name="connsiteX5" fmla="*/ 433387 w 592931"/>
              <a:gd name="connsiteY5" fmla="*/ 1259682 h 1262063"/>
              <a:gd name="connsiteX6" fmla="*/ 23812 w 592931"/>
              <a:gd name="connsiteY6" fmla="*/ 1262063 h 1262063"/>
              <a:gd name="connsiteX7" fmla="*/ 0 w 592931"/>
              <a:gd name="connsiteY7" fmla="*/ 0 h 12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931" h="1262063">
                <a:moveTo>
                  <a:pt x="0" y="0"/>
                </a:moveTo>
                <a:lnTo>
                  <a:pt x="592931" y="7144"/>
                </a:lnTo>
                <a:lnTo>
                  <a:pt x="540543" y="357188"/>
                </a:lnTo>
                <a:lnTo>
                  <a:pt x="452437" y="959644"/>
                </a:lnTo>
                <a:lnTo>
                  <a:pt x="433387" y="1076325"/>
                </a:lnTo>
                <a:lnTo>
                  <a:pt x="433387" y="1259682"/>
                </a:lnTo>
                <a:lnTo>
                  <a:pt x="23812" y="126206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ihandform: Form 18"/>
          <p:cNvSpPr/>
          <p:nvPr/>
        </p:nvSpPr>
        <p:spPr>
          <a:xfrm>
            <a:off x="4591050" y="2331244"/>
            <a:ext cx="652463" cy="1857375"/>
          </a:xfrm>
          <a:custGeom>
            <a:avLst/>
            <a:gdLst>
              <a:gd name="connsiteX0" fmla="*/ 0 w 652463"/>
              <a:gd name="connsiteY0" fmla="*/ 0 h 1857375"/>
              <a:gd name="connsiteX1" fmla="*/ 652463 w 652463"/>
              <a:gd name="connsiteY1" fmla="*/ 9525 h 1857375"/>
              <a:gd name="connsiteX2" fmla="*/ 564356 w 652463"/>
              <a:gd name="connsiteY2" fmla="*/ 495300 h 1857375"/>
              <a:gd name="connsiteX3" fmla="*/ 495300 w 652463"/>
              <a:gd name="connsiteY3" fmla="*/ 1550194 h 1857375"/>
              <a:gd name="connsiteX4" fmla="*/ 461963 w 652463"/>
              <a:gd name="connsiteY4" fmla="*/ 1635919 h 1857375"/>
              <a:gd name="connsiteX5" fmla="*/ 457200 w 652463"/>
              <a:gd name="connsiteY5" fmla="*/ 1857375 h 1857375"/>
              <a:gd name="connsiteX6" fmla="*/ 57150 w 652463"/>
              <a:gd name="connsiteY6" fmla="*/ 1854994 h 1857375"/>
              <a:gd name="connsiteX7" fmla="*/ 0 w 652463"/>
              <a:gd name="connsiteY7" fmla="*/ 0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463" h="1857375">
                <a:moveTo>
                  <a:pt x="0" y="0"/>
                </a:moveTo>
                <a:lnTo>
                  <a:pt x="652463" y="9525"/>
                </a:lnTo>
                <a:lnTo>
                  <a:pt x="564356" y="495300"/>
                </a:lnTo>
                <a:lnTo>
                  <a:pt x="495300" y="1550194"/>
                </a:lnTo>
                <a:lnTo>
                  <a:pt x="461963" y="1635919"/>
                </a:lnTo>
                <a:lnTo>
                  <a:pt x="457200" y="1857375"/>
                </a:lnTo>
                <a:lnTo>
                  <a:pt x="57150" y="1854994"/>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ihandform: Form 19"/>
          <p:cNvSpPr/>
          <p:nvPr/>
        </p:nvSpPr>
        <p:spPr>
          <a:xfrm>
            <a:off x="5381625" y="1828800"/>
            <a:ext cx="757238" cy="2362200"/>
          </a:xfrm>
          <a:custGeom>
            <a:avLst/>
            <a:gdLst>
              <a:gd name="connsiteX0" fmla="*/ 490538 w 757238"/>
              <a:gd name="connsiteY0" fmla="*/ 2171700 h 2362200"/>
              <a:gd name="connsiteX1" fmla="*/ 490538 w 757238"/>
              <a:gd name="connsiteY1" fmla="*/ 2362200 h 2362200"/>
              <a:gd name="connsiteX2" fmla="*/ 114300 w 757238"/>
              <a:gd name="connsiteY2" fmla="*/ 2352675 h 2362200"/>
              <a:gd name="connsiteX3" fmla="*/ 0 w 757238"/>
              <a:gd name="connsiteY3" fmla="*/ 2262188 h 2362200"/>
              <a:gd name="connsiteX4" fmla="*/ 9525 w 757238"/>
              <a:gd name="connsiteY4" fmla="*/ 38100 h 2362200"/>
              <a:gd name="connsiteX5" fmla="*/ 757238 w 757238"/>
              <a:gd name="connsiteY5" fmla="*/ 0 h 2362200"/>
              <a:gd name="connsiteX6" fmla="*/ 490538 w 757238"/>
              <a:gd name="connsiteY6" fmla="*/ 2171700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238" h="2362200">
                <a:moveTo>
                  <a:pt x="490538" y="2171700"/>
                </a:moveTo>
                <a:lnTo>
                  <a:pt x="490538" y="2362200"/>
                </a:lnTo>
                <a:lnTo>
                  <a:pt x="114300" y="2352675"/>
                </a:lnTo>
                <a:lnTo>
                  <a:pt x="0" y="2262188"/>
                </a:lnTo>
                <a:lnTo>
                  <a:pt x="9525" y="38100"/>
                </a:lnTo>
                <a:lnTo>
                  <a:pt x="757238" y="0"/>
                </a:lnTo>
                <a:lnTo>
                  <a:pt x="490538" y="21717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22" presetClass="exit" presetSubtype="4" fill="hold" grpId="0" nodeType="afterEffect">
                                  <p:stCondLst>
                                    <p:cond delay="500"/>
                                  </p:stCondLst>
                                  <p:childTnLst>
                                    <p:animEffect transition="out" filter="wipe(down)">
                                      <p:cBhvr>
                                        <p:cTn id="10" dur="1000"/>
                                        <p:tgtEl>
                                          <p:spTgt spid="16"/>
                                        </p:tgtEl>
                                      </p:cBhvr>
                                    </p:animEffect>
                                    <p:set>
                                      <p:cBhvr>
                                        <p:cTn id="11" dur="1" fill="hold">
                                          <p:stCondLst>
                                            <p:cond delay="999"/>
                                          </p:stCondLst>
                                        </p:cTn>
                                        <p:tgtEl>
                                          <p:spTgt spid="16"/>
                                        </p:tgtEl>
                                        <p:attrNameLst>
                                          <p:attrName>style.visibility</p:attrName>
                                        </p:attrNameLst>
                                      </p:cBhvr>
                                      <p:to>
                                        <p:strVal val="hidden"/>
                                      </p:to>
                                    </p:set>
                                  </p:childTnLst>
                                </p:cTn>
                              </p:par>
                            </p:childTnLst>
                          </p:cTn>
                        </p:par>
                        <p:par>
                          <p:cTn id="12" fill="hold">
                            <p:stCondLst>
                              <p:cond delay="3500"/>
                            </p:stCondLst>
                            <p:childTnLst>
                              <p:par>
                                <p:cTn id="13" presetID="22" presetClass="exit" presetSubtype="4" fill="hold" grpId="0" nodeType="afterEffect">
                                  <p:stCondLst>
                                    <p:cond delay="500"/>
                                  </p:stCondLst>
                                  <p:childTnLst>
                                    <p:animEffect transition="out" filter="wipe(down)">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5000"/>
                            </p:stCondLst>
                            <p:childTnLst>
                              <p:par>
                                <p:cTn id="17" presetID="22" presetClass="exit" presetSubtype="4" fill="hold" grpId="0" nodeType="afterEffect">
                                  <p:stCondLst>
                                    <p:cond delay="500"/>
                                  </p:stCondLst>
                                  <p:childTnLst>
                                    <p:animEffect transition="out" filter="wipe(down)">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childTnLst>
                          </p:cTn>
                        </p:par>
                        <p:par>
                          <p:cTn id="20" fill="hold">
                            <p:stCondLst>
                              <p:cond delay="6500"/>
                            </p:stCondLst>
                            <p:childTnLst>
                              <p:par>
                                <p:cTn id="21" presetID="22" presetClass="exit" presetSubtype="4" fill="hold" grpId="0" nodeType="afterEffect">
                                  <p:stCondLst>
                                    <p:cond delay="500"/>
                                  </p:stCondLst>
                                  <p:childTnLst>
                                    <p:animEffect transition="out" filter="wipe(down)">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childTnLst>
                          </p:cTn>
                        </p:par>
                        <p:par>
                          <p:cTn id="24" fill="hold">
                            <p:stCondLst>
                              <p:cond delay="8000"/>
                            </p:stCondLst>
                            <p:childTnLst>
                              <p:par>
                                <p:cTn id="25" presetID="22" presetClass="exit" presetSubtype="4" fill="hold" grpId="0" nodeType="afterEffect">
                                  <p:stCondLst>
                                    <p:cond delay="500"/>
                                  </p:stCondLst>
                                  <p:childTnLst>
                                    <p:animEffect transition="out" filter="wipe(down)">
                                      <p:cBhvr>
                                        <p:cTn id="26" dur="1000"/>
                                        <p:tgtEl>
                                          <p:spTgt spid="20"/>
                                        </p:tgtEl>
                                      </p:cBhvr>
                                    </p:animEffect>
                                    <p:set>
                                      <p:cBhvr>
                                        <p:cTn id="2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3351" r="998" b="14213"/>
          <a:stretch/>
        </p:blipFill>
        <p:spPr>
          <a:xfrm>
            <a:off x="154798" y="716692"/>
            <a:ext cx="8758094" cy="5013173"/>
          </a:xfrm>
          <a:prstGeom prst="rect">
            <a:avLst/>
          </a:prstGeom>
        </p:spPr>
      </p:pic>
      <p:sp>
        <p:nvSpPr>
          <p:cNvPr id="53251" name="Text Box 3"/>
          <p:cNvSpPr txBox="1">
            <a:spLocks noChangeArrowheads="1"/>
          </p:cNvSpPr>
          <p:nvPr/>
        </p:nvSpPr>
        <p:spPr bwMode="auto">
          <a:xfrm>
            <a:off x="250825" y="214313"/>
            <a:ext cx="889317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Auto</a:t>
            </a:r>
          </a:p>
          <a:p>
            <a:pPr>
              <a:lnSpc>
                <a:spcPts val="3300"/>
              </a:lnSpc>
            </a:pPr>
            <a:r>
              <a:rPr lang="de-DE" altLang="de-DE" sz="2500" b="1" dirty="0">
                <a:latin typeface="Georgia" panose="02040502050405020303" pitchFamily="18" charset="0"/>
              </a:rPr>
              <a:t>Was müssen Unternehmen tun?</a:t>
            </a:r>
          </a:p>
        </p:txBody>
      </p:sp>
      <p:sp>
        <p:nvSpPr>
          <p:cNvPr id="3" name="Textfeld 2"/>
          <p:cNvSpPr txBox="1"/>
          <p:nvPr/>
        </p:nvSpPr>
        <p:spPr>
          <a:xfrm>
            <a:off x="611187" y="2586910"/>
            <a:ext cx="7921625" cy="842090"/>
          </a:xfrm>
          <a:prstGeom prst="rect">
            <a:avLst/>
          </a:prstGeom>
          <a:noFill/>
        </p:spPr>
        <p:txBody>
          <a:bodyPr wrap="square" rtlCol="0">
            <a:spAutoFit/>
          </a:bodyPr>
          <a:lstStyle/>
          <a:p>
            <a:pPr>
              <a:lnSpc>
                <a:spcPts val="2000"/>
              </a:lnSpc>
            </a:pPr>
            <a:r>
              <a:rPr lang="de-DE" sz="1500" dirty="0">
                <a:latin typeface="Georgia" panose="02040502050405020303" pitchFamily="18" charset="0"/>
              </a:rPr>
              <a:t>Unternehmen sollten internationale Konventionen und Vereinbarungen zum Schutz der Menschenrechte in der Wirtschaft in ihrer gesamten Wertschöpfungskette ernst nehmen und umsetzen.</a:t>
            </a:r>
            <a:endParaRPr lang="de-DE" sz="15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250826" y="1468878"/>
            <a:ext cx="8655887" cy="4209170"/>
            <a:chOff x="250826" y="1468878"/>
            <a:chExt cx="8655887" cy="420917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826" y="1478143"/>
              <a:ext cx="4392612" cy="4199905"/>
            </a:xfrm>
            <a:prstGeom prst="rect">
              <a:avLst/>
            </a:prstGeom>
          </p:spPr>
        </p:pic>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0563" y="1468878"/>
              <a:ext cx="4406150" cy="4209170"/>
            </a:xfrm>
            <a:prstGeom prst="rect">
              <a:avLst/>
            </a:prstGeom>
          </p:spPr>
        </p:pic>
      </p:grpSp>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Auto</a:t>
            </a:r>
          </a:p>
          <a:p>
            <a:pPr>
              <a:lnSpc>
                <a:spcPts val="3300"/>
              </a:lnSpc>
            </a:pPr>
            <a:r>
              <a:rPr lang="de-DE" altLang="de-DE" sz="2500" b="1" dirty="0">
                <a:latin typeface="Georgia" panose="02040502050405020303" pitchFamily="18" charset="0"/>
              </a:rPr>
              <a:t>Was muss die Politik tun?</a:t>
            </a:r>
          </a:p>
        </p:txBody>
      </p:sp>
      <p:sp>
        <p:nvSpPr>
          <p:cNvPr id="3" name="Textfeld 2"/>
          <p:cNvSpPr txBox="1"/>
          <p:nvPr/>
        </p:nvSpPr>
        <p:spPr>
          <a:xfrm>
            <a:off x="610815" y="2420888"/>
            <a:ext cx="7921625" cy="1098699"/>
          </a:xfrm>
          <a:prstGeom prst="rect">
            <a:avLst/>
          </a:prstGeom>
          <a:noFill/>
        </p:spPr>
        <p:txBody>
          <a:bodyPr wrap="square" rtlCol="0">
            <a:spAutoFit/>
          </a:bodyPr>
          <a:lstStyle/>
          <a:p>
            <a:pPr>
              <a:lnSpc>
                <a:spcPts val="2000"/>
              </a:lnSpc>
            </a:pPr>
            <a:r>
              <a:rPr lang="de-DE" sz="1500" dirty="0">
                <a:latin typeface="Georgia" panose="02040502050405020303" pitchFamily="18" charset="0"/>
              </a:rPr>
              <a:t>Bundestag und Bundesregierung, Europaparlament und EU-Kommission sollten die internationalen Konventionen in wirksame europäische und nationale Gesetze umsetzen, damit alle Firmen die Menschenrechte im eigenen Hause sowie in ihren Wertschöpfungs-ketten respektieren. </a:t>
            </a:r>
          </a:p>
        </p:txBody>
      </p:sp>
    </p:spTree>
    <p:extLst>
      <p:ext uri="{BB962C8B-B14F-4D97-AF65-F5344CB8AC3E}">
        <p14:creationId xmlns:p14="http://schemas.microsoft.com/office/powerpoint/2010/main" val="31805251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iterate type="lt">
                                    <p:tmPct val="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22" y="2791567"/>
            <a:ext cx="8670753" cy="2869458"/>
          </a:xfrm>
          <a:prstGeom prst="rect">
            <a:avLst/>
          </a:prstGeom>
        </p:spPr>
      </p:pic>
      <p:sp>
        <p:nvSpPr>
          <p:cNvPr id="53251" name="Text Box 3"/>
          <p:cNvSpPr txBox="1">
            <a:spLocks noChangeArrowheads="1"/>
          </p:cNvSpPr>
          <p:nvPr/>
        </p:nvSpPr>
        <p:spPr bwMode="auto">
          <a:xfrm>
            <a:off x="250825" y="214313"/>
            <a:ext cx="8893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nSpc>
                <a:spcPts val="3300"/>
              </a:lnSpc>
            </a:pPr>
            <a:r>
              <a:rPr lang="de-DE" altLang="de-DE" sz="2500" b="1" dirty="0">
                <a:solidFill>
                  <a:srgbClr val="EB5A10"/>
                </a:solidFill>
                <a:latin typeface="Georgia" panose="02040502050405020303" pitchFamily="18" charset="0"/>
              </a:rPr>
              <a:t>Das globale Auto</a:t>
            </a:r>
          </a:p>
          <a:p>
            <a:pPr>
              <a:lnSpc>
                <a:spcPts val="3300"/>
              </a:lnSpc>
            </a:pPr>
            <a:r>
              <a:rPr lang="de-DE" altLang="de-DE" sz="2500" b="1" dirty="0">
                <a:latin typeface="Georgia" panose="02040502050405020303" pitchFamily="18" charset="0"/>
              </a:rPr>
              <a:t>Was müssen Verbraucher tun?</a:t>
            </a:r>
          </a:p>
        </p:txBody>
      </p:sp>
      <p:sp>
        <p:nvSpPr>
          <p:cNvPr id="3" name="Textfeld 2"/>
          <p:cNvSpPr txBox="1"/>
          <p:nvPr/>
        </p:nvSpPr>
        <p:spPr>
          <a:xfrm>
            <a:off x="611188" y="2167636"/>
            <a:ext cx="7922004" cy="1919308"/>
          </a:xfrm>
          <a:prstGeom prst="rect">
            <a:avLst/>
          </a:prstGeom>
          <a:noFill/>
        </p:spPr>
        <p:txBody>
          <a:bodyPr wrap="square" rtlCol="0">
            <a:spAutoFit/>
          </a:bodyPr>
          <a:lstStyle/>
          <a:p>
            <a:pPr>
              <a:lnSpc>
                <a:spcPts val="2000"/>
              </a:lnSpc>
              <a:spcAft>
                <a:spcPts val="1200"/>
              </a:spcAft>
            </a:pPr>
            <a:r>
              <a:rPr lang="de-DE" sz="1500" dirty="0">
                <a:latin typeface="Georgia" panose="02040502050405020303" pitchFamily="18" charset="0"/>
              </a:rPr>
              <a:t>Fragen Sie beim Autohändler nach, was er über die Herkunft der Rohstoffe im Auto weiß – und wie er sicherstellt, dass diese auf verantwortliche Weise produziert wurden.</a:t>
            </a:r>
          </a:p>
          <a:p>
            <a:pPr>
              <a:lnSpc>
                <a:spcPts val="2000"/>
              </a:lnSpc>
              <a:spcAft>
                <a:spcPts val="1200"/>
              </a:spcAft>
            </a:pPr>
            <a:r>
              <a:rPr lang="de-DE" sz="1500" dirty="0">
                <a:latin typeface="Georgia" panose="02040502050405020303" pitchFamily="18" charset="0"/>
              </a:rPr>
              <a:t>Informieren Sie sich, welche Autohersteller die menschenrechtliche Situation in der Produktionskette besser berücksichtigen als andere. Kaufen Sie bei diesen. </a:t>
            </a:r>
          </a:p>
          <a:p>
            <a:pPr>
              <a:lnSpc>
                <a:spcPts val="2000"/>
              </a:lnSpc>
              <a:spcAft>
                <a:spcPts val="1200"/>
              </a:spcAft>
            </a:pPr>
            <a:r>
              <a:rPr lang="de-DE" sz="1500" dirty="0">
                <a:latin typeface="Georgia" panose="02040502050405020303" pitchFamily="18" charset="0"/>
              </a:rPr>
              <a:t>Kaufen Sie kleinere Autos, fahren Sie weniger Auto oder teilen Sie Ihren Wagen mit Freunden und Nachbarn.</a:t>
            </a:r>
            <a:endParaRPr lang="de-DE" dirty="0"/>
          </a:p>
        </p:txBody>
      </p:sp>
    </p:spTree>
    <p:extLst>
      <p:ext uri="{BB962C8B-B14F-4D97-AF65-F5344CB8AC3E}">
        <p14:creationId xmlns:p14="http://schemas.microsoft.com/office/powerpoint/2010/main" val="663545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JBO_BAN07_02117(2)-1"/>
          <p:cNvPicPr>
            <a:picLocks noChangeAspect="1" noChangeArrowheads="1"/>
          </p:cNvPicPr>
          <p:nvPr/>
        </p:nvPicPr>
        <p:blipFill>
          <a:blip r:embed="rId3" cstate="print">
            <a:extLst>
              <a:ext uri="{28A0092B-C50C-407E-A947-70E740481C1C}">
                <a14:useLocalDpi xmlns:a14="http://schemas.microsoft.com/office/drawing/2010/main" val="0"/>
              </a:ext>
            </a:extLst>
          </a:blip>
          <a:srcRect t="6693"/>
          <a:stretch>
            <a:fillRect/>
          </a:stretch>
        </p:blipFill>
        <p:spPr bwMode="auto">
          <a:xfrm>
            <a:off x="250825" y="260350"/>
            <a:ext cx="8642350" cy="5400675"/>
          </a:xfrm>
          <a:prstGeom prst="rect">
            <a:avLst/>
          </a:prstGeom>
          <a:noFill/>
          <a:extLst>
            <a:ext uri="{909E8E84-426E-40DD-AFC4-6F175D3DCCD1}">
              <a14:hiddenFill xmlns:a14="http://schemas.microsoft.com/office/drawing/2010/main">
                <a:solidFill>
                  <a:srgbClr val="FFFFFF"/>
                </a:solidFill>
              </a14:hiddenFill>
            </a:ext>
          </a:extLst>
        </p:spPr>
      </p:pic>
      <p:sp>
        <p:nvSpPr>
          <p:cNvPr id="54277" name="Text Box 5"/>
          <p:cNvSpPr txBox="1">
            <a:spLocks noChangeArrowheads="1"/>
          </p:cNvSpPr>
          <p:nvPr/>
        </p:nvSpPr>
        <p:spPr bwMode="auto">
          <a:xfrm>
            <a:off x="250825" y="2601032"/>
            <a:ext cx="8642350" cy="722487"/>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72000" rIns="0" bIns="72000" anchor="ctr">
            <a:spAutoFit/>
          </a:bodyPr>
          <a:lstStyle/>
          <a:p>
            <a:pPr algn="ctr">
              <a:lnSpc>
                <a:spcPts val="4500"/>
              </a:lnSpc>
            </a:pPr>
            <a:r>
              <a:rPr lang="de-DE" altLang="de-DE" sz="4000" b="1" dirty="0">
                <a:solidFill>
                  <a:srgbClr val="EB5A10"/>
                </a:solidFill>
                <a:latin typeface="Georgia" panose="02040502050405020303" pitchFamily="18" charset="0"/>
              </a:rPr>
              <a:t>Der Preis der Kleidung</a:t>
            </a:r>
          </a:p>
        </p:txBody>
      </p:sp>
    </p:spTree>
  </p:cSld>
  <p:clrMapOvr>
    <a:masterClrMapping/>
  </p:clrMapOvr>
  <p:transition spd="med">
    <p:fade/>
  </p:transition>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3138</Words>
  <Application>Microsoft Office PowerPoint</Application>
  <PresentationFormat>Bildschirmpräsentation (4:3)</PresentationFormat>
  <Paragraphs>281</Paragraphs>
  <Slides>24</Slides>
  <Notes>12</Notes>
  <HiddenSlides>0</HiddenSlides>
  <MMClips>0</MMClips>
  <ScaleCrop>false</ScaleCrop>
  <HeadingPairs>
    <vt:vector size="4" baseType="variant">
      <vt:variant>
        <vt:lpstr>Design</vt:lpstr>
      </vt:variant>
      <vt:variant>
        <vt:i4>1</vt:i4>
      </vt:variant>
      <vt:variant>
        <vt:lpstr>Folientitel</vt:lpstr>
      </vt:variant>
      <vt:variant>
        <vt:i4>24</vt:i4>
      </vt:variant>
    </vt:vector>
  </HeadingPairs>
  <TitlesOfParts>
    <vt:vector size="25" baseType="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Una</dc:creator>
  <cp:lastModifiedBy>josephine.gleicher</cp:lastModifiedBy>
  <cp:revision>117</cp:revision>
  <cp:lastPrinted>2016-09-20T10:04:56Z</cp:lastPrinted>
  <dcterms:created xsi:type="dcterms:W3CDTF">2012-12-18T10:58:25Z</dcterms:created>
  <dcterms:modified xsi:type="dcterms:W3CDTF">2016-12-20T13:06:58Z</dcterms:modified>
</cp:coreProperties>
</file>