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727" r:id="rId2"/>
    <p:sldId id="300" r:id="rId3"/>
    <p:sldId id="728" r:id="rId4"/>
    <p:sldId id="370" r:id="rId5"/>
    <p:sldId id="372" r:id="rId6"/>
    <p:sldId id="278" r:id="rId7"/>
    <p:sldId id="355" r:id="rId8"/>
    <p:sldId id="374" r:id="rId9"/>
    <p:sldId id="735" r:id="rId10"/>
    <p:sldId id="734" r:id="rId11"/>
    <p:sldId id="379" r:id="rId12"/>
    <p:sldId id="380" r:id="rId13"/>
    <p:sldId id="729" r:id="rId14"/>
    <p:sldId id="384" r:id="rId15"/>
    <p:sldId id="390" r:id="rId16"/>
    <p:sldId id="376" r:id="rId17"/>
    <p:sldId id="381" r:id="rId18"/>
    <p:sldId id="394" r:id="rId19"/>
    <p:sldId id="385" r:id="rId20"/>
    <p:sldId id="388" r:id="rId21"/>
    <p:sldId id="393" r:id="rId22"/>
    <p:sldId id="389" r:id="rId23"/>
    <p:sldId id="340" r:id="rId24"/>
    <p:sldId id="378" r:id="rId25"/>
    <p:sldId id="731" r:id="rId26"/>
    <p:sldId id="732" r:id="rId27"/>
    <p:sldId id="289" r:id="rId28"/>
    <p:sldId id="343" r:id="rId29"/>
    <p:sldId id="364" r:id="rId30"/>
    <p:sldId id="361" r:id="rId31"/>
    <p:sldId id="733" r:id="rId32"/>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margenfeld" initials="c" lastIdx="3" clrIdx="0">
    <p:extLst>
      <p:ext uri="{19B8F6BF-5375-455C-9EA6-DF929625EA0E}">
        <p15:presenceInfo xmlns:p15="http://schemas.microsoft.com/office/powerpoint/2012/main" userId="christina.margenf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5BA"/>
    <a:srgbClr val="FF3300"/>
    <a:srgbClr val="FF0000"/>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65863" autoAdjust="0"/>
  </p:normalViewPr>
  <p:slideViewPr>
    <p:cSldViewPr>
      <p:cViewPr varScale="1">
        <p:scale>
          <a:sx n="67" d="100"/>
          <a:sy n="67" d="100"/>
        </p:scale>
        <p:origin x="160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2" d="100"/>
          <a:sy n="82" d="100"/>
        </p:scale>
        <p:origin x="3966" y="78"/>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67E7D-D1FB-442D-8E1B-10B6E913156B}" type="doc">
      <dgm:prSet loTypeId="urn:microsoft.com/office/officeart/2005/8/layout/cycle8" loCatId="cycle" qsTypeId="urn:microsoft.com/office/officeart/2005/8/quickstyle/simple2" qsCatId="simple" csTypeId="urn:microsoft.com/office/officeart/2005/8/colors/colorful5" csCatId="colorful" phldr="1"/>
      <dgm:spPr/>
    </dgm:pt>
    <dgm:pt modelId="{1EC2FEDF-631A-4638-BB7E-79962EE379D1}">
      <dgm:prSet phldrT="[Text]"/>
      <dgm:spPr/>
      <dgm:t>
        <a:bodyPr/>
        <a:lstStyle/>
        <a:p>
          <a:r>
            <a:rPr lang="de-DE" dirty="0"/>
            <a:t>Mangelnde Bildung</a:t>
          </a:r>
        </a:p>
      </dgm:t>
    </dgm:pt>
    <dgm:pt modelId="{D6ED7684-B648-4E1F-A6A8-6967AB2FA272}" type="parTrans" cxnId="{9FACB622-1B85-46C0-A48F-254C3EB17CE0}">
      <dgm:prSet/>
      <dgm:spPr/>
      <dgm:t>
        <a:bodyPr/>
        <a:lstStyle/>
        <a:p>
          <a:endParaRPr lang="de-DE"/>
        </a:p>
      </dgm:t>
    </dgm:pt>
    <dgm:pt modelId="{B106B901-D7C6-40A3-91F1-C07D8BBEA83E}" type="sibTrans" cxnId="{9FACB622-1B85-46C0-A48F-254C3EB17CE0}">
      <dgm:prSet/>
      <dgm:spPr/>
      <dgm:t>
        <a:bodyPr/>
        <a:lstStyle/>
        <a:p>
          <a:endParaRPr lang="de-DE"/>
        </a:p>
      </dgm:t>
    </dgm:pt>
    <dgm:pt modelId="{157E889A-42BE-4038-8B3B-331B0EB3432E}">
      <dgm:prSet phldrT="[Text]"/>
      <dgm:spPr/>
      <dgm:t>
        <a:bodyPr/>
        <a:lstStyle/>
        <a:p>
          <a:r>
            <a:rPr lang="de-DE" dirty="0"/>
            <a:t>Armut, fehlendes Einkommen</a:t>
          </a:r>
        </a:p>
      </dgm:t>
    </dgm:pt>
    <dgm:pt modelId="{18C7CA10-6361-44B4-89AE-AA4FF43FC752}" type="parTrans" cxnId="{4F380EC4-B7BD-4CCC-8D43-C5E40135B2D7}">
      <dgm:prSet/>
      <dgm:spPr/>
      <dgm:t>
        <a:bodyPr/>
        <a:lstStyle/>
        <a:p>
          <a:endParaRPr lang="de-DE"/>
        </a:p>
      </dgm:t>
    </dgm:pt>
    <dgm:pt modelId="{53CBEA4F-37C9-4552-995C-84CCFE123D8C}" type="sibTrans" cxnId="{4F380EC4-B7BD-4CCC-8D43-C5E40135B2D7}">
      <dgm:prSet/>
      <dgm:spPr/>
      <dgm:t>
        <a:bodyPr/>
        <a:lstStyle/>
        <a:p>
          <a:endParaRPr lang="de-DE"/>
        </a:p>
      </dgm:t>
    </dgm:pt>
    <dgm:pt modelId="{99585984-E2C1-46C7-9D56-29EB750D1C59}">
      <dgm:prSet phldrT="[Text]"/>
      <dgm:spPr/>
      <dgm:t>
        <a:bodyPr/>
        <a:lstStyle/>
        <a:p>
          <a:r>
            <a:rPr lang="de-DE" dirty="0"/>
            <a:t>Kinderarbeit</a:t>
          </a:r>
        </a:p>
      </dgm:t>
    </dgm:pt>
    <dgm:pt modelId="{E04CD552-6017-4F10-9630-2E0F2FF6EFC3}" type="parTrans" cxnId="{4EFEC7B2-ACE0-4A1C-B4EB-9AFB5F7E1ACF}">
      <dgm:prSet/>
      <dgm:spPr/>
      <dgm:t>
        <a:bodyPr/>
        <a:lstStyle/>
        <a:p>
          <a:endParaRPr lang="de-DE"/>
        </a:p>
      </dgm:t>
    </dgm:pt>
    <dgm:pt modelId="{919E57C8-A362-4CC7-988F-3B4A91840BEB}" type="sibTrans" cxnId="{4EFEC7B2-ACE0-4A1C-B4EB-9AFB5F7E1ACF}">
      <dgm:prSet/>
      <dgm:spPr/>
      <dgm:t>
        <a:bodyPr/>
        <a:lstStyle/>
        <a:p>
          <a:endParaRPr lang="de-DE"/>
        </a:p>
      </dgm:t>
    </dgm:pt>
    <dgm:pt modelId="{7C0B00D1-5268-4ECF-A1B9-AE13C5ECCC42}" type="pres">
      <dgm:prSet presAssocID="{A2367E7D-D1FB-442D-8E1B-10B6E913156B}" presName="compositeShape" presStyleCnt="0">
        <dgm:presLayoutVars>
          <dgm:chMax val="7"/>
          <dgm:dir/>
          <dgm:resizeHandles val="exact"/>
        </dgm:presLayoutVars>
      </dgm:prSet>
      <dgm:spPr/>
    </dgm:pt>
    <dgm:pt modelId="{5651A199-DEE7-42EF-A9EE-D498B58C7DF8}" type="pres">
      <dgm:prSet presAssocID="{A2367E7D-D1FB-442D-8E1B-10B6E913156B}" presName="wedge1" presStyleLbl="node1" presStyleIdx="0" presStyleCnt="3" custLinFactNeighborX="-1268" custLinFactNeighborY="1786"/>
      <dgm:spPr/>
    </dgm:pt>
    <dgm:pt modelId="{E0E9EB45-222F-4200-9A63-15617FA6BB1C}" type="pres">
      <dgm:prSet presAssocID="{A2367E7D-D1FB-442D-8E1B-10B6E913156B}" presName="dummy1a" presStyleCnt="0"/>
      <dgm:spPr/>
    </dgm:pt>
    <dgm:pt modelId="{596F0EDF-6116-4528-8ADC-53014944EDD9}" type="pres">
      <dgm:prSet presAssocID="{A2367E7D-D1FB-442D-8E1B-10B6E913156B}" presName="dummy1b" presStyleCnt="0"/>
      <dgm:spPr/>
    </dgm:pt>
    <dgm:pt modelId="{B3FFBD60-979F-468A-AEBF-3488F4D883C7}" type="pres">
      <dgm:prSet presAssocID="{A2367E7D-D1FB-442D-8E1B-10B6E913156B}" presName="wedge1Tx" presStyleLbl="node1" presStyleIdx="0" presStyleCnt="3">
        <dgm:presLayoutVars>
          <dgm:chMax val="0"/>
          <dgm:chPref val="0"/>
          <dgm:bulletEnabled val="1"/>
        </dgm:presLayoutVars>
      </dgm:prSet>
      <dgm:spPr/>
    </dgm:pt>
    <dgm:pt modelId="{F06BBAE4-1275-40DA-BC1B-89F1ADC01D4C}" type="pres">
      <dgm:prSet presAssocID="{A2367E7D-D1FB-442D-8E1B-10B6E913156B}" presName="wedge2" presStyleLbl="node1" presStyleIdx="1" presStyleCnt="3" custLinFactNeighborX="792" custLinFactNeighborY="-1786"/>
      <dgm:spPr/>
    </dgm:pt>
    <dgm:pt modelId="{6A101726-4900-46AF-AD45-E8C417BEBDB0}" type="pres">
      <dgm:prSet presAssocID="{A2367E7D-D1FB-442D-8E1B-10B6E913156B}" presName="dummy2a" presStyleCnt="0"/>
      <dgm:spPr/>
    </dgm:pt>
    <dgm:pt modelId="{A4E20458-7D72-4E15-8B65-D4FDF323435E}" type="pres">
      <dgm:prSet presAssocID="{A2367E7D-D1FB-442D-8E1B-10B6E913156B}" presName="dummy2b" presStyleCnt="0"/>
      <dgm:spPr/>
    </dgm:pt>
    <dgm:pt modelId="{A19039D3-7A75-45BC-9901-CB69DAFF16DD}" type="pres">
      <dgm:prSet presAssocID="{A2367E7D-D1FB-442D-8E1B-10B6E913156B}" presName="wedge2Tx" presStyleLbl="node1" presStyleIdx="1" presStyleCnt="3">
        <dgm:presLayoutVars>
          <dgm:chMax val="0"/>
          <dgm:chPref val="0"/>
          <dgm:bulletEnabled val="1"/>
        </dgm:presLayoutVars>
      </dgm:prSet>
      <dgm:spPr/>
    </dgm:pt>
    <dgm:pt modelId="{23583F19-BBCA-487E-935E-C4D018B2A25D}" type="pres">
      <dgm:prSet presAssocID="{A2367E7D-D1FB-442D-8E1B-10B6E913156B}" presName="wedge3" presStyleLbl="node1" presStyleIdx="2" presStyleCnt="3" custLinFactNeighborX="2528" custLinFactNeighborY="1146"/>
      <dgm:spPr/>
    </dgm:pt>
    <dgm:pt modelId="{97AA801F-656E-493F-8105-F366348CE078}" type="pres">
      <dgm:prSet presAssocID="{A2367E7D-D1FB-442D-8E1B-10B6E913156B}" presName="dummy3a" presStyleCnt="0"/>
      <dgm:spPr/>
    </dgm:pt>
    <dgm:pt modelId="{809B187D-824F-4B28-9B5F-06F72E5DAC52}" type="pres">
      <dgm:prSet presAssocID="{A2367E7D-D1FB-442D-8E1B-10B6E913156B}" presName="dummy3b" presStyleCnt="0"/>
      <dgm:spPr/>
    </dgm:pt>
    <dgm:pt modelId="{1275ABD6-F901-4AEF-BFCE-7D7CA0654295}" type="pres">
      <dgm:prSet presAssocID="{A2367E7D-D1FB-442D-8E1B-10B6E913156B}" presName="wedge3Tx" presStyleLbl="node1" presStyleIdx="2" presStyleCnt="3">
        <dgm:presLayoutVars>
          <dgm:chMax val="0"/>
          <dgm:chPref val="0"/>
          <dgm:bulletEnabled val="1"/>
        </dgm:presLayoutVars>
      </dgm:prSet>
      <dgm:spPr/>
    </dgm:pt>
    <dgm:pt modelId="{8758AE92-DC94-4E7E-9502-B3E733E95FC0}" type="pres">
      <dgm:prSet presAssocID="{B106B901-D7C6-40A3-91F1-C07D8BBEA83E}" presName="arrowWedge1" presStyleLbl="fgSibTrans2D1" presStyleIdx="0" presStyleCnt="3"/>
      <dgm:spPr/>
    </dgm:pt>
    <dgm:pt modelId="{1E0E3A78-BA64-4F28-A5E7-942E2DFA006F}" type="pres">
      <dgm:prSet presAssocID="{53CBEA4F-37C9-4552-995C-84CCFE123D8C}" presName="arrowWedge2" presStyleLbl="fgSibTrans2D1" presStyleIdx="1" presStyleCnt="3"/>
      <dgm:spPr/>
    </dgm:pt>
    <dgm:pt modelId="{927B506F-279A-4B9A-A4F7-C4150F82AE60}" type="pres">
      <dgm:prSet presAssocID="{919E57C8-A362-4CC7-988F-3B4A91840BEB}" presName="arrowWedge3" presStyleLbl="fgSibTrans2D1" presStyleIdx="2" presStyleCnt="3"/>
      <dgm:spPr/>
    </dgm:pt>
  </dgm:ptLst>
  <dgm:cxnLst>
    <dgm:cxn modelId="{9FACB622-1B85-46C0-A48F-254C3EB17CE0}" srcId="{A2367E7D-D1FB-442D-8E1B-10B6E913156B}" destId="{1EC2FEDF-631A-4638-BB7E-79962EE379D1}" srcOrd="0" destOrd="0" parTransId="{D6ED7684-B648-4E1F-A6A8-6967AB2FA272}" sibTransId="{B106B901-D7C6-40A3-91F1-C07D8BBEA83E}"/>
    <dgm:cxn modelId="{6A2B213F-5FE0-4501-9084-1A2C18871817}" type="presOf" srcId="{99585984-E2C1-46C7-9D56-29EB750D1C59}" destId="{23583F19-BBCA-487E-935E-C4D018B2A25D}" srcOrd="0" destOrd="0" presId="urn:microsoft.com/office/officeart/2005/8/layout/cycle8"/>
    <dgm:cxn modelId="{9EBB407F-815D-4A7E-B92A-E24BBE942D53}" type="presOf" srcId="{157E889A-42BE-4038-8B3B-331B0EB3432E}" destId="{F06BBAE4-1275-40DA-BC1B-89F1ADC01D4C}" srcOrd="0" destOrd="0" presId="urn:microsoft.com/office/officeart/2005/8/layout/cycle8"/>
    <dgm:cxn modelId="{59A8EA7F-448B-40ED-9A00-1E933CA20F6A}" type="presOf" srcId="{1EC2FEDF-631A-4638-BB7E-79962EE379D1}" destId="{5651A199-DEE7-42EF-A9EE-D498B58C7DF8}" srcOrd="0" destOrd="0" presId="urn:microsoft.com/office/officeart/2005/8/layout/cycle8"/>
    <dgm:cxn modelId="{19E88F9D-A9EE-4AE0-86E1-923948585ED4}" type="presOf" srcId="{1EC2FEDF-631A-4638-BB7E-79962EE379D1}" destId="{B3FFBD60-979F-468A-AEBF-3488F4D883C7}" srcOrd="1" destOrd="0" presId="urn:microsoft.com/office/officeart/2005/8/layout/cycle8"/>
    <dgm:cxn modelId="{FD9997AB-C6B0-49AC-AA69-9119DA5AB577}" type="presOf" srcId="{99585984-E2C1-46C7-9D56-29EB750D1C59}" destId="{1275ABD6-F901-4AEF-BFCE-7D7CA0654295}" srcOrd="1" destOrd="0" presId="urn:microsoft.com/office/officeart/2005/8/layout/cycle8"/>
    <dgm:cxn modelId="{4EFEC7B2-ACE0-4A1C-B4EB-9AFB5F7E1ACF}" srcId="{A2367E7D-D1FB-442D-8E1B-10B6E913156B}" destId="{99585984-E2C1-46C7-9D56-29EB750D1C59}" srcOrd="2" destOrd="0" parTransId="{E04CD552-6017-4F10-9630-2E0F2FF6EFC3}" sibTransId="{919E57C8-A362-4CC7-988F-3B4A91840BEB}"/>
    <dgm:cxn modelId="{BFDC54B4-F2D3-47EA-93D2-ADCECA881DC3}" type="presOf" srcId="{A2367E7D-D1FB-442D-8E1B-10B6E913156B}" destId="{7C0B00D1-5268-4ECF-A1B9-AE13C5ECCC42}" srcOrd="0" destOrd="0" presId="urn:microsoft.com/office/officeart/2005/8/layout/cycle8"/>
    <dgm:cxn modelId="{A8572CBA-D998-43E4-B933-DF3DC55D2C7F}" type="presOf" srcId="{157E889A-42BE-4038-8B3B-331B0EB3432E}" destId="{A19039D3-7A75-45BC-9901-CB69DAFF16DD}" srcOrd="1" destOrd="0" presId="urn:microsoft.com/office/officeart/2005/8/layout/cycle8"/>
    <dgm:cxn modelId="{4F380EC4-B7BD-4CCC-8D43-C5E40135B2D7}" srcId="{A2367E7D-D1FB-442D-8E1B-10B6E913156B}" destId="{157E889A-42BE-4038-8B3B-331B0EB3432E}" srcOrd="1" destOrd="0" parTransId="{18C7CA10-6361-44B4-89AE-AA4FF43FC752}" sibTransId="{53CBEA4F-37C9-4552-995C-84CCFE123D8C}"/>
    <dgm:cxn modelId="{F1C2020C-5F4B-44AC-B62F-865858A35BBC}" type="presParOf" srcId="{7C0B00D1-5268-4ECF-A1B9-AE13C5ECCC42}" destId="{5651A199-DEE7-42EF-A9EE-D498B58C7DF8}" srcOrd="0" destOrd="0" presId="urn:microsoft.com/office/officeart/2005/8/layout/cycle8"/>
    <dgm:cxn modelId="{E5849D05-8BDA-4467-92EB-9E36C9F7A6BE}" type="presParOf" srcId="{7C0B00D1-5268-4ECF-A1B9-AE13C5ECCC42}" destId="{E0E9EB45-222F-4200-9A63-15617FA6BB1C}" srcOrd="1" destOrd="0" presId="urn:microsoft.com/office/officeart/2005/8/layout/cycle8"/>
    <dgm:cxn modelId="{FAE92BA9-D75B-44AF-9739-1CAA9709EEBE}" type="presParOf" srcId="{7C0B00D1-5268-4ECF-A1B9-AE13C5ECCC42}" destId="{596F0EDF-6116-4528-8ADC-53014944EDD9}" srcOrd="2" destOrd="0" presId="urn:microsoft.com/office/officeart/2005/8/layout/cycle8"/>
    <dgm:cxn modelId="{7F73AC7E-98CC-4C25-99A9-EF8E5F6C40C1}" type="presParOf" srcId="{7C0B00D1-5268-4ECF-A1B9-AE13C5ECCC42}" destId="{B3FFBD60-979F-468A-AEBF-3488F4D883C7}" srcOrd="3" destOrd="0" presId="urn:microsoft.com/office/officeart/2005/8/layout/cycle8"/>
    <dgm:cxn modelId="{40B466AE-6C9E-47DA-A046-20CDC54DAE16}" type="presParOf" srcId="{7C0B00D1-5268-4ECF-A1B9-AE13C5ECCC42}" destId="{F06BBAE4-1275-40DA-BC1B-89F1ADC01D4C}" srcOrd="4" destOrd="0" presId="urn:microsoft.com/office/officeart/2005/8/layout/cycle8"/>
    <dgm:cxn modelId="{1DB32F73-2DD6-49C4-98F2-8489A34BE8E9}" type="presParOf" srcId="{7C0B00D1-5268-4ECF-A1B9-AE13C5ECCC42}" destId="{6A101726-4900-46AF-AD45-E8C417BEBDB0}" srcOrd="5" destOrd="0" presId="urn:microsoft.com/office/officeart/2005/8/layout/cycle8"/>
    <dgm:cxn modelId="{5968806C-C0B7-4756-9B04-1C558DDB25EA}" type="presParOf" srcId="{7C0B00D1-5268-4ECF-A1B9-AE13C5ECCC42}" destId="{A4E20458-7D72-4E15-8B65-D4FDF323435E}" srcOrd="6" destOrd="0" presId="urn:microsoft.com/office/officeart/2005/8/layout/cycle8"/>
    <dgm:cxn modelId="{B3C2A1CE-B689-4248-B873-E0EA6FD11A39}" type="presParOf" srcId="{7C0B00D1-5268-4ECF-A1B9-AE13C5ECCC42}" destId="{A19039D3-7A75-45BC-9901-CB69DAFF16DD}" srcOrd="7" destOrd="0" presId="urn:microsoft.com/office/officeart/2005/8/layout/cycle8"/>
    <dgm:cxn modelId="{AB3C4E3A-2138-49BC-BFD4-48CC495816CA}" type="presParOf" srcId="{7C0B00D1-5268-4ECF-A1B9-AE13C5ECCC42}" destId="{23583F19-BBCA-487E-935E-C4D018B2A25D}" srcOrd="8" destOrd="0" presId="urn:microsoft.com/office/officeart/2005/8/layout/cycle8"/>
    <dgm:cxn modelId="{42BBE57C-0D68-4530-B835-ACD8080FFBA0}" type="presParOf" srcId="{7C0B00D1-5268-4ECF-A1B9-AE13C5ECCC42}" destId="{97AA801F-656E-493F-8105-F366348CE078}" srcOrd="9" destOrd="0" presId="urn:microsoft.com/office/officeart/2005/8/layout/cycle8"/>
    <dgm:cxn modelId="{8EF8BBF0-B8E7-4BDC-A98E-38EC9C8A2C2A}" type="presParOf" srcId="{7C0B00D1-5268-4ECF-A1B9-AE13C5ECCC42}" destId="{809B187D-824F-4B28-9B5F-06F72E5DAC52}" srcOrd="10" destOrd="0" presId="urn:microsoft.com/office/officeart/2005/8/layout/cycle8"/>
    <dgm:cxn modelId="{4E3C3421-DEFC-4B09-BADF-77CC420BA0BB}" type="presParOf" srcId="{7C0B00D1-5268-4ECF-A1B9-AE13C5ECCC42}" destId="{1275ABD6-F901-4AEF-BFCE-7D7CA0654295}" srcOrd="11" destOrd="0" presId="urn:microsoft.com/office/officeart/2005/8/layout/cycle8"/>
    <dgm:cxn modelId="{849520D3-AE10-4EFB-A39C-3C9A7E75E55A}" type="presParOf" srcId="{7C0B00D1-5268-4ECF-A1B9-AE13C5ECCC42}" destId="{8758AE92-DC94-4E7E-9502-B3E733E95FC0}" srcOrd="12" destOrd="0" presId="urn:microsoft.com/office/officeart/2005/8/layout/cycle8"/>
    <dgm:cxn modelId="{D26006E0-080B-4D6C-B875-72AE72582856}" type="presParOf" srcId="{7C0B00D1-5268-4ECF-A1B9-AE13C5ECCC42}" destId="{1E0E3A78-BA64-4F28-A5E7-942E2DFA006F}" srcOrd="13" destOrd="0" presId="urn:microsoft.com/office/officeart/2005/8/layout/cycle8"/>
    <dgm:cxn modelId="{7652C62C-8476-4866-910E-AEB0FDA257CB}" type="presParOf" srcId="{7C0B00D1-5268-4ECF-A1B9-AE13C5ECCC42}" destId="{927B506F-279A-4B9A-A4F7-C4150F82AE6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1A199-DEE7-42EF-A9EE-D498B58C7DF8}">
      <dsp:nvSpPr>
        <dsp:cNvPr id="0" name=""/>
        <dsp:cNvSpPr/>
      </dsp:nvSpPr>
      <dsp:spPr>
        <a:xfrm>
          <a:off x="1617218" y="362931"/>
          <a:ext cx="3810663" cy="3810663"/>
        </a:xfrm>
        <a:prstGeom prst="pie">
          <a:avLst>
            <a:gd name="adj1" fmla="val 16200000"/>
            <a:gd name="adj2" fmla="val 18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Mangelnde Bildung</a:t>
          </a:r>
        </a:p>
      </dsp:txBody>
      <dsp:txXfrm>
        <a:off x="3625528" y="1170428"/>
        <a:ext cx="1360951" cy="1134126"/>
      </dsp:txXfrm>
    </dsp:sp>
    <dsp:sp modelId="{F06BBAE4-1275-40DA-BC1B-89F1ADC01D4C}">
      <dsp:nvSpPr>
        <dsp:cNvPr id="0" name=""/>
        <dsp:cNvSpPr/>
      </dsp:nvSpPr>
      <dsp:spPr>
        <a:xfrm>
          <a:off x="1617236" y="362909"/>
          <a:ext cx="3810663" cy="3810663"/>
        </a:xfrm>
        <a:prstGeom prst="pie">
          <a:avLst>
            <a:gd name="adj1" fmla="val 1800000"/>
            <a:gd name="adj2" fmla="val 90000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Armut, fehlendes Einkommen</a:t>
          </a:r>
        </a:p>
      </dsp:txBody>
      <dsp:txXfrm>
        <a:off x="2524537" y="2835304"/>
        <a:ext cx="2041426" cy="998030"/>
      </dsp:txXfrm>
    </dsp:sp>
    <dsp:sp modelId="{23583F19-BBCA-487E-935E-C4D018B2A25D}">
      <dsp:nvSpPr>
        <dsp:cNvPr id="0" name=""/>
        <dsp:cNvSpPr/>
      </dsp:nvSpPr>
      <dsp:spPr>
        <a:xfrm>
          <a:off x="1604908" y="338542"/>
          <a:ext cx="3810663" cy="3810663"/>
        </a:xfrm>
        <a:prstGeom prst="pie">
          <a:avLst>
            <a:gd name="adj1" fmla="val 9000000"/>
            <a:gd name="adj2" fmla="val 1620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Kinderarbeit</a:t>
          </a:r>
        </a:p>
      </dsp:txBody>
      <dsp:txXfrm>
        <a:off x="2046310" y="1146040"/>
        <a:ext cx="1360951" cy="1134126"/>
      </dsp:txXfrm>
    </dsp:sp>
    <dsp:sp modelId="{8758AE92-DC94-4E7E-9502-B3E733E95FC0}">
      <dsp:nvSpPr>
        <dsp:cNvPr id="0" name=""/>
        <dsp:cNvSpPr/>
      </dsp:nvSpPr>
      <dsp:spPr>
        <a:xfrm>
          <a:off x="1381634" y="127032"/>
          <a:ext cx="4282459" cy="4282459"/>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E0E3A78-BA64-4F28-A5E7-942E2DFA006F}">
      <dsp:nvSpPr>
        <dsp:cNvPr id="0" name=""/>
        <dsp:cNvSpPr/>
      </dsp:nvSpPr>
      <dsp:spPr>
        <a:xfrm>
          <a:off x="1381338" y="126770"/>
          <a:ext cx="4282459" cy="4282459"/>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27B506F-279A-4B9A-A4F7-C4150F82AE60}">
      <dsp:nvSpPr>
        <dsp:cNvPr id="0" name=""/>
        <dsp:cNvSpPr/>
      </dsp:nvSpPr>
      <dsp:spPr>
        <a:xfrm>
          <a:off x="1368695" y="102644"/>
          <a:ext cx="4282459" cy="4282459"/>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9C0E7AD8-FE8A-48B3-B539-A66655FAAAA4}" type="datetimeFigureOut">
              <a:rPr lang="de-DE" smtClean="0"/>
              <a:t>11.01.2021</a:t>
            </a:fld>
            <a:endParaRPr lang="de-DE"/>
          </a:p>
        </p:txBody>
      </p:sp>
      <p:sp>
        <p:nvSpPr>
          <p:cNvPr id="4" name="Fußzeilenplatzhalt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63942F25-2C29-47B4-A403-B076CC26139F}" type="slidenum">
              <a:rPr lang="de-DE" smtClean="0"/>
              <a:t>‹Nr.›</a:t>
            </a:fld>
            <a:endParaRPr lang="de-DE"/>
          </a:p>
        </p:txBody>
      </p:sp>
    </p:spTree>
    <p:extLst>
      <p:ext uri="{BB962C8B-B14F-4D97-AF65-F5344CB8AC3E}">
        <p14:creationId xmlns:p14="http://schemas.microsoft.com/office/powerpoint/2010/main" val="3114521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CA21AB7-7AD7-46CF-BB46-31F2D3012DD4}" type="datetimeFigureOut">
              <a:rPr lang="de-DE" smtClean="0"/>
              <a:t>11.01.2021</a:t>
            </a:fld>
            <a:endParaRPr lang="de-DE"/>
          </a:p>
        </p:txBody>
      </p:sp>
      <p:sp>
        <p:nvSpPr>
          <p:cNvPr id="4" name="Folienbildplatzhalt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272A78D-2896-4B9D-869B-D440A73500DC}" type="slidenum">
              <a:rPr lang="de-DE" smtClean="0"/>
              <a:t>‹Nr.›</a:t>
            </a:fld>
            <a:endParaRPr lang="de-DE"/>
          </a:p>
        </p:txBody>
      </p:sp>
    </p:spTree>
    <p:extLst>
      <p:ext uri="{BB962C8B-B14F-4D97-AF65-F5344CB8AC3E}">
        <p14:creationId xmlns:p14="http://schemas.microsoft.com/office/powerpoint/2010/main" val="152466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272A78D-2896-4B9D-869B-D440A73500DC}" type="slidenum">
              <a:rPr lang="de-DE" smtClean="0"/>
              <a:t>1</a:t>
            </a:fld>
            <a:endParaRPr lang="de-DE"/>
          </a:p>
        </p:txBody>
      </p:sp>
    </p:spTree>
    <p:extLst>
      <p:ext uri="{BB962C8B-B14F-4D97-AF65-F5344CB8AC3E}">
        <p14:creationId xmlns:p14="http://schemas.microsoft.com/office/powerpoint/2010/main" val="94951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Georgia" panose="02040502050405020303" pitchFamily="18" charset="0"/>
                <a:ea typeface="Calibri" panose="020F0502020204030204" pitchFamily="34" charset="0"/>
                <a:cs typeface="Times New Roman" panose="02020603050405020304" pitchFamily="18" charset="0"/>
              </a:rPr>
              <a:t>UN-Nachhaltigkeitsziele</a:t>
            </a:r>
            <a:r>
              <a:rPr lang="de-DE" sz="1200" dirty="0">
                <a:latin typeface="Georgia" panose="02040502050405020303" pitchFamily="18" charset="0"/>
                <a:ea typeface="Calibri" panose="020F0502020204030204" pitchFamily="34" charset="0"/>
                <a:cs typeface="Times New Roman" panose="02020603050405020304" pitchFamily="18" charset="0"/>
              </a:rPr>
              <a:t>:</a:t>
            </a:r>
            <a:r>
              <a:rPr lang="de-DE" sz="1200" b="1" dirty="0">
                <a:latin typeface="Georgia" panose="02040502050405020303" pitchFamily="18" charset="0"/>
                <a:ea typeface="Calibri" panose="020F0502020204030204" pitchFamily="34" charset="0"/>
                <a:cs typeface="Times New Roman" panose="02020603050405020304" pitchFamily="18" charset="0"/>
              </a:rPr>
              <a:t> </a:t>
            </a:r>
            <a:r>
              <a:rPr lang="de-DE" sz="1200" dirty="0">
                <a:effectLst/>
                <a:latin typeface="Georgia" panose="02040502050405020303" pitchFamily="18" charset="0"/>
                <a:ea typeface="Calibri" panose="020F0502020204030204" pitchFamily="34" charset="0"/>
                <a:cs typeface="Times New Roman" panose="02020603050405020304" pitchFamily="18" charset="0"/>
              </a:rPr>
              <a:t>Zudem haben sich die UN-Mitgliedstaaten 2015 in den UN-Nachhaltigkeitszielen (SDGs) mit dem Ziel</a:t>
            </a:r>
            <a:r>
              <a:rPr lang="de-DE" sz="1200" b="1" dirty="0">
                <a:effectLst/>
                <a:latin typeface="Georgia" panose="02040502050405020303" pitchFamily="18" charset="0"/>
                <a:ea typeface="Calibri" panose="020F0502020204030204" pitchFamily="34" charset="0"/>
                <a:cs typeface="Times New Roman" panose="02020603050405020304" pitchFamily="18" charset="0"/>
              </a:rPr>
              <a:t> 8.7 </a:t>
            </a:r>
            <a:r>
              <a:rPr lang="de-DE" sz="1200" dirty="0">
                <a:effectLst/>
                <a:latin typeface="Georgia" panose="02040502050405020303" pitchFamily="18" charset="0"/>
                <a:ea typeface="Calibri" panose="020F0502020204030204" pitchFamily="34" charset="0"/>
                <a:cs typeface="Times New Roman" panose="02020603050405020304" pitchFamily="18" charset="0"/>
              </a:rPr>
              <a:t>dazu verpflichtet, </a:t>
            </a:r>
            <a:r>
              <a:rPr lang="de-DE" sz="1200" b="1" dirty="0">
                <a:effectLst/>
                <a:latin typeface="Georgia" panose="02040502050405020303" pitchFamily="18" charset="0"/>
                <a:ea typeface="Calibri" panose="020F0502020204030204" pitchFamily="34" charset="0"/>
                <a:cs typeface="Times New Roman" panose="02020603050405020304" pitchFamily="18" charset="0"/>
              </a:rPr>
              <a:t>alle Formen von Kinderarbeit bis 2025 zu beenden</a:t>
            </a:r>
            <a:r>
              <a:rPr lang="de-DE" sz="1200" dirty="0">
                <a:effectLst/>
                <a:latin typeface="Georgia" panose="02040502050405020303" pitchFamily="18" charset="0"/>
                <a:ea typeface="Calibri" panose="020F0502020204030204" pitchFamily="34" charset="0"/>
                <a:cs typeface="Times New Roman" panose="02020603050405020304" pitchFamily="18" charset="0"/>
              </a:rPr>
              <a:t>. Dies ist auch das Ziel der Kampagne „100 Millionen“. </a:t>
            </a:r>
          </a:p>
          <a:p>
            <a:endParaRPr lang="de-DE" dirty="0"/>
          </a:p>
        </p:txBody>
      </p:sp>
      <p:sp>
        <p:nvSpPr>
          <p:cNvPr id="4" name="Foliennummernplatzhalter 3"/>
          <p:cNvSpPr>
            <a:spLocks noGrp="1"/>
          </p:cNvSpPr>
          <p:nvPr>
            <p:ph type="sldNum" sz="quarter" idx="10"/>
          </p:nvPr>
        </p:nvSpPr>
        <p:spPr/>
        <p:txBody>
          <a:bodyPr/>
          <a:lstStyle/>
          <a:p>
            <a:fld id="{3272A78D-2896-4B9D-869B-D440A73500DC}" type="slidenum">
              <a:rPr lang="de-DE" smtClean="0"/>
              <a:t>10</a:t>
            </a:fld>
            <a:endParaRPr lang="de-DE"/>
          </a:p>
        </p:txBody>
      </p:sp>
    </p:spTree>
    <p:extLst>
      <p:ext uri="{BB962C8B-B14F-4D97-AF65-F5344CB8AC3E}">
        <p14:creationId xmlns:p14="http://schemas.microsoft.com/office/powerpoint/2010/main" val="150838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434975"/>
            <a:ext cx="4972050" cy="3729038"/>
          </a:xfrm>
        </p:spPr>
      </p:sp>
      <p:sp>
        <p:nvSpPr>
          <p:cNvPr id="3" name="Notizenplatzhalter 2"/>
          <p:cNvSpPr>
            <a:spLocks noGrp="1"/>
          </p:cNvSpPr>
          <p:nvPr>
            <p:ph type="body" idx="1"/>
          </p:nvPr>
        </p:nvSpPr>
        <p:spPr>
          <a:xfrm>
            <a:off x="522486" y="4395986"/>
            <a:ext cx="5688631" cy="4474845"/>
          </a:xfrm>
        </p:spPr>
        <p:txBody>
          <a:bodyPr/>
          <a:lstStyle/>
          <a:p>
            <a:pPr>
              <a:buClr>
                <a:srgbClr val="F77025"/>
              </a:buClr>
              <a:buSzPct val="140000"/>
              <a:defRPr/>
            </a:pPr>
            <a:r>
              <a:rPr lang="de-DE" sz="1000" dirty="0">
                <a:effectLst/>
                <a:latin typeface="Georgia" panose="02040502050405020303" pitchFamily="18" charset="0"/>
                <a:ea typeface="Calibri" panose="020F0502020204030204" pitchFamily="34" charset="0"/>
                <a:cs typeface="Times New Roman" panose="02020603050405020304" pitchFamily="18" charset="0"/>
              </a:rPr>
              <a:t>Erfolg im Kampf gegen Kinderarbeit verspricht ein </a:t>
            </a:r>
            <a:r>
              <a:rPr lang="de-DE" sz="1000" b="1" dirty="0">
                <a:effectLst/>
                <a:latin typeface="Georgia" panose="02040502050405020303" pitchFamily="18" charset="0"/>
                <a:ea typeface="Calibri" panose="020F0502020204030204" pitchFamily="34" charset="0"/>
                <a:cs typeface="Times New Roman" panose="02020603050405020304" pitchFamily="18" charset="0"/>
              </a:rPr>
              <a:t>integrierter Ansatz</a:t>
            </a:r>
            <a:r>
              <a:rPr lang="de-DE" sz="1000" dirty="0">
                <a:latin typeface="Georgia" panose="02040502050405020303" pitchFamily="18" charset="0"/>
                <a:ea typeface="Calibri" panose="020F0502020204030204" pitchFamily="34" charset="0"/>
                <a:cs typeface="Times New Roman" panose="02020603050405020304" pitchFamily="18" charset="0"/>
              </a:rPr>
              <a:t>, </a:t>
            </a:r>
            <a:r>
              <a:rPr lang="de-DE" sz="1000" dirty="0">
                <a:effectLst/>
                <a:latin typeface="Georgia" panose="02040502050405020303" pitchFamily="18" charset="0"/>
                <a:ea typeface="Calibri" panose="020F0502020204030204" pitchFamily="34" charset="0"/>
                <a:cs typeface="Times New Roman" panose="02020603050405020304" pitchFamily="18" charset="0"/>
              </a:rPr>
              <a:t>der die Interdependenzen verschiedener Faktoren berücksichtigt und präventiv wirkt. </a:t>
            </a:r>
            <a:r>
              <a:rPr lang="de-DE" altLang="de-DE" sz="1000" dirty="0">
                <a:latin typeface="Georgia" pitchFamily="18" charset="0"/>
              </a:rPr>
              <a:t>Neben der Stärkung von Kinderrechten auf nationaler Ebene sind besonders sozial- und wirtschaftspolitische Maßnahmen durch die Politik wichtig. </a:t>
            </a:r>
          </a:p>
          <a:p>
            <a:pPr>
              <a:buClr>
                <a:srgbClr val="F77025"/>
              </a:buClr>
              <a:buSzPct val="140000"/>
              <a:defRPr/>
            </a:pPr>
            <a:endParaRPr lang="de-DE" altLang="de-DE" sz="1000" dirty="0">
              <a:latin typeface="Georgia" pitchFamily="18" charset="0"/>
            </a:endParaRPr>
          </a:p>
          <a:p>
            <a:pPr>
              <a:buClr>
                <a:srgbClr val="F77025"/>
              </a:buClr>
              <a:buSzPct val="140000"/>
              <a:defRPr/>
            </a:pPr>
            <a:r>
              <a:rPr lang="de-DE" altLang="de-DE" sz="1000" dirty="0">
                <a:latin typeface="Georgia" pitchFamily="18" charset="0"/>
              </a:rPr>
              <a:t>Wenn das Einkommen der Eltern gesichert ist, müssen Kinder nicht mehr zum Lebensunterhalt ihrer Familien beitragen. </a:t>
            </a:r>
            <a:r>
              <a:rPr lang="de-DE" sz="1000" dirty="0">
                <a:latin typeface="Georgia" panose="02040502050405020303" pitchFamily="18" charset="0"/>
                <a:ea typeface="Calibri" panose="020F0502020204030204" pitchFamily="34" charset="0"/>
                <a:cs typeface="Times New Roman" panose="02020603050405020304" pitchFamily="18" charset="0"/>
              </a:rPr>
              <a:t>Gute Arbeitsbedingungen, die Bezahlung angemessener Löhne und die soziale Absicherung der Eltern z.B. im Fall von Krankheit, dienen als Grundlage für ein stabiles Familieneinkommen. Durch die Einführung von Krankenversicherungen bspw. konnte Kinderarbeit nachweislich verringert werden. </a:t>
            </a:r>
          </a:p>
          <a:p>
            <a:pPr>
              <a:buClr>
                <a:srgbClr val="F77025"/>
              </a:buClr>
              <a:buSzPct val="140000"/>
              <a:defRPr/>
            </a:pPr>
            <a:endParaRPr lang="de-DE" altLang="de-DE" sz="1000" dirty="0">
              <a:latin typeface="Georgia" pitchFamily="18" charset="0"/>
            </a:endParaRPr>
          </a:p>
          <a:p>
            <a:pPr>
              <a:buClr>
                <a:srgbClr val="F77025"/>
              </a:buClr>
              <a:buSzPct val="140000"/>
              <a:defRPr/>
            </a:pPr>
            <a:r>
              <a:rPr lang="de-DE" altLang="de-DE" sz="1000" dirty="0">
                <a:latin typeface="Georgia" pitchFamily="18" charset="0"/>
              </a:rPr>
              <a:t>Bildung ist einer der wichtigsten Schlüssel im Kampf gegen Kinderarbeit. Kinder, die regelmäßig in die Schule gehen, sind deutlich weniger von Kinderarbeit bedroht. Staaten müssen in die Infrastruktur ihrer Schulen (in ländlichen Regionen) und in den Zugang zu guter Schulbildung investieren. Lehrkräfte spielen eine zentrale Rolle als Vorbild für eine neue Generation. Auch Transferprogramme (wie „</a:t>
            </a:r>
            <a:r>
              <a:rPr lang="de-DE" altLang="de-DE" sz="1000" dirty="0" err="1">
                <a:latin typeface="Georgia" pitchFamily="18" charset="0"/>
              </a:rPr>
              <a:t>Bolsa</a:t>
            </a:r>
            <a:r>
              <a:rPr lang="de-DE" altLang="de-DE" sz="1000" dirty="0">
                <a:latin typeface="Georgia" pitchFamily="18" charset="0"/>
              </a:rPr>
              <a:t> Familia“ in Brasilien), die Familien bezahlen, damit sie ihre Kinder in die Schule schicken, sind erfolgreich, um Kinderarbeit vorzubeugen. </a:t>
            </a:r>
          </a:p>
          <a:p>
            <a:pPr>
              <a:buClr>
                <a:srgbClr val="F77025"/>
              </a:buClr>
              <a:buSzPct val="140000"/>
              <a:defRPr/>
            </a:pPr>
            <a:endParaRPr lang="de-DE" sz="1000" dirty="0">
              <a:effectLst/>
              <a:latin typeface="Georgia" pitchFamily="18" charset="0"/>
              <a:ea typeface="Calibri" panose="020F0502020204030204" pitchFamily="34" charset="0"/>
              <a:cs typeface="Times New Roman" panose="02020603050405020304" pitchFamily="18" charset="0"/>
            </a:endParaRPr>
          </a:p>
          <a:p>
            <a:pPr eaLnBrk="1" hangingPunct="1">
              <a:buClr>
                <a:srgbClr val="F77025"/>
              </a:buClr>
              <a:buSzPct val="140000"/>
              <a:defRPr/>
            </a:pPr>
            <a:endParaRPr lang="de-DE" altLang="de-DE" sz="1100" dirty="0">
              <a:latin typeface="Georgia" panose="02040502050405020303" pitchFamily="18" charset="0"/>
            </a:endParaRPr>
          </a:p>
          <a:p>
            <a:pPr eaLnBrk="1" hangingPunct="1">
              <a:buClr>
                <a:srgbClr val="F77025"/>
              </a:buClr>
              <a:buSzPct val="140000"/>
              <a:defRPr/>
            </a:pPr>
            <a:endParaRPr lang="de-DE" altLang="de-DE" sz="1100" dirty="0">
              <a:latin typeface="Georgia" panose="02040502050405020303" pitchFamily="18" charset="0"/>
            </a:endParaRPr>
          </a:p>
          <a:p>
            <a:pPr eaLnBrk="1" hangingPunct="1">
              <a:buClr>
                <a:srgbClr val="F77025"/>
              </a:buClr>
              <a:buSzPct val="140000"/>
              <a:defRPr/>
            </a:pPr>
            <a:r>
              <a:rPr lang="de-DE" altLang="de-DE" sz="900" b="1" dirty="0">
                <a:latin typeface="Georgia" panose="02040502050405020303" pitchFamily="18" charset="0"/>
              </a:rPr>
              <a:t>Zusatzinfos:</a:t>
            </a:r>
          </a:p>
          <a:p>
            <a:pPr>
              <a:buClr>
                <a:srgbClr val="F77025"/>
              </a:buClr>
              <a:buSzPct val="140000"/>
              <a:defRPr/>
            </a:pPr>
            <a:r>
              <a:rPr lang="de-DE" sz="900" dirty="0">
                <a:latin typeface="Georgia" panose="02040502050405020303" pitchFamily="18" charset="0"/>
                <a:ea typeface="Calibri" panose="020F0502020204030204" pitchFamily="34" charset="0"/>
                <a:cs typeface="Times New Roman" panose="02020603050405020304" pitchFamily="18" charset="0"/>
              </a:rPr>
              <a:t>Ein weiteres Erfolgsmodell bei der Bekämpfung von Kinderarbeit sind „kinderarbeitsfreie Zonen“ (Child Labour Free </a:t>
            </a:r>
            <a:r>
              <a:rPr lang="de-DE" sz="900" dirty="0" err="1">
                <a:latin typeface="Georgia" panose="02040502050405020303" pitchFamily="18" charset="0"/>
                <a:ea typeface="Calibri" panose="020F0502020204030204" pitchFamily="34" charset="0"/>
                <a:cs typeface="Times New Roman" panose="02020603050405020304" pitchFamily="18" charset="0"/>
              </a:rPr>
              <a:t>Zones</a:t>
            </a:r>
            <a:r>
              <a:rPr lang="de-DE" sz="900" dirty="0">
                <a:latin typeface="Georgia" panose="02040502050405020303" pitchFamily="18" charset="0"/>
                <a:ea typeface="Calibri" panose="020F0502020204030204" pitchFamily="34" charset="0"/>
                <a:cs typeface="Times New Roman" panose="02020603050405020304" pitchFamily="18" charset="0"/>
              </a:rPr>
              <a:t>) unter Einbindung aller sozialen Akteure vor Ort (Gemeindevertreter*innen, Polizei, Schulen, Gesundheitszentren, NGOs, Elternvereine, etc.). Dabei können alte Traditionen in Dorfgemeinschaften um neue Werte wie das Recht auf Bildung für alle Kinder bereichert werden. </a:t>
            </a:r>
          </a:p>
          <a:p>
            <a:pPr>
              <a:buClr>
                <a:srgbClr val="F77025"/>
              </a:buClr>
              <a:buSzPct val="140000"/>
              <a:defRPr/>
            </a:pPr>
            <a:endParaRPr lang="de-DE" altLang="de-DE" sz="900" dirty="0">
              <a:latin typeface="Georgia" panose="02040502050405020303" pitchFamily="18" charset="0"/>
            </a:endParaRPr>
          </a:p>
          <a:p>
            <a:pPr eaLnBrk="1" hangingPunct="1">
              <a:buClr>
                <a:srgbClr val="F77025"/>
              </a:buClr>
              <a:buSzPct val="140000"/>
              <a:defRPr/>
            </a:pPr>
            <a:r>
              <a:rPr lang="de-DE" sz="900" dirty="0">
                <a:effectLst/>
                <a:latin typeface="Georgia" panose="02040502050405020303" pitchFamily="18" charset="0"/>
                <a:ea typeface="Calibri" panose="020F0502020204030204" pitchFamily="34" charset="0"/>
                <a:cs typeface="Times New Roman" panose="02020603050405020304" pitchFamily="18" charset="0"/>
              </a:rPr>
              <a:t>Systematische Evidenz fehlt: 30 Jahre nach der Verabschiedung der UN-KRK ist das fundierte Wissen um wirkungsvolle, systemische Ansätze gegen ausbeuterische Kinderarbeit überraschend gering.  </a:t>
            </a:r>
            <a:endParaRPr lang="de-DE" altLang="de-DE" sz="900" dirty="0">
              <a:latin typeface="Georgia" panose="02040502050405020303" pitchFamily="18" charset="0"/>
            </a:endParaRPr>
          </a:p>
          <a:p>
            <a:pPr eaLnBrk="1" hangingPunct="1">
              <a:buClr>
                <a:srgbClr val="F77025"/>
              </a:buClr>
              <a:buSzPct val="140000"/>
              <a:defRPr/>
            </a:pPr>
            <a:endParaRPr lang="de-DE" altLang="de-DE" sz="1100" dirty="0">
              <a:latin typeface="Georgia" panose="02040502050405020303" pitchFamily="18" charset="0"/>
            </a:endParaRPr>
          </a:p>
          <a:p>
            <a:pPr eaLnBrk="1" hangingPunct="1">
              <a:buClr>
                <a:srgbClr val="F77025"/>
              </a:buClr>
              <a:buSzPct val="140000"/>
              <a:defRPr/>
            </a:pPr>
            <a:endParaRPr lang="de-DE" altLang="de-DE" sz="1000" b="1" dirty="0">
              <a:latin typeface="Georgia" pitchFamily="18" charset="0"/>
            </a:endParaRPr>
          </a:p>
        </p:txBody>
      </p:sp>
      <p:sp>
        <p:nvSpPr>
          <p:cNvPr id="4" name="Foliennummernplatzhalter 3"/>
          <p:cNvSpPr>
            <a:spLocks noGrp="1"/>
          </p:cNvSpPr>
          <p:nvPr>
            <p:ph type="sldNum" sz="quarter" idx="10"/>
          </p:nvPr>
        </p:nvSpPr>
        <p:spPr/>
        <p:txBody>
          <a:bodyPr/>
          <a:lstStyle/>
          <a:p>
            <a:fld id="{3272A78D-2896-4B9D-869B-D440A73500DC}" type="slidenum">
              <a:rPr lang="de-DE" smtClean="0"/>
              <a:t>11</a:t>
            </a:fld>
            <a:endParaRPr lang="de-DE"/>
          </a:p>
        </p:txBody>
      </p:sp>
    </p:spTree>
    <p:extLst>
      <p:ext uri="{BB962C8B-B14F-4D97-AF65-F5344CB8AC3E}">
        <p14:creationId xmlns:p14="http://schemas.microsoft.com/office/powerpoint/2010/main" val="87587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effectLst/>
                <a:latin typeface="Georgia" panose="02040502050405020303" pitchFamily="18" charset="0"/>
                <a:ea typeface="Calibri" panose="020F0502020204030204" pitchFamily="34" charset="0"/>
                <a:cs typeface="Times New Roman" panose="02020603050405020304" pitchFamily="18" charset="0"/>
              </a:rPr>
              <a:t>Insel </a:t>
            </a:r>
            <a:r>
              <a:rPr lang="de-DE" i="1" dirty="0" err="1">
                <a:effectLst/>
                <a:latin typeface="Georgia" panose="02040502050405020303" pitchFamily="18" charset="0"/>
                <a:ea typeface="Calibri" panose="020F0502020204030204" pitchFamily="34" charset="0"/>
                <a:cs typeface="Times New Roman" panose="02020603050405020304" pitchFamily="18" charset="0"/>
              </a:rPr>
              <a:t>Negros</a:t>
            </a:r>
            <a:r>
              <a:rPr lang="de-DE" i="1" dirty="0">
                <a:effectLst/>
                <a:latin typeface="Georgia" panose="02040502050405020303" pitchFamily="18" charset="0"/>
                <a:ea typeface="Calibri" panose="020F0502020204030204" pitchFamily="34" charset="0"/>
                <a:cs typeface="Times New Roman" panose="02020603050405020304" pitchFamily="18" charset="0"/>
              </a:rPr>
              <a:t>/ Philippinen</a:t>
            </a:r>
            <a:endParaRPr lang="de-DE" b="1" dirty="0">
              <a:effectLst/>
              <a:latin typeface="Georgia" panose="02040502050405020303" pitchFamily="18" charset="0"/>
              <a:ea typeface="Calibri" panose="020F0502020204030204" pitchFamily="34" charset="0"/>
              <a:cs typeface="Times New Roman" panose="02020603050405020304" pitchFamily="18" charset="0"/>
            </a:endParaRPr>
          </a:p>
          <a:p>
            <a:r>
              <a:rPr lang="de-DE" dirty="0">
                <a:effectLst/>
                <a:latin typeface="Georgia" panose="02040502050405020303" pitchFamily="18" charset="0"/>
                <a:ea typeface="Calibri" panose="020F0502020204030204" pitchFamily="34" charset="0"/>
                <a:cs typeface="Times New Roman" panose="02020603050405020304" pitchFamily="18" charset="0"/>
              </a:rPr>
              <a:t>Wir reisen jetzt gemeinsam auf die Insel </a:t>
            </a:r>
            <a:r>
              <a:rPr lang="de-DE" dirty="0" err="1">
                <a:effectLst/>
                <a:latin typeface="Georgia" panose="02040502050405020303" pitchFamily="18" charset="0"/>
                <a:ea typeface="Calibri" panose="020F0502020204030204" pitchFamily="34" charset="0"/>
                <a:cs typeface="Times New Roman" panose="02020603050405020304" pitchFamily="18" charset="0"/>
              </a:rPr>
              <a:t>Negros</a:t>
            </a:r>
            <a:r>
              <a:rPr lang="de-DE" dirty="0">
                <a:latin typeface="Georgia" panose="02040502050405020303" pitchFamily="18" charset="0"/>
                <a:ea typeface="Calibri" panose="020F0502020204030204" pitchFamily="34" charset="0"/>
                <a:cs typeface="Times New Roman" panose="02020603050405020304" pitchFamily="18" charset="0"/>
              </a:rPr>
              <a:t> </a:t>
            </a:r>
            <a:r>
              <a:rPr lang="de-DE" dirty="0">
                <a:effectLst/>
                <a:latin typeface="Georgia" panose="02040502050405020303" pitchFamily="18" charset="0"/>
                <a:ea typeface="Calibri" panose="020F0502020204030204" pitchFamily="34" charset="0"/>
                <a:cs typeface="Times New Roman" panose="02020603050405020304" pitchFamily="18" charset="0"/>
              </a:rPr>
              <a:t>auf die Philippinen. Hier sieht man eine wunderschöne grüne Landschaft, geprägt vom </a:t>
            </a:r>
            <a:r>
              <a:rPr lang="de-DE" dirty="0">
                <a:latin typeface="Georgia" panose="02040502050405020303" pitchFamily="18" charset="0"/>
                <a:ea typeface="Calibri" panose="020F0502020204030204" pitchFamily="34" charset="0"/>
                <a:cs typeface="Times New Roman" panose="02020603050405020304" pitchFamily="18" charset="0"/>
              </a:rPr>
              <a:t>Z</a:t>
            </a:r>
            <a:r>
              <a:rPr lang="de-DE" dirty="0">
                <a:effectLst/>
                <a:latin typeface="Georgia" panose="02040502050405020303" pitchFamily="18" charset="0"/>
                <a:ea typeface="Calibri" panose="020F0502020204030204" pitchFamily="34" charset="0"/>
                <a:cs typeface="Times New Roman" panose="02020603050405020304" pitchFamily="18" charset="0"/>
              </a:rPr>
              <a:t>uckerrohranbau. </a:t>
            </a:r>
          </a:p>
          <a:p>
            <a:endParaRPr lang="de-DE" dirty="0">
              <a:latin typeface="Georgia" panose="02040502050405020303" pitchFamily="18" charset="0"/>
              <a:cs typeface="Times New Roman" panose="02020603050405020304" pitchFamily="18" charset="0"/>
            </a:endParaRPr>
          </a:p>
          <a:p>
            <a:r>
              <a:rPr lang="de-DE" dirty="0">
                <a:latin typeface="Georgia" panose="02040502050405020303" pitchFamily="18" charset="0"/>
              </a:rPr>
              <a:t>Etwa 60% der philippinischen Zuckerproduktion kommt von der Insel </a:t>
            </a:r>
            <a:r>
              <a:rPr lang="de-DE" dirty="0" err="1">
                <a:latin typeface="Georgia" panose="02040502050405020303" pitchFamily="18" charset="0"/>
              </a:rPr>
              <a:t>Negros</a:t>
            </a:r>
            <a:r>
              <a:rPr lang="de-DE" dirty="0">
                <a:latin typeface="Georgia" panose="02040502050405020303" pitchFamily="18" charset="0"/>
              </a:rPr>
              <a:t>. Der Zuckerexport geht in viele Länder der Welt. Doch die Gewinne des wichtigsten Exportproduktes kommen nicht allen Menschen zu Gute.</a:t>
            </a:r>
          </a:p>
          <a:p>
            <a:endParaRPr lang="de-DE" dirty="0">
              <a:latin typeface="Georgia" panose="02040502050405020303" pitchFamily="18" charset="0"/>
            </a:endParaRPr>
          </a:p>
          <a:p>
            <a:r>
              <a:rPr lang="de-DE" dirty="0">
                <a:latin typeface="Georgia" panose="02040502050405020303" pitchFamily="18" charset="0"/>
                <a:ea typeface="Calibri" panose="020F0502020204030204" pitchFamily="34" charset="0"/>
                <a:cs typeface="Times New Roman" panose="02020603050405020304" pitchFamily="18" charset="0"/>
              </a:rPr>
              <a:t>Bis heute hat sich an der ungerechten Landverteilung auf </a:t>
            </a:r>
            <a:r>
              <a:rPr lang="de-DE" dirty="0" err="1">
                <a:latin typeface="Georgia" panose="02040502050405020303" pitchFamily="18" charset="0"/>
                <a:ea typeface="Calibri" panose="020F0502020204030204" pitchFamily="34" charset="0"/>
                <a:cs typeface="Times New Roman" panose="02020603050405020304" pitchFamily="18" charset="0"/>
              </a:rPr>
              <a:t>Negros</a:t>
            </a:r>
            <a:r>
              <a:rPr lang="de-DE" dirty="0">
                <a:latin typeface="Georgia" panose="02040502050405020303" pitchFamily="18" charset="0"/>
                <a:ea typeface="Calibri" panose="020F0502020204030204" pitchFamily="34" charset="0"/>
                <a:cs typeface="Times New Roman" panose="02020603050405020304" pitchFamily="18" charset="0"/>
              </a:rPr>
              <a:t> wenig geändert. Großgrundbesitzer gibt es hier seit der Kolonialzeit. </a:t>
            </a:r>
            <a:r>
              <a:rPr lang="de-DE" dirty="0">
                <a:latin typeface="Georgia" panose="02040502050405020303" pitchFamily="18" charset="0"/>
              </a:rPr>
              <a:t>Eine reiche Oberschicht macht gute Gewinne und die Landbevölkerung lebt in großer Armut. </a:t>
            </a:r>
            <a:r>
              <a:rPr lang="de-DE" dirty="0">
                <a:latin typeface="Georgia" panose="02040502050405020303" pitchFamily="18" charset="0"/>
                <a:ea typeface="Calibri" panose="020F0502020204030204" pitchFamily="34" charset="0"/>
                <a:cs typeface="Times New Roman" panose="02020603050405020304" pitchFamily="18" charset="0"/>
              </a:rPr>
              <a:t>Um ihre Familien zu unterstützen, müssen tausende Kinder und Jugendliche auf den Zuckerohrfeldern schuften. </a:t>
            </a:r>
          </a:p>
          <a:p>
            <a:endParaRPr lang="de-DE" dirty="0">
              <a:latin typeface="Georgia" panose="02040502050405020303" pitchFamily="18" charset="0"/>
              <a:cs typeface="Times New Roman" panose="02020603050405020304" pitchFamily="18" charset="0"/>
            </a:endParaRPr>
          </a:p>
          <a:p>
            <a:r>
              <a:rPr lang="de-DE" dirty="0">
                <a:latin typeface="Georgia" panose="02040502050405020303" pitchFamily="18" charset="0"/>
              </a:rPr>
              <a:t>Auf den Philippinen gibt es eigentlich ein Gesetz gegen Kinderarbeit. Aber dort, wo nicht kontrolliert wird, sieht die Realität anders aus. </a:t>
            </a:r>
          </a:p>
          <a:p>
            <a:endParaRPr lang="de-DE" sz="1100" dirty="0">
              <a:latin typeface="Georgia" panose="02040502050405020303" pitchFamily="18" charset="0"/>
            </a:endParaRPr>
          </a:p>
          <a:p>
            <a:r>
              <a:rPr lang="de-DE" sz="1100" dirty="0">
                <a:effectLst/>
                <a:latin typeface="Georgia" panose="02040502050405020303" pitchFamily="18" charset="0"/>
                <a:ea typeface="Calibri" panose="020F0502020204030204" pitchFamily="34" charset="0"/>
                <a:cs typeface="Times New Roman" panose="02020603050405020304" pitchFamily="18" charset="0"/>
              </a:rPr>
              <a:t> </a:t>
            </a:r>
          </a:p>
          <a:p>
            <a:endParaRPr lang="de-DE" sz="1100" dirty="0">
              <a:latin typeface="Georgia" panose="02040502050405020303" pitchFamily="18" charset="0"/>
              <a:ea typeface="Calibri" panose="020F0502020204030204" pitchFamily="34" charset="0"/>
              <a:cs typeface="Times New Roman" panose="02020603050405020304" pitchFamily="18" charset="0"/>
            </a:endParaRPr>
          </a:p>
          <a:p>
            <a:endParaRPr lang="de-DE" sz="1100" dirty="0">
              <a:latin typeface="Georgia" panose="02040502050405020303" pitchFamily="18" charset="0"/>
            </a:endParaRPr>
          </a:p>
          <a:p>
            <a:r>
              <a:rPr lang="de-DE" sz="1100" dirty="0">
                <a:latin typeface="Georgia" panose="02040502050405020303" pitchFamily="18" charset="0"/>
                <a:ea typeface="Calibri" panose="020F0502020204030204" pitchFamily="34" charset="0"/>
                <a:cs typeface="Times New Roman" panose="02020603050405020304" pitchFamily="18" charset="0"/>
              </a:rPr>
              <a:t> </a:t>
            </a:r>
          </a:p>
          <a:p>
            <a:endParaRPr lang="de-DE" sz="1100" dirty="0">
              <a:latin typeface="Georgia" panose="02040502050405020303" pitchFamily="18" charset="0"/>
              <a:ea typeface="Calibri" panose="020F0502020204030204" pitchFamily="34" charset="0"/>
              <a:cs typeface="Times New Roman" panose="02020603050405020304" pitchFamily="18" charset="0"/>
            </a:endParaRPr>
          </a:p>
          <a:p>
            <a:pPr>
              <a:buClr>
                <a:srgbClr val="F77025"/>
              </a:buClr>
              <a:buSzPct val="140000"/>
              <a:defRPr/>
            </a:pPr>
            <a:endParaRPr lang="de-DE" sz="1100" b="1" dirty="0">
              <a:effectLst/>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endParaRPr lang="de-DE" sz="1100" dirty="0">
              <a:effectLst/>
              <a:latin typeface="Georgia" panose="02040502050405020303" pitchFamily="18" charset="0"/>
              <a:ea typeface="Calibri" panose="020F0502020204030204" pitchFamily="34" charset="0"/>
              <a:cs typeface="Times New Roman" panose="02020603050405020304" pitchFamily="18"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12</a:t>
            </a:fld>
            <a:endParaRPr lang="de-DE"/>
          </a:p>
        </p:txBody>
      </p:sp>
    </p:spTree>
    <p:extLst>
      <p:ext uri="{BB962C8B-B14F-4D97-AF65-F5344CB8AC3E}">
        <p14:creationId xmlns:p14="http://schemas.microsoft.com/office/powerpoint/2010/main" val="188901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434975"/>
            <a:ext cx="4972050" cy="3729038"/>
          </a:xfrm>
        </p:spPr>
      </p:sp>
      <p:sp>
        <p:nvSpPr>
          <p:cNvPr id="3" name="Notizenplatzhalter 2"/>
          <p:cNvSpPr>
            <a:spLocks noGrp="1"/>
          </p:cNvSpPr>
          <p:nvPr>
            <p:ph type="body" idx="1"/>
          </p:nvPr>
        </p:nvSpPr>
        <p:spPr>
          <a:xfrm>
            <a:off x="680561" y="4395986"/>
            <a:ext cx="5444490" cy="4474845"/>
          </a:xfrm>
        </p:spPr>
        <p:txBody>
          <a:bodyPr/>
          <a:lstStyle/>
          <a:p>
            <a:pPr eaLnBrk="1" hangingPunct="1">
              <a:buClr>
                <a:srgbClr val="F77025"/>
              </a:buClr>
              <a:buSzPct val="140000"/>
              <a:defRPr/>
            </a:pPr>
            <a:r>
              <a:rPr lang="de-DE" altLang="de-DE" sz="1100" i="0" dirty="0">
                <a:latin typeface="Georgia" panose="02040502050405020303" pitchFamily="18" charset="0"/>
              </a:rPr>
              <a:t>Wir haben die </a:t>
            </a:r>
            <a:r>
              <a:rPr lang="de-DE" sz="1100" i="0" dirty="0">
                <a:latin typeface="Georgia" panose="02040502050405020303" pitchFamily="18" charset="0"/>
              </a:rPr>
              <a:t>Familie </a:t>
            </a:r>
            <a:r>
              <a:rPr lang="de-DE" sz="1100" i="0" dirty="0" err="1">
                <a:latin typeface="Georgia" panose="02040502050405020303" pitchFamily="18" charset="0"/>
              </a:rPr>
              <a:t>Occeñola</a:t>
            </a:r>
            <a:r>
              <a:rPr lang="de-DE" sz="1100" i="0" dirty="0">
                <a:latin typeface="Georgia" panose="02040502050405020303" pitchFamily="18" charset="0"/>
              </a:rPr>
              <a:t> besucht.</a:t>
            </a:r>
            <a:r>
              <a:rPr lang="de-DE" sz="1100" i="0" baseline="0" dirty="0">
                <a:latin typeface="Georgia" panose="02040502050405020303" pitchFamily="18" charset="0"/>
              </a:rPr>
              <a:t> An ihrem Beispiel sehen wir, wie Kinderarbeit überwunden werden kann.</a:t>
            </a:r>
            <a:endParaRPr lang="de-DE" altLang="de-DE" sz="1100" i="0" dirty="0">
              <a:latin typeface="Georgia" panose="02040502050405020303" pitchFamily="18" charset="0"/>
            </a:endParaRPr>
          </a:p>
          <a:p>
            <a:pPr eaLnBrk="1" hangingPunct="1">
              <a:buClr>
                <a:srgbClr val="F77025"/>
              </a:buClr>
              <a:buSzPct val="140000"/>
              <a:defRPr/>
            </a:pPr>
            <a:endParaRPr lang="de-DE" altLang="de-DE" sz="1000" b="1" dirty="0">
              <a:latin typeface="Georgia" pitchFamily="18" charset="0"/>
            </a:endParaRPr>
          </a:p>
        </p:txBody>
      </p:sp>
      <p:sp>
        <p:nvSpPr>
          <p:cNvPr id="4" name="Foliennummernplatzhalter 3"/>
          <p:cNvSpPr>
            <a:spLocks noGrp="1"/>
          </p:cNvSpPr>
          <p:nvPr>
            <p:ph type="sldNum" sz="quarter" idx="10"/>
          </p:nvPr>
        </p:nvSpPr>
        <p:spPr/>
        <p:txBody>
          <a:bodyPr/>
          <a:lstStyle/>
          <a:p>
            <a:fld id="{3272A78D-2896-4B9D-869B-D440A73500DC}" type="slidenum">
              <a:rPr lang="de-DE" smtClean="0"/>
              <a:t>13</a:t>
            </a:fld>
            <a:endParaRPr lang="de-DE"/>
          </a:p>
        </p:txBody>
      </p:sp>
      <p:sp>
        <p:nvSpPr>
          <p:cNvPr id="6" name="Textfeld 5">
            <a:extLst>
              <a:ext uri="{FF2B5EF4-FFF2-40B4-BE49-F238E27FC236}">
                <a16:creationId xmlns:a16="http://schemas.microsoft.com/office/drawing/2014/main" id="{97755BBC-FD50-477F-85A8-4CBF47BD1219}"/>
              </a:ext>
            </a:extLst>
          </p:cNvPr>
          <p:cNvSpPr txBox="1"/>
          <p:nvPr/>
        </p:nvSpPr>
        <p:spPr>
          <a:xfrm>
            <a:off x="690563" y="4467994"/>
            <a:ext cx="5160515" cy="6571030"/>
          </a:xfrm>
          <a:prstGeom prst="rect">
            <a:avLst/>
          </a:prstGeom>
          <a:noFill/>
        </p:spPr>
        <p:txBody>
          <a:bodyPr wrap="square">
            <a:spAutoFit/>
          </a:bodyPr>
          <a:lstStyle/>
          <a:p>
            <a:pPr>
              <a:buClr>
                <a:srgbClr val="F77025"/>
              </a:buClr>
              <a:buSzPct val="140000"/>
              <a:defRPr/>
            </a:pPr>
            <a:r>
              <a:rPr lang="de-DE" sz="1200" i="1" dirty="0">
                <a:effectLst/>
                <a:latin typeface="Georgia" panose="02040502050405020303" pitchFamily="18" charset="0"/>
              </a:rPr>
              <a:t>Familie </a:t>
            </a:r>
            <a:r>
              <a:rPr lang="de-DE" sz="1200" i="1" dirty="0" err="1">
                <a:latin typeface="Georgia" panose="02040502050405020303" pitchFamily="18" charset="0"/>
              </a:rPr>
              <a:t>Occeñ</a:t>
            </a:r>
            <a:r>
              <a:rPr lang="de-DE" sz="1200" i="1" dirty="0" err="1">
                <a:effectLst/>
                <a:latin typeface="Georgia" panose="02040502050405020303" pitchFamily="18" charset="0"/>
              </a:rPr>
              <a:t>ola</a:t>
            </a:r>
            <a:endParaRPr lang="de-DE" sz="1200" b="1" dirty="0">
              <a:effectLst/>
              <a:latin typeface="Georgia" panose="02040502050405020303" pitchFamily="18" charset="0"/>
            </a:endParaRPr>
          </a:p>
          <a:p>
            <a:pPr>
              <a:buClr>
                <a:srgbClr val="F77025"/>
              </a:buClr>
              <a:buSzPct val="140000"/>
              <a:defRPr/>
            </a:pPr>
            <a:r>
              <a:rPr lang="de-DE" sz="1200" dirty="0">
                <a:effectLst/>
                <a:latin typeface="Georgia" panose="02040502050405020303" pitchFamily="18" charset="0"/>
              </a:rPr>
              <a:t>Hier sehen wir die Familie von Randy und Janet </a:t>
            </a:r>
            <a:r>
              <a:rPr lang="de-DE" sz="1200" dirty="0" err="1">
                <a:latin typeface="Georgia" panose="02040502050405020303" pitchFamily="18" charset="0"/>
              </a:rPr>
              <a:t>Occeñ</a:t>
            </a:r>
            <a:r>
              <a:rPr lang="de-DE" sz="1200" dirty="0" err="1">
                <a:effectLst/>
                <a:latin typeface="Georgia" panose="02040502050405020303" pitchFamily="18" charset="0"/>
              </a:rPr>
              <a:t>ola</a:t>
            </a:r>
            <a:r>
              <a:rPr lang="de-DE" sz="1200" dirty="0">
                <a:effectLst/>
                <a:latin typeface="Georgia" panose="02040502050405020303" pitchFamily="18" charset="0"/>
              </a:rPr>
              <a:t>, die wir aus dem Rollenspiel kennen. Sie haben fünf Kinder: </a:t>
            </a:r>
            <a:r>
              <a:rPr lang="de-DE" sz="1200" dirty="0" err="1">
                <a:effectLst/>
                <a:latin typeface="Georgia" panose="02040502050405020303" pitchFamily="18" charset="0"/>
              </a:rPr>
              <a:t>Jaryn</a:t>
            </a:r>
            <a:r>
              <a:rPr lang="de-DE" sz="1200" dirty="0">
                <a:effectLst/>
                <a:latin typeface="Georgia" panose="02040502050405020303" pitchFamily="18" charset="0"/>
              </a:rPr>
              <a:t>, Randy Junior, </a:t>
            </a:r>
            <a:r>
              <a:rPr lang="de-DE" sz="1200" dirty="0" err="1">
                <a:effectLst/>
                <a:latin typeface="Georgia" panose="02040502050405020303" pitchFamily="18" charset="0"/>
              </a:rPr>
              <a:t>Shynell</a:t>
            </a:r>
            <a:r>
              <a:rPr lang="de-DE" sz="1200" dirty="0">
                <a:effectLst/>
                <a:latin typeface="Georgia" panose="02040502050405020303" pitchFamily="18" charset="0"/>
              </a:rPr>
              <a:t>, </a:t>
            </a:r>
            <a:r>
              <a:rPr lang="de-DE" sz="1200" dirty="0" err="1">
                <a:effectLst/>
                <a:latin typeface="Georgia" panose="02040502050405020303" pitchFamily="18" charset="0"/>
              </a:rPr>
              <a:t>Reyca</a:t>
            </a:r>
            <a:r>
              <a:rPr lang="de-DE" sz="1200" dirty="0">
                <a:effectLst/>
                <a:latin typeface="Georgia" panose="02040502050405020303" pitchFamily="18" charset="0"/>
              </a:rPr>
              <a:t> Jay und </a:t>
            </a:r>
            <a:r>
              <a:rPr lang="de-DE" sz="1200" dirty="0" err="1">
                <a:effectLst/>
                <a:latin typeface="Georgia" panose="02040502050405020303" pitchFamily="18" charset="0"/>
              </a:rPr>
              <a:t>Karylle</a:t>
            </a:r>
            <a:r>
              <a:rPr lang="de-DE" sz="1200" dirty="0">
                <a:effectLst/>
                <a:latin typeface="Georgia" panose="02040502050405020303" pitchFamily="18" charset="0"/>
              </a:rPr>
              <a:t> (v.l.n.r.)</a:t>
            </a:r>
            <a:r>
              <a:rPr lang="de-DE" sz="1200" dirty="0">
                <a:latin typeface="Georgia" panose="02040502050405020303" pitchFamily="18" charset="0"/>
              </a:rPr>
              <a:t>. </a:t>
            </a:r>
            <a:r>
              <a:rPr lang="de-DE" sz="1200" dirty="0">
                <a:effectLst/>
                <a:latin typeface="Georgia" panose="02040502050405020303" pitchFamily="18" charset="0"/>
              </a:rPr>
              <a:t>Die Eltern arbeiten als Erntehelfer, ein </a:t>
            </a:r>
            <a:r>
              <a:rPr lang="de-DE" sz="1200" dirty="0">
                <a:latin typeface="Georgia" panose="02040502050405020303" pitchFamily="18" charset="0"/>
              </a:rPr>
              <a:t>e</a:t>
            </a:r>
            <a:r>
              <a:rPr lang="de-DE" sz="1200" dirty="0">
                <a:effectLst/>
                <a:latin typeface="Georgia" panose="02040502050405020303" pitchFamily="18" charset="0"/>
              </a:rPr>
              <a:t>igenes Stück Land haben sie nicht. </a:t>
            </a:r>
          </a:p>
          <a:p>
            <a:pPr>
              <a:buClr>
                <a:srgbClr val="F77025"/>
              </a:buClr>
              <a:buSzPct val="140000"/>
              <a:defRPr/>
            </a:pPr>
            <a:endParaRPr lang="de-DE" sz="1200" dirty="0">
              <a:latin typeface="Georgia" panose="02040502050405020303" pitchFamily="18" charset="0"/>
            </a:endParaRPr>
          </a:p>
          <a:p>
            <a:pPr>
              <a:buClr>
                <a:srgbClr val="F77025"/>
              </a:buClr>
              <a:buSzPct val="140000"/>
              <a:defRPr/>
            </a:pPr>
            <a:r>
              <a:rPr lang="de-DE" sz="1200" dirty="0">
                <a:latin typeface="Georgia" panose="02040502050405020303" pitchFamily="18" charset="0"/>
              </a:rPr>
              <a:t>Vater Randy verdient als Tagelöhner 150 Pesos am Tag, knapp drei Euro. Das reicht nicht einmal für eine Tagesration Reis. Deshalb müssen auch ihre beiden Töchter, </a:t>
            </a:r>
            <a:r>
              <a:rPr lang="de-DE" sz="1200" dirty="0" err="1">
                <a:latin typeface="Georgia" panose="02040502050405020303" pitchFamily="18" charset="0"/>
              </a:rPr>
              <a:t>Reyca</a:t>
            </a:r>
            <a:r>
              <a:rPr lang="de-DE" sz="1200" dirty="0">
                <a:latin typeface="Georgia" panose="02040502050405020303" pitchFamily="18" charset="0"/>
              </a:rPr>
              <a:t> Jay und </a:t>
            </a:r>
            <a:r>
              <a:rPr lang="de-DE" sz="1200" dirty="0" err="1">
                <a:latin typeface="Georgia" panose="02040502050405020303" pitchFamily="18" charset="0"/>
              </a:rPr>
              <a:t>Karylle</a:t>
            </a:r>
            <a:r>
              <a:rPr lang="de-DE" sz="1200" dirty="0">
                <a:latin typeface="Georgia" panose="02040502050405020303" pitchFamily="18" charset="0"/>
              </a:rPr>
              <a:t>, auf den Feldern mithelfen.  </a:t>
            </a:r>
          </a:p>
          <a:p>
            <a:pPr>
              <a:buClr>
                <a:srgbClr val="F77025"/>
              </a:buClr>
              <a:buSzPct val="140000"/>
              <a:defRPr/>
            </a:pPr>
            <a:endParaRPr lang="de-DE" sz="1200" dirty="0">
              <a:latin typeface="Georgia" panose="02040502050405020303" pitchFamily="18" charset="0"/>
            </a:endParaRPr>
          </a:p>
          <a:p>
            <a:pPr>
              <a:buClr>
                <a:srgbClr val="F77025"/>
              </a:buClr>
              <a:buSzPct val="140000"/>
              <a:defRPr/>
            </a:pPr>
            <a:r>
              <a:rPr lang="de-DE" sz="1200" dirty="0">
                <a:latin typeface="Georgia" panose="02040502050405020303" pitchFamily="18" charset="0"/>
              </a:rPr>
              <a:t>Die Eltern wünschen sich, dass ihre Kinder eine bessere Zukunft haben als sie selber. </a:t>
            </a:r>
          </a:p>
          <a:p>
            <a:pPr>
              <a:buClr>
                <a:srgbClr val="F77025"/>
              </a:buClr>
              <a:buSzPct val="140000"/>
              <a:defRPr/>
            </a:pPr>
            <a:endParaRPr lang="de-DE" sz="1200" dirty="0">
              <a:latin typeface="Georgia" panose="02040502050405020303" pitchFamily="18" charset="0"/>
            </a:endParaRPr>
          </a:p>
          <a:p>
            <a:pPr>
              <a:buClr>
                <a:srgbClr val="F77025"/>
              </a:buClr>
              <a:buSzPct val="140000"/>
              <a:defRPr/>
            </a:pPr>
            <a:endParaRPr lang="de-DE" sz="1100" dirty="0">
              <a:effectLst/>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effectLst/>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p:txBody>
      </p:sp>
    </p:spTree>
    <p:extLst>
      <p:ext uri="{BB962C8B-B14F-4D97-AF65-F5344CB8AC3E}">
        <p14:creationId xmlns:p14="http://schemas.microsoft.com/office/powerpoint/2010/main" val="87587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latin typeface="Georgia" panose="02040502050405020303" pitchFamily="18" charset="0"/>
              </a:rPr>
              <a:t>Ernte und Aussaat</a:t>
            </a:r>
          </a:p>
          <a:p>
            <a:r>
              <a:rPr lang="de-DE" sz="1200" dirty="0">
                <a:latin typeface="Georgia" panose="02040502050405020303" pitchFamily="18" charset="0"/>
              </a:rPr>
              <a:t>Die Erntesaison ist von Oktober bis Mai</a:t>
            </a:r>
            <a:r>
              <a:rPr lang="de-DE" dirty="0">
                <a:latin typeface="Georgia" panose="02040502050405020303" pitchFamily="18" charset="0"/>
              </a:rPr>
              <a:t>. Es ist harte körperliche Arbeit, das bis zu vier Meter hohe Zuckerrohr abzuschlagen. Die </a:t>
            </a:r>
            <a:r>
              <a:rPr lang="de-DE" sz="1200" dirty="0">
                <a:latin typeface="Georgia" panose="02040502050405020303" pitchFamily="18" charset="0"/>
              </a:rPr>
              <a:t>Stauden müssen mit einem Messer knapp über dem Erdboden abgeschnitten werden. An den scharfen Halmen kann man sich leicht verletzen. Die meisten Erntehelfer*innen haben aber keine Krankenversicherung. </a:t>
            </a:r>
          </a:p>
          <a:p>
            <a:endParaRPr lang="de-DE" dirty="0">
              <a:latin typeface="Georgia" panose="02040502050405020303" pitchFamily="18" charset="0"/>
            </a:endParaRPr>
          </a:p>
          <a:p>
            <a:r>
              <a:rPr lang="de-DE" sz="1200" dirty="0">
                <a:latin typeface="Georgia" panose="02040502050405020303" pitchFamily="18" charset="0"/>
              </a:rPr>
              <a:t>Um Zuckerrohr zu schlagen, sind die beiden Mädchen noch zu klein. </a:t>
            </a:r>
            <a:r>
              <a:rPr lang="de-DE" dirty="0">
                <a:latin typeface="Georgia" panose="02040502050405020303" pitchFamily="18" charset="0"/>
              </a:rPr>
              <a:t>S</a:t>
            </a:r>
            <a:r>
              <a:rPr lang="de-DE" sz="1200" dirty="0">
                <a:latin typeface="Georgia" panose="02040502050405020303" pitchFamily="18" charset="0"/>
              </a:rPr>
              <a:t>ie helfen mit bei der Aussaat.</a:t>
            </a:r>
            <a:r>
              <a:rPr lang="de-DE" dirty="0">
                <a:latin typeface="Georgia" panose="02040502050405020303" pitchFamily="18" charset="0"/>
              </a:rPr>
              <a:t> Hier sieht man, wie sie die Stecklinge vorsortieren. </a:t>
            </a:r>
            <a:r>
              <a:rPr lang="de-DE" sz="1200" dirty="0">
                <a:latin typeface="Georgia" panose="02040502050405020303" pitchFamily="18" charset="0"/>
              </a:rPr>
              <a:t> </a:t>
            </a:r>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14</a:t>
            </a:fld>
            <a:endParaRPr lang="de-DE"/>
          </a:p>
        </p:txBody>
      </p:sp>
    </p:spTree>
    <p:extLst>
      <p:ext uri="{BB962C8B-B14F-4D97-AF65-F5344CB8AC3E}">
        <p14:creationId xmlns:p14="http://schemas.microsoft.com/office/powerpoint/2010/main" val="366609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dirty="0">
                <a:latin typeface="Georgia" panose="02040502050405020303" pitchFamily="18" charset="0"/>
              </a:rPr>
              <a:t>Kinderarbeit auf den Zuckerrohrfeldern </a:t>
            </a:r>
          </a:p>
          <a:p>
            <a:r>
              <a:rPr lang="de-DE" sz="1200" dirty="0" err="1">
                <a:latin typeface="Georgia" panose="02040502050405020303" pitchFamily="18" charset="0"/>
              </a:rPr>
              <a:t>Reyca</a:t>
            </a:r>
            <a:r>
              <a:rPr lang="de-DE" sz="1200" dirty="0">
                <a:latin typeface="Georgia" panose="02040502050405020303" pitchFamily="18" charset="0"/>
              </a:rPr>
              <a:t> Jay muss über den Acker kriechen, um die Setzlinge in den Boden zu stecken. Dafür häuft sie die Erde auf – ohne Werkzeuge mit bloßen Händen. Früher hat </a:t>
            </a:r>
            <a:r>
              <a:rPr lang="de-DE" sz="1200" dirty="0" err="1">
                <a:latin typeface="Georgia" panose="02040502050405020303" pitchFamily="18" charset="0"/>
              </a:rPr>
              <a:t>Reyca</a:t>
            </a:r>
            <a:r>
              <a:rPr lang="de-DE" sz="1200" dirty="0">
                <a:latin typeface="Georgia" panose="02040502050405020303" pitchFamily="18" charset="0"/>
              </a:rPr>
              <a:t> Jay viele Stunden am Tag auf dem Feld gearbeitet. Seitdem die Familie die Organisation „</a:t>
            </a:r>
            <a:r>
              <a:rPr lang="de-DE" sz="1200" dirty="0" err="1">
                <a:latin typeface="Georgia" panose="02040502050405020303" pitchFamily="18" charset="0"/>
              </a:rPr>
              <a:t>Quidan</a:t>
            </a:r>
            <a:r>
              <a:rPr lang="de-DE" sz="1200" dirty="0">
                <a:latin typeface="Georgia" panose="02040502050405020303" pitchFamily="18" charset="0"/>
              </a:rPr>
              <a:t> </a:t>
            </a:r>
            <a:r>
              <a:rPr lang="de-DE" sz="1200" dirty="0" err="1">
                <a:latin typeface="Georgia" panose="02040502050405020303" pitchFamily="18" charset="0"/>
              </a:rPr>
              <a:t>Kaisahan</a:t>
            </a:r>
            <a:r>
              <a:rPr lang="de-DE" sz="1200" dirty="0">
                <a:latin typeface="Georgia" panose="02040502050405020303" pitchFamily="18" charset="0"/>
              </a:rPr>
              <a:t>“ kennengelernt hat, hat sich ihr Schicksal zum Guten gewendet. </a:t>
            </a:r>
          </a:p>
          <a:p>
            <a:endParaRPr lang="de-DE" dirty="0">
              <a:latin typeface="Georgia" panose="02040502050405020303" pitchFamily="18" charset="0"/>
            </a:endParaRPr>
          </a:p>
          <a:p>
            <a:r>
              <a:rPr lang="de-DE" dirty="0" err="1">
                <a:latin typeface="Georgia" panose="02040502050405020303" pitchFamily="18" charset="0"/>
              </a:rPr>
              <a:t>Quidan</a:t>
            </a:r>
            <a:r>
              <a:rPr lang="de-DE" dirty="0">
                <a:latin typeface="Georgia" panose="02040502050405020303" pitchFamily="18" charset="0"/>
              </a:rPr>
              <a:t> </a:t>
            </a:r>
            <a:r>
              <a:rPr lang="de-DE" dirty="0" err="1">
                <a:latin typeface="Georgia" panose="02040502050405020303" pitchFamily="18" charset="0"/>
              </a:rPr>
              <a:t>Kaisahan</a:t>
            </a:r>
            <a:r>
              <a:rPr lang="de-DE" dirty="0">
                <a:latin typeface="Georgia" panose="02040502050405020303" pitchFamily="18" charset="0"/>
              </a:rPr>
              <a:t> bedeutet „Solidarität mit den Namenlosen“. Die Organisation unterstützt arme Familien, die von der Arbeit auf den Plantagen als Erntehelfer*innen abhängen. Nur wenn die Eltern einen Weg aus der Armut finden, haben auch die Kinder eine Chance. </a:t>
            </a:r>
          </a:p>
          <a:p>
            <a:endParaRPr lang="de-DE" sz="1200" dirty="0">
              <a:latin typeface="Georgia" panose="02040502050405020303" pitchFamily="18" charset="0"/>
            </a:endParaRPr>
          </a:p>
          <a:p>
            <a:endParaRPr lang="de-DE" sz="1200" dirty="0">
              <a:latin typeface="Georgia" panose="02040502050405020303" pitchFamily="18" charset="0"/>
            </a:endParaRPr>
          </a:p>
        </p:txBody>
      </p:sp>
      <p:sp>
        <p:nvSpPr>
          <p:cNvPr id="4" name="Foliennummernplatzhalter 3"/>
          <p:cNvSpPr>
            <a:spLocks noGrp="1"/>
          </p:cNvSpPr>
          <p:nvPr>
            <p:ph type="sldNum" sz="quarter" idx="5"/>
          </p:nvPr>
        </p:nvSpPr>
        <p:spPr/>
        <p:txBody>
          <a:bodyPr/>
          <a:lstStyle/>
          <a:p>
            <a:fld id="{3272A78D-2896-4B9D-869B-D440A73500DC}" type="slidenum">
              <a:rPr lang="de-DE" smtClean="0"/>
              <a:t>15</a:t>
            </a:fld>
            <a:endParaRPr lang="de-DE"/>
          </a:p>
        </p:txBody>
      </p:sp>
    </p:spTree>
    <p:extLst>
      <p:ext uri="{BB962C8B-B14F-4D97-AF65-F5344CB8AC3E}">
        <p14:creationId xmlns:p14="http://schemas.microsoft.com/office/powerpoint/2010/main" val="159973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77025"/>
              </a:buClr>
              <a:buSzPct val="140000"/>
              <a:defRPr/>
            </a:pPr>
            <a:r>
              <a:rPr lang="de-DE" i="1" dirty="0">
                <a:latin typeface="Georgia" panose="02040502050405020303" pitchFamily="18" charset="0"/>
              </a:rPr>
              <a:t>Hilfe für die Familie </a:t>
            </a:r>
            <a:r>
              <a:rPr lang="de-DE" i="1" dirty="0" err="1">
                <a:latin typeface="Georgia" panose="02040502050405020303" pitchFamily="18" charset="0"/>
              </a:rPr>
              <a:t>Occeñola</a:t>
            </a:r>
            <a:endParaRPr lang="de-DE" i="1" dirty="0">
              <a:latin typeface="Georgia" panose="02040502050405020303" pitchFamily="18" charset="0"/>
            </a:endParaRPr>
          </a:p>
          <a:p>
            <a:pPr>
              <a:buClr>
                <a:srgbClr val="F77025"/>
              </a:buClr>
              <a:buSzPct val="140000"/>
              <a:defRPr/>
            </a:pPr>
            <a:r>
              <a:rPr lang="de-DE" dirty="0">
                <a:latin typeface="Georgia" panose="02040502050405020303" pitchFamily="18" charset="0"/>
              </a:rPr>
              <a:t>Hier sieht man das Haus der Familie, aus Bambus gebaut. Alle schlafen in einem Raum. Fließend Wasser gibt es nicht, die Kinder müssen sich im Fluss waschen. Meistens essen sie Reis, Fleisch leistet sich die Familie nur alle paar Wochen. </a:t>
            </a:r>
          </a:p>
          <a:p>
            <a:pPr>
              <a:buClr>
                <a:srgbClr val="F77025"/>
              </a:buClr>
              <a:buSzPct val="140000"/>
              <a:defRPr/>
            </a:pPr>
            <a:endParaRPr lang="de-DE" dirty="0">
              <a:latin typeface="Georgia" panose="02040502050405020303" pitchFamily="18" charset="0"/>
            </a:endParaRPr>
          </a:p>
          <a:p>
            <a:pPr>
              <a:buClr>
                <a:srgbClr val="F77025"/>
              </a:buClr>
              <a:buSzPct val="140000"/>
              <a:defRPr/>
            </a:pPr>
            <a:r>
              <a:rPr lang="de-DE" dirty="0">
                <a:latin typeface="Georgia" panose="02040502050405020303" pitchFamily="18" charset="0"/>
              </a:rPr>
              <a:t>In Workshops informiert die Organisation die Gemeinden in der Region über Kinderrechte. Jeder Ort hat inzwischen ein Team von Sozialarbeitern, die sich auf den Weg machen, wenn die Familien Unterstützung benötigen. </a:t>
            </a:r>
          </a:p>
          <a:p>
            <a:pPr>
              <a:buClr>
                <a:srgbClr val="F77025"/>
              </a:buClr>
              <a:buSzPct val="140000"/>
              <a:defRPr/>
            </a:pPr>
            <a:endParaRPr lang="de-DE" dirty="0">
              <a:latin typeface="Georgia" panose="02040502050405020303" pitchFamily="18" charset="0"/>
            </a:endParaRPr>
          </a:p>
          <a:p>
            <a:pPr>
              <a:buClr>
                <a:srgbClr val="F77025"/>
              </a:buClr>
              <a:buSzPct val="140000"/>
              <a:defRPr/>
            </a:pPr>
            <a:endParaRPr lang="de-DE" dirty="0">
              <a:latin typeface="Georgia" panose="02040502050405020303" pitchFamily="18" charset="0"/>
            </a:endParaRPr>
          </a:p>
          <a:p>
            <a:pPr>
              <a:buClr>
                <a:srgbClr val="F77025"/>
              </a:buClr>
              <a:buSzPct val="140000"/>
              <a:defRPr/>
            </a:pPr>
            <a:endParaRPr lang="de-DE"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latin typeface="Georgia" panose="02040502050405020303" pitchFamily="18" charset="0"/>
            </a:endParaRPr>
          </a:p>
          <a:p>
            <a:pPr>
              <a:buClr>
                <a:srgbClr val="F77025"/>
              </a:buClr>
              <a:buSzPct val="140000"/>
              <a:defRPr/>
            </a:pPr>
            <a:endParaRPr lang="de-DE" sz="1100" dirty="0">
              <a:effectLst/>
              <a:latin typeface="Georgia" panose="02040502050405020303" pitchFamily="18" charset="0"/>
            </a:endParaRPr>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16</a:t>
            </a:fld>
            <a:endParaRPr lang="de-DE" dirty="0"/>
          </a:p>
        </p:txBody>
      </p:sp>
    </p:spTree>
    <p:extLst>
      <p:ext uri="{BB962C8B-B14F-4D97-AF65-F5344CB8AC3E}">
        <p14:creationId xmlns:p14="http://schemas.microsoft.com/office/powerpoint/2010/main" val="392772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latin typeface="Georgia" panose="02040502050405020303" pitchFamily="18" charset="0"/>
              </a:rPr>
              <a:t>Schulweg</a:t>
            </a:r>
          </a:p>
          <a:p>
            <a:r>
              <a:rPr lang="de-DE" dirty="0">
                <a:latin typeface="Georgia" panose="02040502050405020303" pitchFamily="18" charset="0"/>
              </a:rPr>
              <a:t>Dank der Unterstützung von </a:t>
            </a:r>
            <a:r>
              <a:rPr lang="de-DE" dirty="0" err="1">
                <a:latin typeface="Georgia" panose="02040502050405020303" pitchFamily="18" charset="0"/>
              </a:rPr>
              <a:t>Quidan</a:t>
            </a:r>
            <a:r>
              <a:rPr lang="de-DE" dirty="0">
                <a:latin typeface="Georgia" panose="02040502050405020303" pitchFamily="18" charset="0"/>
              </a:rPr>
              <a:t> </a:t>
            </a:r>
            <a:r>
              <a:rPr lang="de-DE" dirty="0" err="1">
                <a:latin typeface="Georgia" panose="02040502050405020303" pitchFamily="18" charset="0"/>
              </a:rPr>
              <a:t>Kaisahan</a:t>
            </a:r>
            <a:r>
              <a:rPr lang="de-DE" dirty="0">
                <a:latin typeface="Georgia" panose="02040502050405020303" pitchFamily="18" charset="0"/>
              </a:rPr>
              <a:t> können </a:t>
            </a:r>
            <a:r>
              <a:rPr lang="de-DE" dirty="0" err="1">
                <a:latin typeface="Georgia" panose="02040502050405020303" pitchFamily="18" charset="0"/>
              </a:rPr>
              <a:t>Reyca</a:t>
            </a:r>
            <a:r>
              <a:rPr lang="de-DE" dirty="0">
                <a:latin typeface="Georgia" panose="02040502050405020303" pitchFamily="18" charset="0"/>
              </a:rPr>
              <a:t> Jay und </a:t>
            </a:r>
            <a:r>
              <a:rPr lang="de-DE" dirty="0" err="1">
                <a:latin typeface="Georgia" panose="02040502050405020303" pitchFamily="18" charset="0"/>
              </a:rPr>
              <a:t>Karylle</a:t>
            </a:r>
            <a:r>
              <a:rPr lang="de-DE" dirty="0">
                <a:latin typeface="Georgia" panose="02040502050405020303" pitchFamily="18" charset="0"/>
              </a:rPr>
              <a:t> </a:t>
            </a:r>
            <a:r>
              <a:rPr lang="de-DE" dirty="0">
                <a:effectLst/>
                <a:latin typeface="Georgia" panose="02040502050405020303" pitchFamily="18" charset="0"/>
              </a:rPr>
              <a:t>heute wieder in die Schule gehen. Hier sieht man die beiden Schwestern auf ihrem Schulweg entlang der Zuckerrohrfelder. Der Fußweg zur </a:t>
            </a:r>
            <a:r>
              <a:rPr lang="de-DE" sz="1200" dirty="0">
                <a:latin typeface="Georgia" panose="02040502050405020303" pitchFamily="18" charset="0"/>
              </a:rPr>
              <a:t>Grundschule in </a:t>
            </a:r>
            <a:r>
              <a:rPr lang="de-DE" sz="1200" dirty="0" err="1">
                <a:latin typeface="Georgia" panose="02040502050405020303" pitchFamily="18" charset="0"/>
              </a:rPr>
              <a:t>Candanlog</a:t>
            </a:r>
            <a:r>
              <a:rPr lang="de-DE" sz="1200" dirty="0">
                <a:latin typeface="Georgia" panose="02040502050405020303" pitchFamily="18" charset="0"/>
              </a:rPr>
              <a:t> dauert ungefähr eine Stunde. </a:t>
            </a:r>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17</a:t>
            </a:fld>
            <a:endParaRPr lang="de-DE"/>
          </a:p>
        </p:txBody>
      </p:sp>
    </p:spTree>
    <p:extLst>
      <p:ext uri="{BB962C8B-B14F-4D97-AF65-F5344CB8AC3E}">
        <p14:creationId xmlns:p14="http://schemas.microsoft.com/office/powerpoint/2010/main" val="263789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77025"/>
              </a:buClr>
              <a:buSzPct val="140000"/>
              <a:defRPr/>
            </a:pPr>
            <a:r>
              <a:rPr lang="de-DE" sz="1200" i="1" dirty="0">
                <a:latin typeface="Georgia" panose="02040502050405020303" pitchFamily="18" charset="0"/>
              </a:rPr>
              <a:t>Warmes Mittagessen</a:t>
            </a:r>
          </a:p>
          <a:p>
            <a:pPr>
              <a:buClr>
                <a:srgbClr val="F77025"/>
              </a:buClr>
              <a:buSzPct val="140000"/>
              <a:defRPr/>
            </a:pPr>
            <a:r>
              <a:rPr lang="de-DE" sz="1200" dirty="0">
                <a:latin typeface="Georgia" panose="02040502050405020303" pitchFamily="18" charset="0"/>
              </a:rPr>
              <a:t>Für die Kinder gibt es ein kostenloses Mittagessen – für viele die einzige warme Mahlzeit am Tag. </a:t>
            </a:r>
            <a:endParaRPr lang="de-DE" dirty="0">
              <a:latin typeface="Georgia" panose="02040502050405020303" pitchFamily="18" charset="0"/>
            </a:endParaRPr>
          </a:p>
          <a:p>
            <a:pPr>
              <a:buClr>
                <a:srgbClr val="F77025"/>
              </a:buClr>
              <a:buSzPct val="140000"/>
              <a:defRPr/>
            </a:pPr>
            <a:r>
              <a:rPr lang="de-DE" sz="1200" dirty="0">
                <a:latin typeface="Georgia" panose="02040502050405020303" pitchFamily="18" charset="0"/>
              </a:rPr>
              <a:t> </a:t>
            </a:r>
            <a:endParaRPr lang="de-DE" sz="1200" dirty="0">
              <a:effectLst/>
              <a:latin typeface="Georgia" panose="02040502050405020303" pitchFamily="18" charset="0"/>
            </a:endParaRPr>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18</a:t>
            </a:fld>
            <a:endParaRPr lang="de-DE"/>
          </a:p>
        </p:txBody>
      </p:sp>
    </p:spTree>
    <p:extLst>
      <p:ext uri="{BB962C8B-B14F-4D97-AF65-F5344CB8AC3E}">
        <p14:creationId xmlns:p14="http://schemas.microsoft.com/office/powerpoint/2010/main" val="3470279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77025"/>
              </a:buClr>
              <a:buSzPct val="140000"/>
              <a:defRPr/>
            </a:pPr>
            <a:r>
              <a:rPr lang="de-DE" altLang="de-DE" sz="1200" i="1" dirty="0">
                <a:latin typeface="Georgia" panose="02040502050405020303" pitchFamily="18" charset="0"/>
              </a:rPr>
              <a:t>Nachhilfe</a:t>
            </a:r>
          </a:p>
          <a:p>
            <a:pPr>
              <a:buClr>
                <a:srgbClr val="F77025"/>
              </a:buClr>
              <a:buSzPct val="140000"/>
              <a:defRPr/>
            </a:pPr>
            <a:r>
              <a:rPr lang="de-DE" altLang="de-DE" sz="1200" dirty="0">
                <a:latin typeface="Georgia" panose="02040502050405020303" pitchFamily="18" charset="0"/>
              </a:rPr>
              <a:t>Die Klassenlehrerin hat </a:t>
            </a:r>
            <a:r>
              <a:rPr lang="de-DE" altLang="de-DE" sz="1200" dirty="0" err="1">
                <a:latin typeface="Georgia" panose="02040502050405020303" pitchFamily="18" charset="0"/>
              </a:rPr>
              <a:t>Reyca</a:t>
            </a:r>
            <a:r>
              <a:rPr lang="de-DE" altLang="de-DE" sz="1200" dirty="0">
                <a:latin typeface="Georgia" panose="02040502050405020303" pitchFamily="18" charset="0"/>
              </a:rPr>
              <a:t> Jay kostenlos Nachhilfe gegeben, damit sie ihre Fehlzeiten aufholen konnte. Heute ist sie eine der besten Schülerinnen in ihrer Klasse. Die Lehrer*innen suchen das Gespräch mit den Eltern, damit sie ihre Kinder nicht zum Arbeiten, sondern in die Schule schicken. </a:t>
            </a:r>
          </a:p>
          <a:p>
            <a:pPr>
              <a:buClr>
                <a:srgbClr val="F77025"/>
              </a:buClr>
              <a:buSzPct val="140000"/>
              <a:defRPr/>
            </a:pPr>
            <a:endParaRPr lang="de-DE" altLang="de-DE" sz="1200" dirty="0">
              <a:latin typeface="Georgia" panose="02040502050405020303" pitchFamily="18" charset="0"/>
            </a:endParaRPr>
          </a:p>
          <a:p>
            <a:pPr>
              <a:buClr>
                <a:srgbClr val="F77025"/>
              </a:buClr>
              <a:buSzPct val="140000"/>
              <a:defRPr/>
            </a:pPr>
            <a:endParaRPr lang="de-DE" altLang="de-DE" sz="1200" dirty="0">
              <a:latin typeface="Georgia" panose="02040502050405020303" pitchFamily="18" charset="0"/>
            </a:endParaRPr>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19</a:t>
            </a:fld>
            <a:endParaRPr lang="de-DE"/>
          </a:p>
        </p:txBody>
      </p:sp>
    </p:spTree>
    <p:extLst>
      <p:ext uri="{BB962C8B-B14F-4D97-AF65-F5344CB8AC3E}">
        <p14:creationId xmlns:p14="http://schemas.microsoft.com/office/powerpoint/2010/main" val="275370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272A78D-2896-4B9D-869B-D440A73500DC}" type="slidenum">
              <a:rPr lang="de-DE" smtClean="0"/>
              <a:t>2</a:t>
            </a:fld>
            <a:endParaRPr lang="de-DE"/>
          </a:p>
        </p:txBody>
      </p:sp>
    </p:spTree>
    <p:extLst>
      <p:ext uri="{BB962C8B-B14F-4D97-AF65-F5344CB8AC3E}">
        <p14:creationId xmlns:p14="http://schemas.microsoft.com/office/powerpoint/2010/main" val="3151093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77025"/>
              </a:buClr>
              <a:buSzPct val="140000"/>
              <a:defRPr/>
            </a:pPr>
            <a:r>
              <a:rPr lang="de-DE" sz="1200" i="1" dirty="0">
                <a:effectLst/>
                <a:latin typeface="Georgia" panose="02040502050405020303" pitchFamily="18" charset="0"/>
              </a:rPr>
              <a:t>Startpaket</a:t>
            </a:r>
          </a:p>
          <a:p>
            <a:pPr>
              <a:buClr>
                <a:srgbClr val="F77025"/>
              </a:buClr>
              <a:buSzPct val="140000"/>
              <a:defRPr/>
            </a:pPr>
            <a:r>
              <a:rPr lang="de-DE" sz="1200" dirty="0" err="1">
                <a:effectLst/>
                <a:latin typeface="Georgia" panose="02040502050405020303" pitchFamily="18" charset="0"/>
              </a:rPr>
              <a:t>Reyca</a:t>
            </a:r>
            <a:r>
              <a:rPr lang="de-DE" sz="1200" dirty="0">
                <a:effectLst/>
                <a:latin typeface="Georgia" panose="02040502050405020303" pitchFamily="18" charset="0"/>
              </a:rPr>
              <a:t> Jay hat auch ein Startpaket erhalten:</a:t>
            </a:r>
            <a:r>
              <a:rPr lang="de-DE" dirty="0">
                <a:latin typeface="Georgia" panose="02040502050405020303" pitchFamily="18" charset="0"/>
              </a:rPr>
              <a:t> Schulhefte, Kugelschreiber und Buntstifte. Dieses bekommen</a:t>
            </a:r>
            <a:r>
              <a:rPr lang="de-DE" sz="1200" dirty="0">
                <a:effectLst/>
                <a:latin typeface="Georgia" panose="02040502050405020303" pitchFamily="18" charset="0"/>
              </a:rPr>
              <a:t> Schüler*innen aus armen Familien, die sich Schulmaterialien nicht leisten können. </a:t>
            </a:r>
            <a:br>
              <a:rPr lang="de-DE" sz="1200" dirty="0">
                <a:effectLst/>
                <a:latin typeface="Georgia" panose="02040502050405020303" pitchFamily="18" charset="0"/>
              </a:rPr>
            </a:br>
            <a:endParaRPr lang="de-DE" dirty="0">
              <a:latin typeface="Georgia" panose="02040502050405020303" pitchFamily="18" charset="0"/>
            </a:endParaRPr>
          </a:p>
          <a:p>
            <a:pPr>
              <a:buClr>
                <a:srgbClr val="F77025"/>
              </a:buClr>
              <a:buSzPct val="140000"/>
              <a:defRPr/>
            </a:pPr>
            <a:r>
              <a:rPr lang="de-DE" altLang="de-DE" sz="1200" i="1" dirty="0">
                <a:latin typeface="Georgia" panose="02040502050405020303" pitchFamily="18" charset="0"/>
              </a:rPr>
              <a:t>Förderunterricht</a:t>
            </a:r>
          </a:p>
          <a:p>
            <a:pPr>
              <a:buClr>
                <a:srgbClr val="F77025"/>
              </a:buClr>
              <a:buSzPct val="140000"/>
              <a:defRPr/>
            </a:pPr>
            <a:r>
              <a:rPr lang="de-DE" altLang="de-DE" sz="1200" dirty="0">
                <a:latin typeface="Georgia" panose="02040502050405020303" pitchFamily="18" charset="0"/>
              </a:rPr>
              <a:t>Jugendliche Schulabbrecher*innen können den verpassten Schulstoff nachholen und sich gemeinsam auf Prüfungen vorbereiten.</a:t>
            </a:r>
          </a:p>
          <a:p>
            <a:pPr>
              <a:buClr>
                <a:srgbClr val="F77025"/>
              </a:buClr>
              <a:buSzPct val="140000"/>
              <a:defRPr/>
            </a:pPr>
            <a:endParaRPr lang="de-DE" sz="1200" dirty="0">
              <a:latin typeface="Georgia" panose="02040502050405020303" pitchFamily="18" charset="0"/>
            </a:endParaRPr>
          </a:p>
          <a:p>
            <a:pPr>
              <a:buClr>
                <a:srgbClr val="F77025"/>
              </a:buClr>
              <a:buSzPct val="140000"/>
              <a:defRPr/>
            </a:pPr>
            <a:endParaRPr lang="de-DE" dirty="0">
              <a:latin typeface="Georgia" panose="02040502050405020303" pitchFamily="18" charset="0"/>
            </a:endParaRPr>
          </a:p>
          <a:p>
            <a:pPr>
              <a:buClr>
                <a:srgbClr val="F77025"/>
              </a:buClr>
              <a:buSzPct val="140000"/>
              <a:defRPr/>
            </a:pPr>
            <a:r>
              <a:rPr lang="de-DE" sz="1200" dirty="0">
                <a:latin typeface="Georgia" panose="02040502050405020303" pitchFamily="18" charset="0"/>
              </a:rPr>
              <a:t> </a:t>
            </a:r>
            <a:endParaRPr lang="de-DE" sz="1200" dirty="0">
              <a:effectLst/>
              <a:latin typeface="Georgia" panose="02040502050405020303" pitchFamily="18" charset="0"/>
            </a:endParaRPr>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20</a:t>
            </a:fld>
            <a:endParaRPr lang="de-DE"/>
          </a:p>
        </p:txBody>
      </p:sp>
    </p:spTree>
    <p:extLst>
      <p:ext uri="{BB962C8B-B14F-4D97-AF65-F5344CB8AC3E}">
        <p14:creationId xmlns:p14="http://schemas.microsoft.com/office/powerpoint/2010/main" val="753571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77025"/>
              </a:buClr>
              <a:buSzPct val="140000"/>
              <a:defRPr/>
            </a:pPr>
            <a:r>
              <a:rPr lang="de-DE" i="1" dirty="0">
                <a:latin typeface="Georgia" panose="02040502050405020303" pitchFamily="18" charset="0"/>
              </a:rPr>
              <a:t>Einkommensschaffende Maßnahmen </a:t>
            </a:r>
          </a:p>
          <a:p>
            <a:pPr>
              <a:buClr>
                <a:srgbClr val="F77025"/>
              </a:buClr>
              <a:buSzPct val="140000"/>
              <a:defRPr/>
            </a:pPr>
            <a:r>
              <a:rPr lang="de-DE" dirty="0">
                <a:latin typeface="Georgia" panose="02040502050405020303" pitchFamily="18" charset="0"/>
              </a:rPr>
              <a:t>Die Eltern von </a:t>
            </a:r>
            <a:r>
              <a:rPr lang="de-DE" dirty="0" err="1">
                <a:latin typeface="Georgia" panose="02040502050405020303" pitchFamily="18" charset="0"/>
              </a:rPr>
              <a:t>Reyca</a:t>
            </a:r>
            <a:r>
              <a:rPr lang="de-DE" dirty="0">
                <a:latin typeface="Georgia" panose="02040502050405020303" pitchFamily="18" charset="0"/>
              </a:rPr>
              <a:t> Jay </a:t>
            </a:r>
            <a:r>
              <a:rPr lang="de-DE" dirty="0">
                <a:effectLst/>
                <a:latin typeface="Georgia" panose="02040502050405020303" pitchFamily="18" charset="0"/>
              </a:rPr>
              <a:t>wurden bei der Gründung von Kleinstunternehmen unterstütz</a:t>
            </a:r>
            <a:r>
              <a:rPr lang="de-DE" dirty="0">
                <a:latin typeface="Georgia" panose="02040502050405020303" pitchFamily="18" charset="0"/>
              </a:rPr>
              <a:t>t. Hier lernen die Teilnehmenden in einem Workshop Besen zu flechten. Diese können sie auf Wochenmärkten der Gemeinde verkaufen. </a:t>
            </a:r>
          </a:p>
          <a:p>
            <a:pPr>
              <a:buClr>
                <a:srgbClr val="F77025"/>
              </a:buClr>
              <a:buSzPct val="140000"/>
              <a:defRPr/>
            </a:pPr>
            <a:endParaRPr lang="de-DE" dirty="0">
              <a:effectLst/>
              <a:latin typeface="Georgia" panose="02040502050405020303" pitchFamily="18" charset="0"/>
            </a:endParaRPr>
          </a:p>
          <a:p>
            <a:pPr>
              <a:buClr>
                <a:srgbClr val="F77025"/>
              </a:buClr>
              <a:buSzPct val="140000"/>
              <a:defRPr/>
            </a:pPr>
            <a:r>
              <a:rPr lang="de-DE" dirty="0">
                <a:effectLst/>
                <a:latin typeface="Georgia" panose="02040502050405020303" pitchFamily="18" charset="0"/>
              </a:rPr>
              <a:t>Das Einkommen der </a:t>
            </a:r>
            <a:r>
              <a:rPr lang="de-DE" dirty="0">
                <a:latin typeface="Georgia" panose="02040502050405020303" pitchFamily="18" charset="0"/>
              </a:rPr>
              <a:t>Familien, die von </a:t>
            </a:r>
            <a:r>
              <a:rPr lang="de-DE" dirty="0" err="1">
                <a:latin typeface="Georgia" panose="02040502050405020303" pitchFamily="18" charset="0"/>
              </a:rPr>
              <a:t>Quidan</a:t>
            </a:r>
            <a:r>
              <a:rPr lang="de-DE" dirty="0">
                <a:latin typeface="Georgia" panose="02040502050405020303" pitchFamily="18" charset="0"/>
              </a:rPr>
              <a:t> </a:t>
            </a:r>
            <a:r>
              <a:rPr lang="de-DE" dirty="0" err="1">
                <a:latin typeface="Georgia" panose="02040502050405020303" pitchFamily="18" charset="0"/>
              </a:rPr>
              <a:t>Kaisahan</a:t>
            </a:r>
            <a:r>
              <a:rPr lang="de-DE" dirty="0">
                <a:latin typeface="Georgia" panose="02040502050405020303" pitchFamily="18" charset="0"/>
              </a:rPr>
              <a:t> unterstützt wurden, ist </a:t>
            </a:r>
            <a:r>
              <a:rPr lang="de-DE" dirty="0">
                <a:effectLst/>
                <a:latin typeface="Georgia" panose="02040502050405020303" pitchFamily="18" charset="0"/>
              </a:rPr>
              <a:t>durchschnittlich um 43 Prozent gestiegen. Jetzt hat auch die Familie </a:t>
            </a:r>
            <a:r>
              <a:rPr lang="de-DE" sz="1200" dirty="0" err="1">
                <a:latin typeface="Georgia" panose="02040502050405020303" pitchFamily="18" charset="0"/>
              </a:rPr>
              <a:t>Occeñ</a:t>
            </a:r>
            <a:r>
              <a:rPr lang="de-DE" sz="1200" dirty="0" err="1">
                <a:effectLst/>
                <a:latin typeface="Georgia" panose="02040502050405020303" pitchFamily="18" charset="0"/>
              </a:rPr>
              <a:t>ola</a:t>
            </a:r>
            <a:r>
              <a:rPr lang="de-DE" dirty="0">
                <a:effectLst/>
                <a:latin typeface="Georgia" panose="02040502050405020303" pitchFamily="18" charset="0"/>
              </a:rPr>
              <a:t> Pläne für die Zukunft: Sie möchte Wasserbüffel züchten (zum Pflügen der Felder) und die Tiere an die Nachbarn vermieten. So können sie ein zusätzliches Einkommen erwirtschaften. </a:t>
            </a:r>
          </a:p>
          <a:p>
            <a:pPr>
              <a:buClr>
                <a:srgbClr val="F77025"/>
              </a:buClr>
              <a:buSzPct val="140000"/>
              <a:defRPr/>
            </a:pPr>
            <a:endParaRPr lang="de-DE" dirty="0">
              <a:latin typeface="Georgia" panose="02040502050405020303" pitchFamily="18" charset="0"/>
            </a:endParaRPr>
          </a:p>
          <a:p>
            <a:pPr>
              <a:buClr>
                <a:srgbClr val="F77025"/>
              </a:buClr>
              <a:buSzPct val="140000"/>
              <a:defRPr/>
            </a:pPr>
            <a:r>
              <a:rPr lang="de-DE" dirty="0">
                <a:latin typeface="Georgia" panose="02040502050405020303" pitchFamily="18" charset="0"/>
              </a:rPr>
              <a:t>Das aktuelle von Brot für die Welt unterstützte Projekt richtet sich an insgesamt </a:t>
            </a:r>
            <a:r>
              <a:rPr lang="de-DE" b="1" dirty="0">
                <a:latin typeface="Georgia" panose="02040502050405020303" pitchFamily="18" charset="0"/>
              </a:rPr>
              <a:t>1.665 Kinder und deren Familien.  </a:t>
            </a:r>
          </a:p>
          <a:p>
            <a:pPr>
              <a:buClr>
                <a:srgbClr val="F77025"/>
              </a:buClr>
              <a:buSzPct val="140000"/>
              <a:defRPr/>
            </a:pPr>
            <a:endParaRPr lang="de-DE" dirty="0">
              <a:effectLst/>
              <a:latin typeface="Georgia" panose="02040502050405020303" pitchFamily="18" charset="0"/>
            </a:endParaRPr>
          </a:p>
          <a:p>
            <a:pPr>
              <a:buClr>
                <a:srgbClr val="F77025"/>
              </a:buClr>
              <a:buSzPct val="140000"/>
              <a:defRPr/>
            </a:pPr>
            <a:endParaRPr lang="de-DE" dirty="0">
              <a:latin typeface="Georgia" panose="02040502050405020303" pitchFamily="18" charset="0"/>
            </a:endParaRPr>
          </a:p>
          <a:p>
            <a:pPr>
              <a:buClr>
                <a:srgbClr val="F77025"/>
              </a:buClr>
              <a:buSzPct val="140000"/>
              <a:defRPr/>
            </a:pPr>
            <a:endParaRPr lang="de-DE" dirty="0">
              <a:latin typeface="Georgia" panose="02040502050405020303" pitchFamily="18" charset="0"/>
            </a:endParaRPr>
          </a:p>
          <a:p>
            <a:pPr>
              <a:buClr>
                <a:srgbClr val="F77025"/>
              </a:buClr>
              <a:buSzPct val="140000"/>
              <a:defRPr/>
            </a:pPr>
            <a:endParaRPr lang="de-DE" dirty="0">
              <a:effectLst/>
              <a:latin typeface="Georgia" panose="02040502050405020303" pitchFamily="18" charset="0"/>
            </a:endParaRPr>
          </a:p>
          <a:p>
            <a:pPr>
              <a:buClr>
                <a:srgbClr val="F77025"/>
              </a:buClr>
              <a:buSzPct val="140000"/>
              <a:defRPr/>
            </a:pPr>
            <a:endParaRPr lang="de-DE" dirty="0">
              <a:effectLst/>
              <a:latin typeface="Georgia" panose="02040502050405020303" pitchFamily="18" charset="0"/>
            </a:endParaRPr>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21</a:t>
            </a:fld>
            <a:endParaRPr lang="de-DE"/>
          </a:p>
        </p:txBody>
      </p:sp>
    </p:spTree>
    <p:extLst>
      <p:ext uri="{BB962C8B-B14F-4D97-AF65-F5344CB8AC3E}">
        <p14:creationId xmlns:p14="http://schemas.microsoft.com/office/powerpoint/2010/main" val="655080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77025"/>
              </a:buClr>
              <a:buSzPct val="140000"/>
              <a:defRPr/>
            </a:pPr>
            <a:r>
              <a:rPr lang="de-DE" i="1" dirty="0">
                <a:effectLst/>
                <a:latin typeface="Georgia" panose="02040502050405020303" pitchFamily="18" charset="0"/>
              </a:rPr>
              <a:t>Träume für die Zukunft </a:t>
            </a:r>
          </a:p>
          <a:p>
            <a:pPr>
              <a:buClr>
                <a:srgbClr val="F77025"/>
              </a:buClr>
              <a:buSzPct val="140000"/>
              <a:defRPr/>
            </a:pPr>
            <a:r>
              <a:rPr lang="de-DE" dirty="0">
                <a:effectLst/>
                <a:latin typeface="Georgia" panose="02040502050405020303" pitchFamily="18" charset="0"/>
              </a:rPr>
              <a:t>Auch </a:t>
            </a:r>
            <a:r>
              <a:rPr lang="de-DE" dirty="0" err="1">
                <a:effectLst/>
                <a:latin typeface="Georgia" panose="02040502050405020303" pitchFamily="18" charset="0"/>
              </a:rPr>
              <a:t>Reyca</a:t>
            </a:r>
            <a:r>
              <a:rPr lang="de-DE" dirty="0">
                <a:effectLst/>
                <a:latin typeface="Georgia" panose="02040502050405020303" pitchFamily="18" charset="0"/>
              </a:rPr>
              <a:t> Jay und ihre Schwester haben große Träume: </a:t>
            </a:r>
            <a:r>
              <a:rPr lang="de-DE" dirty="0" err="1">
                <a:effectLst/>
                <a:latin typeface="Georgia" panose="02040502050405020303" pitchFamily="18" charset="0"/>
              </a:rPr>
              <a:t>Reyca</a:t>
            </a:r>
            <a:r>
              <a:rPr lang="de-DE" dirty="0">
                <a:effectLst/>
                <a:latin typeface="Georgia" panose="02040502050405020303" pitchFamily="18" charset="0"/>
              </a:rPr>
              <a:t> Jay möchte Medizin studieren und </a:t>
            </a:r>
            <a:r>
              <a:rPr lang="de-DE" dirty="0" err="1">
                <a:latin typeface="Georgia" panose="02040502050405020303" pitchFamily="18" charset="0"/>
              </a:rPr>
              <a:t>Karylle</a:t>
            </a:r>
            <a:r>
              <a:rPr lang="de-DE" dirty="0">
                <a:latin typeface="Georgia" panose="02040502050405020303" pitchFamily="18" charset="0"/>
              </a:rPr>
              <a:t> </a:t>
            </a:r>
            <a:r>
              <a:rPr lang="de-DE" dirty="0">
                <a:effectLst/>
                <a:latin typeface="Georgia" panose="02040502050405020303" pitchFamily="18" charset="0"/>
              </a:rPr>
              <a:t>Lehrerin werden. </a:t>
            </a:r>
          </a:p>
          <a:p>
            <a:pPr>
              <a:buClr>
                <a:srgbClr val="F77025"/>
              </a:buClr>
              <a:buSzPct val="140000"/>
              <a:defRPr/>
            </a:pPr>
            <a:r>
              <a:rPr lang="de-DE" dirty="0">
                <a:effectLst/>
                <a:latin typeface="Georgia" panose="02040502050405020303" pitchFamily="18" charset="0"/>
              </a:rPr>
              <a:t> </a:t>
            </a:r>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22</a:t>
            </a:fld>
            <a:endParaRPr lang="de-DE"/>
          </a:p>
        </p:txBody>
      </p:sp>
    </p:spTree>
    <p:extLst>
      <p:ext uri="{BB962C8B-B14F-4D97-AF65-F5344CB8AC3E}">
        <p14:creationId xmlns:p14="http://schemas.microsoft.com/office/powerpoint/2010/main" val="295358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Die globale Kampagne „100 Millionen“ setzt sich gegen Kinderarbeit ein. Sie fordert, dass alle Kinder in Freiheit, Sicherheit und mit Bildung aufwachsen. </a:t>
            </a:r>
          </a:p>
        </p:txBody>
      </p:sp>
      <p:sp>
        <p:nvSpPr>
          <p:cNvPr id="4" name="Foliennummernplatzhalter 3"/>
          <p:cNvSpPr>
            <a:spLocks noGrp="1"/>
          </p:cNvSpPr>
          <p:nvPr>
            <p:ph type="sldNum" sz="quarter" idx="5"/>
          </p:nvPr>
        </p:nvSpPr>
        <p:spPr/>
        <p:txBody>
          <a:bodyPr/>
          <a:lstStyle/>
          <a:p>
            <a:fld id="{3272A78D-2896-4B9D-869B-D440A73500DC}" type="slidenum">
              <a:rPr lang="de-DE" smtClean="0"/>
              <a:t>23</a:t>
            </a:fld>
            <a:endParaRPr lang="de-DE"/>
          </a:p>
        </p:txBody>
      </p:sp>
    </p:spTree>
    <p:extLst>
      <p:ext uri="{BB962C8B-B14F-4D97-AF65-F5344CB8AC3E}">
        <p14:creationId xmlns:p14="http://schemas.microsoft.com/office/powerpoint/2010/main" val="3094005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Die Kampagne richtet sich an Jugendliche und möchte über 100 Millionen junge Menschen auf der ganzen Welt dazu bewegen, ihre Stimme für Kinderrechte zu erheben. </a:t>
            </a:r>
            <a:r>
              <a:rPr lang="de-DE" sz="1000" dirty="0">
                <a:latin typeface="Georgia" panose="02040502050405020303" pitchFamily="18" charset="0"/>
                <a:ea typeface="Calibri" panose="020F0502020204030204" pitchFamily="34" charset="0"/>
                <a:cs typeface="Times New Roman" panose="02020603050405020304" pitchFamily="18" charset="0"/>
              </a:rPr>
              <a:t>Die Jugendlichen entwickeln in jedem Land eigene Aktivitäten, um auf das Thema Kinderarbeit aufmerksam zu machen. </a:t>
            </a:r>
          </a:p>
          <a:p>
            <a:pPr>
              <a:lnSpc>
                <a:spcPct val="107000"/>
              </a:lnSpc>
              <a:spcAft>
                <a:spcPts val="800"/>
              </a:spcAft>
            </a:pPr>
            <a:r>
              <a:rPr lang="de-DE" sz="1000" dirty="0">
                <a:latin typeface="Georgia" panose="02040502050405020303" pitchFamily="18" charset="0"/>
                <a:ea typeface="Calibri" panose="020F0502020204030204" pitchFamily="34" charset="0"/>
                <a:cs typeface="Times New Roman" panose="02020603050405020304" pitchFamily="18" charset="0"/>
              </a:rPr>
              <a:t>Über</a:t>
            </a:r>
            <a:r>
              <a:rPr lang="de-DE" sz="1000" dirty="0">
                <a:effectLst/>
                <a:latin typeface="Georgia" panose="02040502050405020303" pitchFamily="18" charset="0"/>
                <a:ea typeface="Calibri" panose="020F0502020204030204" pitchFamily="34" charset="0"/>
                <a:cs typeface="Times New Roman" panose="02020603050405020304" pitchFamily="18" charset="0"/>
              </a:rPr>
              <a:t> 60 Länder sind an der Kampagne beteiligt – von Indien und Bangladesch über </a:t>
            </a:r>
            <a:r>
              <a:rPr lang="de-DE" sz="1000" dirty="0">
                <a:latin typeface="Georgia" panose="02040502050405020303" pitchFamily="18" charset="0"/>
                <a:ea typeface="Calibri" panose="020F0502020204030204" pitchFamily="34" charset="0"/>
                <a:cs typeface="Times New Roman" panose="02020603050405020304" pitchFamily="18" charset="0"/>
              </a:rPr>
              <a:t>Kenia </a:t>
            </a:r>
            <a:r>
              <a:rPr lang="de-DE" sz="1000" dirty="0">
                <a:effectLst/>
                <a:latin typeface="Georgia" panose="02040502050405020303" pitchFamily="18" charset="0"/>
                <a:ea typeface="Calibri" panose="020F0502020204030204" pitchFamily="34" charset="0"/>
                <a:cs typeface="Times New Roman" panose="02020603050405020304" pitchFamily="18" charset="0"/>
              </a:rPr>
              <a:t>und Ghana bis hin nach Brasilien und Peru. Hier in Deutschland </a:t>
            </a:r>
            <a:r>
              <a:rPr lang="de-DE" sz="1000" dirty="0">
                <a:latin typeface="Georgia" panose="02040502050405020303" pitchFamily="18" charset="0"/>
                <a:ea typeface="Calibri" panose="020F0502020204030204" pitchFamily="34" charset="0"/>
                <a:cs typeface="Times New Roman" panose="02020603050405020304" pitchFamily="18" charset="0"/>
              </a:rPr>
              <a:t>unterstützt Brot für die Welt und die Gewerkschaft für Erziehung und Wissenschaft </a:t>
            </a:r>
            <a:r>
              <a:rPr lang="de-DE" sz="1000" dirty="0">
                <a:effectLst/>
                <a:latin typeface="Georgia" panose="02040502050405020303" pitchFamily="18" charset="0"/>
                <a:ea typeface="Calibri" panose="020F0502020204030204" pitchFamily="34" charset="0"/>
                <a:cs typeface="Times New Roman" panose="02020603050405020304" pitchFamily="18" charset="0"/>
              </a:rPr>
              <a:t>die Kampagne. </a:t>
            </a:r>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24</a:t>
            </a:fld>
            <a:endParaRPr lang="de-DE"/>
          </a:p>
        </p:txBody>
      </p:sp>
    </p:spTree>
    <p:extLst>
      <p:ext uri="{BB962C8B-B14F-4D97-AF65-F5344CB8AC3E}">
        <p14:creationId xmlns:p14="http://schemas.microsoft.com/office/powerpoint/2010/main" val="464752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effectLst/>
                <a:latin typeface="Georgia" panose="02040502050405020303" pitchFamily="18" charset="0"/>
                <a:ea typeface="Calibri" panose="020F0502020204030204" pitchFamily="34" charset="0"/>
                <a:cs typeface="Times New Roman" panose="02020603050405020304" pitchFamily="18" charset="0"/>
              </a:rPr>
              <a:t>Die Kampagne wurde 2016 in Indien von Friedensnobelpreisträger Kailash Satyarthi gegr</a:t>
            </a:r>
            <a:r>
              <a:rPr lang="de-DE" sz="1000" dirty="0">
                <a:latin typeface="Georgia" panose="02040502050405020303" pitchFamily="18" charset="0"/>
                <a:ea typeface="Calibri" panose="020F0502020204030204" pitchFamily="34" charset="0"/>
                <a:cs typeface="Times New Roman" panose="02020603050405020304" pitchFamily="18" charset="0"/>
              </a:rPr>
              <a:t>ündet</a:t>
            </a:r>
            <a:r>
              <a:rPr lang="de-DE" sz="1000" dirty="0">
                <a:effectLst/>
                <a:latin typeface="Georgia" panose="02040502050405020303" pitchFamily="18" charset="0"/>
                <a:ea typeface="Calibri" panose="020F0502020204030204" pitchFamily="34" charset="0"/>
                <a:cs typeface="Times New Roman" panose="02020603050405020304" pitchFamily="18" charset="0"/>
              </a:rPr>
              <a:t>. Er ist einer der bedeutendsten Kinderrechtsaktivisten weltweit. Seit über 40 Jahren setzt er sich unermüdlich für die Rechte der am meisten benachteiligten Kinder ein. Gemeinsam mit seiner </a:t>
            </a:r>
            <a:r>
              <a:rPr lang="de-DE" sz="1000" dirty="0">
                <a:latin typeface="Georgia" panose="02040502050405020303" pitchFamily="18" charset="0"/>
                <a:ea typeface="Calibri" panose="020F0502020204030204" pitchFamily="34" charset="0"/>
                <a:cs typeface="Times New Roman" panose="02020603050405020304" pitchFamily="18" charset="0"/>
              </a:rPr>
              <a:t>Organisation BBA</a:t>
            </a:r>
            <a:r>
              <a:rPr lang="de-DE" sz="1000" dirty="0">
                <a:effectLst/>
                <a:latin typeface="Georgia" panose="02040502050405020303" pitchFamily="18" charset="0"/>
                <a:ea typeface="Calibri" panose="020F0502020204030204" pitchFamily="34" charset="0"/>
                <a:cs typeface="Times New Roman" panose="02020603050405020304" pitchFamily="18" charset="0"/>
              </a:rPr>
              <a:t> hat er bereits über 85.000 Kinder in Indien aus der Sklaverei befreit. Außerdem hat er globale Bewegungen wie den „Global March“ ins Leben gerufen, der 1989 zum internationalen Verbot von ausbeuterischer Kinderarbeit geführt hat – ein riesiger Erfolg! </a:t>
            </a:r>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25</a:t>
            </a:fld>
            <a:endParaRPr lang="de-DE"/>
          </a:p>
        </p:txBody>
      </p:sp>
    </p:spTree>
    <p:extLst>
      <p:ext uri="{BB962C8B-B14F-4D97-AF65-F5344CB8AC3E}">
        <p14:creationId xmlns:p14="http://schemas.microsoft.com/office/powerpoint/2010/main" val="3927725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Was ist das Ziel von „100 Millionen“? Wir engagieren uns auf drei Ebenen: </a:t>
            </a:r>
            <a:br>
              <a:rPr lang="de-DE" sz="1000" dirty="0">
                <a:latin typeface="Georgia" panose="02040502050405020303" pitchFamily="18" charset="0"/>
                <a:ea typeface="Calibri" panose="020F0502020204030204" pitchFamily="34" charset="0"/>
                <a:cs typeface="Times New Roman" panose="02020603050405020304" pitchFamily="18" charset="0"/>
              </a:rPr>
            </a:br>
            <a:br>
              <a:rPr lang="de-DE" sz="1000" dirty="0">
                <a:effectLst/>
                <a:latin typeface="Georgia" panose="02040502050405020303" pitchFamily="18" charset="0"/>
                <a:ea typeface="Calibri" panose="020F0502020204030204" pitchFamily="34" charset="0"/>
                <a:cs typeface="Times New Roman" panose="02020603050405020304" pitchFamily="18" charset="0"/>
              </a:rPr>
            </a:br>
            <a:r>
              <a:rPr lang="de-DE" sz="1000" b="1" dirty="0">
                <a:effectLst/>
                <a:latin typeface="Georgia" panose="02040502050405020303" pitchFamily="18" charset="0"/>
                <a:ea typeface="Calibri" panose="020F0502020204030204" pitchFamily="34" charset="0"/>
                <a:cs typeface="Times New Roman" panose="02020603050405020304" pitchFamily="18" charset="0"/>
              </a:rPr>
              <a:t>1. Öffentliches Bewusstsein</a:t>
            </a:r>
            <a:br>
              <a:rPr lang="de-DE" sz="1000" b="1" dirty="0">
                <a:effectLst/>
                <a:latin typeface="Georgia" panose="02040502050405020303" pitchFamily="18" charset="0"/>
                <a:ea typeface="Calibri" panose="020F0502020204030204" pitchFamily="34" charset="0"/>
                <a:cs typeface="Times New Roman" panose="02020603050405020304" pitchFamily="18" charset="0"/>
              </a:rPr>
            </a:br>
            <a:r>
              <a:rPr lang="de-DE" sz="1000" dirty="0">
                <a:effectLst/>
                <a:latin typeface="Georgia" panose="02040502050405020303" pitchFamily="18" charset="0"/>
                <a:ea typeface="Calibri" panose="020F0502020204030204" pitchFamily="34" charset="0"/>
                <a:cs typeface="Times New Roman" panose="02020603050405020304" pitchFamily="18" charset="0"/>
              </a:rPr>
              <a:t>Wir wollen mit </a:t>
            </a:r>
            <a:r>
              <a:rPr lang="de-DE" sz="1000" dirty="0">
                <a:latin typeface="Georgia" panose="02040502050405020303" pitchFamily="18" charset="0"/>
                <a:ea typeface="Calibri" panose="020F0502020204030204" pitchFamily="34" charset="0"/>
                <a:cs typeface="Times New Roman" panose="02020603050405020304" pitchFamily="18" charset="0"/>
              </a:rPr>
              <a:t>der Kampagne </a:t>
            </a:r>
            <a:r>
              <a:rPr lang="de-DE" sz="1000" dirty="0">
                <a:effectLst/>
                <a:latin typeface="Georgia" panose="02040502050405020303" pitchFamily="18" charset="0"/>
                <a:ea typeface="Calibri" panose="020F0502020204030204" pitchFamily="34" charset="0"/>
                <a:cs typeface="Times New Roman" panose="02020603050405020304" pitchFamily="18" charset="0"/>
              </a:rPr>
              <a:t>Aufmerksamkeit und öffentliches Bewusstsein für das Thema Kinderarbeit und Kinderrechte schaffen. Dies machen wir zum Beispiel mit öffentlichen Aktionen, wie hier bei einer Demo zum Weltkindertag vor einem Jahr.  </a:t>
            </a:r>
          </a:p>
          <a:p>
            <a:pPr>
              <a:lnSpc>
                <a:spcPct val="107000"/>
              </a:lnSpc>
              <a:spcAft>
                <a:spcPts val="800"/>
              </a:spcAft>
            </a:pPr>
            <a:endParaRPr lang="de-DE" sz="1000" dirty="0">
              <a:effectLst/>
              <a:latin typeface="Georgia" panose="02040502050405020303" pitchFamily="18"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3272A78D-2896-4B9D-869B-D440A73500DC}" type="slidenum">
              <a:rPr lang="de-DE" smtClean="0"/>
              <a:t>26</a:t>
            </a:fld>
            <a:endParaRPr lang="de-DE"/>
          </a:p>
        </p:txBody>
      </p:sp>
    </p:spTree>
    <p:extLst>
      <p:ext uri="{BB962C8B-B14F-4D97-AF65-F5344CB8AC3E}">
        <p14:creationId xmlns:p14="http://schemas.microsoft.com/office/powerpoint/2010/main" val="3151093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000" b="1" dirty="0">
                <a:effectLst/>
                <a:latin typeface="Georgia" panose="02040502050405020303" pitchFamily="18" charset="0"/>
                <a:ea typeface="Calibri" panose="020F0502020204030204" pitchFamily="34" charset="0"/>
                <a:cs typeface="Times New Roman" panose="02020603050405020304" pitchFamily="18" charset="0"/>
              </a:rPr>
              <a:t>2. Politische Lobbyarbeit </a:t>
            </a:r>
            <a:br>
              <a:rPr lang="de-DE" sz="1000" dirty="0">
                <a:effectLst/>
                <a:latin typeface="Georgia" panose="02040502050405020303" pitchFamily="18" charset="0"/>
                <a:ea typeface="Calibri" panose="020F0502020204030204" pitchFamily="34" charset="0"/>
                <a:cs typeface="Times New Roman" panose="02020603050405020304" pitchFamily="18" charset="0"/>
              </a:rPr>
            </a:br>
            <a:r>
              <a:rPr lang="de-DE" sz="1000" dirty="0">
                <a:effectLst/>
                <a:latin typeface="Georgia" panose="02040502050405020303" pitchFamily="18" charset="0"/>
                <a:ea typeface="Calibri" panose="020F0502020204030204" pitchFamily="34" charset="0"/>
                <a:cs typeface="Times New Roman" panose="02020603050405020304" pitchFamily="18" charset="0"/>
              </a:rPr>
              <a:t>Wir sind mit politischer Lobbyarbeit aktiv. Wir sprechen Politiker*innen auf das Thema an und fordern sie auf, ausbeuterische Kinderarbeit auf ihre Agenda zu setzen. </a:t>
            </a:r>
          </a:p>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Inzwischen haben wir auch prominente Unterstützer</a:t>
            </a:r>
            <a:r>
              <a:rPr lang="de-DE" sz="1000" dirty="0">
                <a:latin typeface="Georgia" panose="02040502050405020303" pitchFamily="18" charset="0"/>
                <a:ea typeface="Calibri" panose="020F0502020204030204" pitchFamily="34" charset="0"/>
                <a:cs typeface="Times New Roman" panose="02020603050405020304" pitchFamily="18" charset="0"/>
              </a:rPr>
              <a:t> mit im Boot: </a:t>
            </a:r>
            <a:br>
              <a:rPr lang="de-DE" sz="1000" dirty="0">
                <a:latin typeface="Georgia" panose="02040502050405020303" pitchFamily="18" charset="0"/>
                <a:ea typeface="Calibri" panose="020F0502020204030204" pitchFamily="34" charset="0"/>
                <a:cs typeface="Times New Roman" panose="02020603050405020304" pitchFamily="18" charset="0"/>
              </a:rPr>
            </a:br>
            <a:r>
              <a:rPr lang="de-DE" sz="1000" dirty="0">
                <a:effectLst/>
                <a:latin typeface="Georgia" panose="02040502050405020303" pitchFamily="18" charset="0"/>
                <a:ea typeface="Calibri" panose="020F0502020204030204" pitchFamily="34" charset="0"/>
                <a:cs typeface="Times New Roman" panose="02020603050405020304" pitchFamily="18" charset="0"/>
              </a:rPr>
              <a:t>Bundesentwicklungsminister </a:t>
            </a:r>
            <a:r>
              <a:rPr lang="de-DE" sz="1000" b="1" dirty="0">
                <a:effectLst/>
                <a:latin typeface="Georgia" panose="02040502050405020303" pitchFamily="18" charset="0"/>
                <a:ea typeface="Calibri" panose="020F0502020204030204" pitchFamily="34" charset="0"/>
                <a:cs typeface="Times New Roman" panose="02020603050405020304" pitchFamily="18" charset="0"/>
              </a:rPr>
              <a:t>Gerd Müller</a:t>
            </a:r>
            <a:r>
              <a:rPr lang="de-DE" sz="1000" dirty="0">
                <a:effectLst/>
                <a:latin typeface="Georgia" panose="02040502050405020303" pitchFamily="18" charset="0"/>
                <a:ea typeface="Calibri" panose="020F0502020204030204" pitchFamily="34" charset="0"/>
                <a:cs typeface="Times New Roman" panose="02020603050405020304" pitchFamily="18" charset="0"/>
              </a:rPr>
              <a:t>, die Vizepräsidentin des Bundestages </a:t>
            </a:r>
            <a:r>
              <a:rPr lang="de-DE" sz="1000" b="1" dirty="0">
                <a:effectLst/>
                <a:latin typeface="Georgia" panose="02040502050405020303" pitchFamily="18" charset="0"/>
                <a:ea typeface="Calibri" panose="020F0502020204030204" pitchFamily="34" charset="0"/>
                <a:cs typeface="Times New Roman" panose="02020603050405020304" pitchFamily="18" charset="0"/>
              </a:rPr>
              <a:t>Claudia Roth </a:t>
            </a:r>
            <a:r>
              <a:rPr lang="de-DE" sz="1000" dirty="0">
                <a:effectLst/>
                <a:latin typeface="Georgia" panose="02040502050405020303" pitchFamily="18" charset="0"/>
                <a:ea typeface="Calibri" panose="020F0502020204030204" pitchFamily="34" charset="0"/>
                <a:cs typeface="Times New Roman" panose="02020603050405020304" pitchFamily="18" charset="0"/>
              </a:rPr>
              <a:t>und </a:t>
            </a:r>
            <a:r>
              <a:rPr lang="de-DE" sz="1000" dirty="0">
                <a:latin typeface="Georgia" panose="02040502050405020303" pitchFamily="18" charset="0"/>
                <a:ea typeface="Calibri" panose="020F0502020204030204" pitchFamily="34" charset="0"/>
                <a:cs typeface="Times New Roman" panose="02020603050405020304" pitchFamily="18" charset="0"/>
              </a:rPr>
              <a:t>die Menschenrechtsbeauftragte der Bundesregierung, </a:t>
            </a:r>
            <a:r>
              <a:rPr lang="de-DE" sz="1000" b="1" dirty="0">
                <a:latin typeface="Georgia" panose="02040502050405020303" pitchFamily="18" charset="0"/>
                <a:ea typeface="Calibri" panose="020F0502020204030204" pitchFamily="34" charset="0"/>
                <a:cs typeface="Times New Roman" panose="02020603050405020304" pitchFamily="18" charset="0"/>
              </a:rPr>
              <a:t>Bärbel </a:t>
            </a:r>
            <a:r>
              <a:rPr lang="de-DE" sz="1000" b="1" dirty="0">
                <a:effectLst/>
                <a:latin typeface="Georgia" panose="02040502050405020303" pitchFamily="18" charset="0"/>
                <a:ea typeface="Calibri" panose="020F0502020204030204" pitchFamily="34" charset="0"/>
                <a:cs typeface="Times New Roman" panose="02020603050405020304" pitchFamily="18" charset="0"/>
              </a:rPr>
              <a:t>Kofler</a:t>
            </a:r>
            <a:r>
              <a:rPr lang="de-DE" sz="1000" dirty="0">
                <a:effectLst/>
                <a:latin typeface="Georgia" panose="02040502050405020303" pitchFamily="18" charset="0"/>
                <a:ea typeface="Calibri" panose="020F0502020204030204" pitchFamily="34" charset="0"/>
                <a:cs typeface="Times New Roman" panose="02020603050405020304" pitchFamily="18" charset="0"/>
              </a:rPr>
              <a:t>. Sie alle  unterstützen die Kampagne und unsere Aktivitäten. </a:t>
            </a:r>
          </a:p>
        </p:txBody>
      </p:sp>
      <p:sp>
        <p:nvSpPr>
          <p:cNvPr id="4" name="Foliennummernplatzhalter 3"/>
          <p:cNvSpPr>
            <a:spLocks noGrp="1"/>
          </p:cNvSpPr>
          <p:nvPr>
            <p:ph type="sldNum" sz="quarter" idx="10"/>
          </p:nvPr>
        </p:nvSpPr>
        <p:spPr/>
        <p:txBody>
          <a:bodyPr/>
          <a:lstStyle/>
          <a:p>
            <a:fld id="{3272A78D-2896-4B9D-869B-D440A73500DC}" type="slidenum">
              <a:rPr lang="de-DE" smtClean="0"/>
              <a:t>27</a:t>
            </a:fld>
            <a:endParaRPr lang="de-DE"/>
          </a:p>
        </p:txBody>
      </p:sp>
    </p:spTree>
    <p:extLst>
      <p:ext uri="{BB962C8B-B14F-4D97-AF65-F5344CB8AC3E}">
        <p14:creationId xmlns:p14="http://schemas.microsoft.com/office/powerpoint/2010/main" val="311039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effectLst/>
                <a:latin typeface="Georgia" panose="02040502050405020303" pitchFamily="18" charset="0"/>
                <a:ea typeface="Calibri" panose="020F0502020204030204" pitchFamily="34" charset="0"/>
                <a:cs typeface="Times New Roman" panose="02020603050405020304" pitchFamily="18" charset="0"/>
              </a:rPr>
              <a:t>In Deutschland gibt es noch </a:t>
            </a:r>
            <a:r>
              <a:rPr lang="de-DE" sz="1000" u="sng" dirty="0">
                <a:effectLst/>
                <a:latin typeface="Georgia" panose="02040502050405020303" pitchFamily="18" charset="0"/>
                <a:ea typeface="Calibri" panose="020F0502020204030204" pitchFamily="34" charset="0"/>
                <a:cs typeface="Times New Roman" panose="02020603050405020304" pitchFamily="18" charset="0"/>
              </a:rPr>
              <a:t>kein</a:t>
            </a:r>
            <a:r>
              <a:rPr lang="de-DE" sz="1000" dirty="0">
                <a:effectLst/>
                <a:latin typeface="Georgia" panose="02040502050405020303" pitchFamily="18" charset="0"/>
                <a:ea typeface="Calibri" panose="020F0502020204030204" pitchFamily="34" charset="0"/>
                <a:cs typeface="Times New Roman" panose="02020603050405020304" pitchFamily="18" charset="0"/>
              </a:rPr>
              <a:t> Gesetz, das die Einfuhr von Produkten aus ausbeuterischer Kinderarbeit verbietet. Ein solches Gesetz würde es dem Zoll erlauben, Waren zu beschlagnahmen, die nachweislich aus ausbeuterischer Kinderarbeit stammen. </a:t>
            </a:r>
          </a:p>
          <a:p>
            <a:endParaRPr lang="de-DE" sz="1000" dirty="0">
              <a:latin typeface="Georgia" panose="02040502050405020303" pitchFamily="18" charset="0"/>
              <a:ea typeface="Calibri" panose="020F0502020204030204" pitchFamily="34" charset="0"/>
              <a:cs typeface="Times New Roman" panose="02020603050405020304" pitchFamily="18" charset="0"/>
            </a:endParaRPr>
          </a:p>
          <a:p>
            <a:r>
              <a:rPr lang="de-DE" sz="1000" dirty="0">
                <a:effectLst/>
                <a:latin typeface="Georgia" panose="02040502050405020303" pitchFamily="18" charset="0"/>
                <a:ea typeface="Calibri" panose="020F0502020204030204" pitchFamily="34" charset="0"/>
                <a:cs typeface="Times New Roman" panose="02020603050405020304" pitchFamily="18" charset="0"/>
              </a:rPr>
              <a:t>Mit Unterstützung von „100 Millionen“ </a:t>
            </a:r>
            <a:r>
              <a:rPr lang="de-DE" sz="1000" dirty="0">
                <a:latin typeface="Georgia" panose="02040502050405020303" pitchFamily="18" charset="0"/>
                <a:ea typeface="Calibri" panose="020F0502020204030204" pitchFamily="34" charset="0"/>
                <a:cs typeface="Times New Roman" panose="02020603050405020304" pitchFamily="18" charset="0"/>
              </a:rPr>
              <a:t>haben wir </a:t>
            </a:r>
            <a:r>
              <a:rPr lang="de-DE" sz="1000" dirty="0">
                <a:effectLst/>
                <a:latin typeface="Georgia" panose="02040502050405020303" pitchFamily="18" charset="0"/>
                <a:ea typeface="Calibri" panose="020F0502020204030204" pitchFamily="34" charset="0"/>
                <a:cs typeface="Times New Roman" panose="02020603050405020304" pitchFamily="18" charset="0"/>
              </a:rPr>
              <a:t>erreicht, dass der Bundestag im November 2019 die Bundesregierung mit einem Antrag aufgefordert hat, ein solches Gesetz in die Wege zu leiten. Dies ist ein erster wichtiger Meilenstein.  </a:t>
            </a:r>
          </a:p>
          <a:p>
            <a:endParaRPr lang="de-DE" dirty="0"/>
          </a:p>
        </p:txBody>
      </p:sp>
      <p:sp>
        <p:nvSpPr>
          <p:cNvPr id="4" name="Foliennummernplatzhalter 3"/>
          <p:cNvSpPr>
            <a:spLocks noGrp="1"/>
          </p:cNvSpPr>
          <p:nvPr>
            <p:ph type="sldNum" sz="quarter" idx="5"/>
          </p:nvPr>
        </p:nvSpPr>
        <p:spPr/>
        <p:txBody>
          <a:bodyPr/>
          <a:lstStyle/>
          <a:p>
            <a:fld id="{3272A78D-2896-4B9D-869B-D440A73500DC}" type="slidenum">
              <a:rPr lang="de-DE" smtClean="0"/>
              <a:t>28</a:t>
            </a:fld>
            <a:endParaRPr lang="de-DE"/>
          </a:p>
        </p:txBody>
      </p:sp>
    </p:spTree>
    <p:extLst>
      <p:ext uri="{BB962C8B-B14F-4D97-AF65-F5344CB8AC3E}">
        <p14:creationId xmlns:p14="http://schemas.microsoft.com/office/powerpoint/2010/main" val="1129510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a:effectLst/>
                <a:latin typeface="Georgia" panose="02040502050405020303" pitchFamily="18" charset="0"/>
                <a:ea typeface="Calibri" panose="020F0502020204030204" pitchFamily="34" charset="0"/>
                <a:cs typeface="Times New Roman" panose="02020603050405020304" pitchFamily="18" charset="0"/>
              </a:rPr>
              <a:t>3. Aktionsangebote</a:t>
            </a:r>
            <a:br>
              <a:rPr lang="de-DE" sz="1000" dirty="0">
                <a:effectLst/>
                <a:latin typeface="Georgia" panose="02040502050405020303" pitchFamily="18" charset="0"/>
                <a:ea typeface="Calibri" panose="020F0502020204030204" pitchFamily="34" charset="0"/>
                <a:cs typeface="Times New Roman" panose="02020603050405020304" pitchFamily="18" charset="0"/>
              </a:rPr>
            </a:br>
            <a:r>
              <a:rPr lang="de-DE" sz="1000" dirty="0">
                <a:effectLst/>
                <a:latin typeface="Georgia" panose="02040502050405020303" pitchFamily="18" charset="0"/>
                <a:ea typeface="Calibri" panose="020F0502020204030204" pitchFamily="34" charset="0"/>
                <a:cs typeface="Times New Roman" panose="02020603050405020304" pitchFamily="18" charset="0"/>
              </a:rPr>
              <a:t>Wir schaffen Aktionsangebote für Jugendliche, um sich zu beteiligen. </a:t>
            </a:r>
          </a:p>
          <a:p>
            <a:endParaRPr lang="de-DE" sz="1000" dirty="0">
              <a:latin typeface="Georgia" panose="02040502050405020303" pitchFamily="18" charset="0"/>
              <a:ea typeface="Calibri" panose="020F0502020204030204" pitchFamily="34" charset="0"/>
              <a:cs typeface="Times New Roman" panose="02020603050405020304" pitchFamily="18" charset="0"/>
            </a:endParaRPr>
          </a:p>
          <a:p>
            <a:r>
              <a:rPr lang="de-DE" sz="1000" dirty="0">
                <a:effectLst/>
                <a:latin typeface="Georgia" panose="02040502050405020303" pitchFamily="18" charset="0"/>
                <a:ea typeface="Calibri" panose="020F0502020204030204" pitchFamily="34" charset="0"/>
                <a:cs typeface="Times New Roman" panose="02020603050405020304" pitchFamily="18" charset="0"/>
              </a:rPr>
              <a:t>Die treibende Kraft hinter der Kampagne ist die Brot Jugend. Sie war von Anfang an dabei und hat </a:t>
            </a:r>
            <a:r>
              <a:rPr lang="de-DE" sz="1000" dirty="0">
                <a:latin typeface="Georgia" panose="02040502050405020303" pitchFamily="18" charset="0"/>
                <a:ea typeface="Calibri" panose="020F0502020204030204" pitchFamily="34" charset="0"/>
                <a:cs typeface="Times New Roman" panose="02020603050405020304" pitchFamily="18" charset="0"/>
              </a:rPr>
              <a:t>100 Million </a:t>
            </a:r>
            <a:r>
              <a:rPr lang="de-DE" sz="1000" dirty="0">
                <a:effectLst/>
                <a:latin typeface="Georgia" panose="02040502050405020303" pitchFamily="18" charset="0"/>
                <a:ea typeface="Calibri" panose="020F0502020204030204" pitchFamily="34" charset="0"/>
                <a:cs typeface="Times New Roman" panose="02020603050405020304" pitchFamily="18" charset="0"/>
              </a:rPr>
              <a:t>hier in Deutschland mit ins Leben gerufen. Gemeinsam mit Brot Jugend und anderen Jugendorganisationen (</a:t>
            </a:r>
            <a:r>
              <a:rPr lang="de-DE" sz="1000" dirty="0">
                <a:latin typeface="Georgia" panose="02040502050405020303" pitchFamily="18" charset="0"/>
                <a:ea typeface="Calibri" panose="020F0502020204030204" pitchFamily="34" charset="0"/>
                <a:cs typeface="Times New Roman" panose="02020603050405020304" pitchFamily="18" charset="0"/>
              </a:rPr>
              <a:t>WWF, Amnesty, CVJM, DGB) haben </a:t>
            </a:r>
            <a:r>
              <a:rPr lang="de-DE" sz="1000" dirty="0">
                <a:effectLst/>
                <a:latin typeface="Georgia" panose="02040502050405020303" pitchFamily="18" charset="0"/>
                <a:ea typeface="Calibri" panose="020F0502020204030204" pitchFamily="34" charset="0"/>
                <a:cs typeface="Times New Roman" panose="02020603050405020304" pitchFamily="18" charset="0"/>
              </a:rPr>
              <a:t>wir einen offenen Brief an Bundeskanzlerin Merkel überreicht. Wir haben sie darin aufgefordert, sich für ein Lieferkettengesetz in Deutschland stark zu machen. </a:t>
            </a:r>
          </a:p>
          <a:p>
            <a:endParaRPr lang="de-DE" sz="1000" dirty="0">
              <a:latin typeface="Georgia" panose="02040502050405020303" pitchFamily="18" charset="0"/>
              <a:ea typeface="Calibri" panose="020F0502020204030204" pitchFamily="34" charset="0"/>
              <a:cs typeface="Times New Roman" panose="02020603050405020304" pitchFamily="18" charset="0"/>
            </a:endParaRPr>
          </a:p>
          <a:p>
            <a:r>
              <a:rPr lang="de-DE" sz="1000" dirty="0">
                <a:latin typeface="Georgia" panose="02040502050405020303" pitchFamily="18" charset="0"/>
                <a:ea typeface="Calibri" panose="020F0502020204030204" pitchFamily="34" charset="0"/>
                <a:cs typeface="Times New Roman" panose="02020603050405020304" pitchFamily="18" charset="0"/>
              </a:rPr>
              <a:t>In vielen Produkte in deutschen Supermärkten steckt Kinderarbeit. Dieses Problem ist Konsument*innen oft nicht (genug) bewusst. Ein </a:t>
            </a:r>
            <a:r>
              <a:rPr lang="de-DE" sz="1000" dirty="0">
                <a:effectLst/>
                <a:latin typeface="Georgia" panose="02040502050405020303" pitchFamily="18" charset="0"/>
                <a:ea typeface="Calibri" panose="020F0502020204030204" pitchFamily="34" charset="0"/>
                <a:cs typeface="Times New Roman" panose="02020603050405020304" pitchFamily="18" charset="0"/>
              </a:rPr>
              <a:t>Lieferkettengesetz würde Unternehmen dazu verpflichten, die Menschenrechte und Umweltstandards in ihren Lieferketten einzuhalten. Anstatt dies nur freiwillig zu tun. Wir glauben, dass Deutschland als eine der größten Weltwirtschaftsmächte ein wichtiger Player auf der internationalen Bühne ist, der mit gutem Vorbild voran gehen sollte. </a:t>
            </a:r>
          </a:p>
          <a:p>
            <a:endParaRPr lang="de-DE" sz="1100" dirty="0">
              <a:latin typeface="Georgia" panose="02040502050405020303" pitchFamily="18" charset="0"/>
              <a:ea typeface="Calibri" panose="020F0502020204030204" pitchFamily="34" charset="0"/>
              <a:cs typeface="Times New Roman" panose="02020603050405020304" pitchFamily="18" charset="0"/>
            </a:endParaRPr>
          </a:p>
          <a:p>
            <a:r>
              <a:rPr lang="de-DE" dirty="0"/>
              <a:t> </a:t>
            </a:r>
          </a:p>
        </p:txBody>
      </p:sp>
      <p:sp>
        <p:nvSpPr>
          <p:cNvPr id="4" name="Foliennummernplatzhalter 3"/>
          <p:cNvSpPr>
            <a:spLocks noGrp="1"/>
          </p:cNvSpPr>
          <p:nvPr>
            <p:ph type="sldNum" sz="quarter" idx="5"/>
          </p:nvPr>
        </p:nvSpPr>
        <p:spPr/>
        <p:txBody>
          <a:bodyPr/>
          <a:lstStyle/>
          <a:p>
            <a:fld id="{3272A78D-2896-4B9D-869B-D440A73500DC}" type="slidenum">
              <a:rPr lang="de-DE" smtClean="0"/>
              <a:t>29</a:t>
            </a:fld>
            <a:endParaRPr lang="de-DE"/>
          </a:p>
        </p:txBody>
      </p:sp>
    </p:spTree>
    <p:extLst>
      <p:ext uri="{BB962C8B-B14F-4D97-AF65-F5344CB8AC3E}">
        <p14:creationId xmlns:p14="http://schemas.microsoft.com/office/powerpoint/2010/main" val="179823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xfrm>
            <a:off x="680561" y="4723130"/>
            <a:ext cx="5444490" cy="4474845"/>
          </a:xfrm>
          <a:noFill/>
        </p:spPr>
        <p:txBody>
          <a:bodyPr/>
          <a:lstStyle/>
          <a:p>
            <a:pPr>
              <a:lnSpc>
                <a:spcPct val="107000"/>
              </a:lnSpc>
              <a:spcAft>
                <a:spcPts val="800"/>
              </a:spcAft>
            </a:pPr>
            <a:r>
              <a:rPr lang="de-DE" sz="1000" dirty="0">
                <a:latin typeface="Georgia" panose="02040502050405020303" pitchFamily="18" charset="0"/>
                <a:ea typeface="Calibri" panose="020F0502020204030204" pitchFamily="34" charset="0"/>
                <a:cs typeface="Times New Roman" panose="02020603050405020304" pitchFamily="18" charset="0"/>
              </a:rPr>
              <a:t>Auch heute noch müssen n</a:t>
            </a:r>
            <a:r>
              <a:rPr lang="de-DE" sz="1000" dirty="0">
                <a:effectLst/>
                <a:latin typeface="Georgia" panose="02040502050405020303" pitchFamily="18" charset="0"/>
                <a:ea typeface="Calibri" panose="020F0502020204030204" pitchFamily="34" charset="0"/>
                <a:cs typeface="Times New Roman" panose="02020603050405020304" pitchFamily="18" charset="0"/>
              </a:rPr>
              <a:t>ach Schätzungen der Internationalen Arbeitsorganisation (ILO) weltweit 152 Millionen Kinder arbeiten – das ist jedes zehnte Kind weltweit. </a:t>
            </a:r>
          </a:p>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Das dürfte nicht sein, denn alle Kinder haben garantierte Rechte auf Schutz, Fürsorge und Bildung, die durch internationale Verträge festgelegt sind. </a:t>
            </a:r>
            <a:r>
              <a:rPr lang="de-DE" sz="1000" dirty="0">
                <a:latin typeface="Georgia" panose="02040502050405020303" pitchFamily="18" charset="0"/>
                <a:ea typeface="Calibri" panose="020F0502020204030204" pitchFamily="34" charset="0"/>
                <a:cs typeface="Times New Roman" panose="02020603050405020304" pitchFamily="18" charset="0"/>
              </a:rPr>
              <a:t>L</a:t>
            </a:r>
            <a:r>
              <a:rPr lang="de-DE" sz="1000" dirty="0">
                <a:effectLst/>
                <a:latin typeface="Georgia" panose="02040502050405020303" pitchFamily="18" charset="0"/>
                <a:ea typeface="Calibri" panose="020F0502020204030204" pitchFamily="34" charset="0"/>
                <a:cs typeface="Times New Roman" panose="02020603050405020304" pitchFamily="18" charset="0"/>
              </a:rPr>
              <a:t>eider werden diese in vielen Ländern der Welt nicht eingehalten. Die Realität sieht anders aus. </a:t>
            </a:r>
            <a:endParaRPr lang="de-DE" altLang="de-DE" sz="1000" dirty="0"/>
          </a:p>
          <a:p>
            <a:endParaRPr lang="de-DE" altLang="de-DE" sz="1400" dirty="0"/>
          </a:p>
          <a:p>
            <a:endParaRPr lang="de-DE" altLang="de-DE" sz="1400" dirty="0"/>
          </a:p>
        </p:txBody>
      </p:sp>
      <p:sp>
        <p:nvSpPr>
          <p:cNvPr id="20484"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195BF7-1CDA-4695-8176-116D95B07B77}" type="slidenum">
              <a:rPr lang="de-DE" altLang="de-DE" smtClean="0"/>
              <a:pPr eaLnBrk="1" hangingPunct="1">
                <a:spcBef>
                  <a:spcPct val="0"/>
                </a:spcBef>
              </a:pPr>
              <a:t>3</a:t>
            </a:fld>
            <a:endParaRPr lang="de-DE" altLang="de-DE"/>
          </a:p>
        </p:txBody>
      </p:sp>
    </p:spTree>
    <p:extLst>
      <p:ext uri="{BB962C8B-B14F-4D97-AF65-F5344CB8AC3E}">
        <p14:creationId xmlns:p14="http://schemas.microsoft.com/office/powerpoint/2010/main" val="3200668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Eine ganz einfache </a:t>
            </a:r>
            <a:r>
              <a:rPr lang="de-DE" sz="1000" dirty="0">
                <a:latin typeface="Georgia" panose="02040502050405020303" pitchFamily="18" charset="0"/>
                <a:ea typeface="Calibri" panose="020F0502020204030204" pitchFamily="34" charset="0"/>
                <a:cs typeface="Times New Roman" panose="02020603050405020304" pitchFamily="18" charset="0"/>
              </a:rPr>
              <a:t>M</a:t>
            </a:r>
            <a:r>
              <a:rPr lang="de-DE" sz="1000" dirty="0">
                <a:effectLst/>
                <a:latin typeface="Georgia" panose="02040502050405020303" pitchFamily="18" charset="0"/>
                <a:ea typeface="Calibri" panose="020F0502020204030204" pitchFamily="34" charset="0"/>
                <a:cs typeface="Times New Roman" panose="02020603050405020304" pitchFamily="18" charset="0"/>
              </a:rPr>
              <a:t>öglichkeit mitzumachen ist, ein Foto zu posten: </a:t>
            </a:r>
          </a:p>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Damit kann jeder</a:t>
            </a:r>
            <a:r>
              <a:rPr lang="de-DE" sz="1000" dirty="0">
                <a:latin typeface="Georgia" panose="02040502050405020303" pitchFamily="18" charset="0"/>
                <a:ea typeface="Calibri" panose="020F0502020204030204" pitchFamily="34" charset="0"/>
                <a:cs typeface="Times New Roman" panose="02020603050405020304" pitchFamily="18" charset="0"/>
              </a:rPr>
              <a:t> </a:t>
            </a:r>
            <a:r>
              <a:rPr lang="de-DE" sz="1000" dirty="0">
                <a:effectLst/>
                <a:latin typeface="Georgia" panose="02040502050405020303" pitchFamily="18" charset="0"/>
                <a:ea typeface="Calibri" panose="020F0502020204030204" pitchFamily="34" charset="0"/>
                <a:cs typeface="Times New Roman" panose="02020603050405020304" pitchFamily="18" charset="0"/>
              </a:rPr>
              <a:t>seine Stimme gegen Kinderarbeit erheben. Ihr malt Euch die </a:t>
            </a:r>
            <a:r>
              <a:rPr lang="de-DE" sz="1000" b="1" dirty="0">
                <a:effectLst/>
                <a:latin typeface="Georgia" panose="02040502050405020303" pitchFamily="18" charset="0"/>
                <a:ea typeface="Calibri" panose="020F0502020204030204" pitchFamily="34" charset="0"/>
                <a:cs typeface="Times New Roman" panose="02020603050405020304" pitchFamily="18" charset="0"/>
              </a:rPr>
              <a:t>Zahl 1</a:t>
            </a:r>
            <a:r>
              <a:rPr lang="de-DE" sz="1000" dirty="0">
                <a:effectLst/>
                <a:latin typeface="Georgia" panose="02040502050405020303" pitchFamily="18" charset="0"/>
                <a:ea typeface="Calibri" panose="020F0502020204030204" pitchFamily="34" charset="0"/>
                <a:cs typeface="Times New Roman" panose="02020603050405020304" pitchFamily="18" charset="0"/>
              </a:rPr>
              <a:t> auf die Hand – oder klebt sie auf – und haltet sie für ein Selfie in die Kamera. Danach postet Ihr das Bild auf Instagram unter </a:t>
            </a:r>
            <a:r>
              <a:rPr lang="de-DE" sz="1000" b="1" dirty="0">
                <a:latin typeface="Georgia" panose="02040502050405020303" pitchFamily="18" charset="0"/>
                <a:ea typeface="Calibri" panose="020F0502020204030204" pitchFamily="34" charset="0"/>
                <a:cs typeface="Times New Roman" panose="02020603050405020304" pitchFamily="18" charset="0"/>
              </a:rPr>
              <a:t>#1von100Millionen. </a:t>
            </a:r>
            <a:endParaRPr lang="de-DE" sz="1000" b="1" dirty="0">
              <a:effectLst/>
              <a:latin typeface="Georgia" panose="02040502050405020303" pitchFamily="18"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3272A78D-2896-4B9D-869B-D440A73500DC}" type="slidenum">
              <a:rPr lang="de-DE" smtClean="0"/>
              <a:t>30</a:t>
            </a:fld>
            <a:endParaRPr lang="de-DE"/>
          </a:p>
        </p:txBody>
      </p:sp>
    </p:spTree>
    <p:extLst>
      <p:ext uri="{BB962C8B-B14F-4D97-AF65-F5344CB8AC3E}">
        <p14:creationId xmlns:p14="http://schemas.microsoft.com/office/powerpoint/2010/main" val="878294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xfrm>
            <a:off x="810517" y="4723130"/>
            <a:ext cx="5184577" cy="4474845"/>
          </a:xfrm>
          <a:noFill/>
        </p:spPr>
        <p:txBody>
          <a:bodyPr/>
          <a:lstStyle/>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Wir organisieren auch Workshops </a:t>
            </a:r>
            <a:r>
              <a:rPr lang="de-DE" sz="1000" dirty="0">
                <a:latin typeface="Georgia" panose="02040502050405020303" pitchFamily="18" charset="0"/>
                <a:ea typeface="Calibri" panose="020F0502020204030204" pitchFamily="34" charset="0"/>
                <a:cs typeface="Times New Roman" panose="02020603050405020304" pitchFamily="18" charset="0"/>
              </a:rPr>
              <a:t>- und Online-Seminare – in Schulen und Unis und </a:t>
            </a:r>
            <a:r>
              <a:rPr lang="de-DE" sz="1000" dirty="0">
                <a:effectLst/>
                <a:latin typeface="Georgia" panose="02040502050405020303" pitchFamily="18" charset="0"/>
                <a:ea typeface="Calibri" panose="020F0502020204030204" pitchFamily="34" charset="0"/>
                <a:cs typeface="Times New Roman" panose="02020603050405020304" pitchFamily="18" charset="0"/>
              </a:rPr>
              <a:t>informieren über Kinderarbeit und Kinderrechte. Wir wünschen uns, dass sich möglichst viele Schüler*innen und Studierende daran beteiligen. Wer möchte, kann selber oder mit Freunden einen Workshop oder eine Filmvorführung an seiner Schule organisieren. Oder einen </a:t>
            </a:r>
            <a:r>
              <a:rPr lang="de-DE" sz="1000" dirty="0">
                <a:latin typeface="Georgia" panose="02040502050405020303" pitchFamily="18" charset="0"/>
                <a:ea typeface="Calibri" panose="020F0502020204030204" pitchFamily="34" charset="0"/>
                <a:cs typeface="Times New Roman" panose="02020603050405020304" pitchFamily="18" charset="0"/>
              </a:rPr>
              <a:t>Lobbyb</a:t>
            </a:r>
            <a:r>
              <a:rPr lang="de-DE" sz="1000" dirty="0">
                <a:effectLst/>
                <a:latin typeface="Georgia" panose="02040502050405020303" pitchFamily="18" charset="0"/>
                <a:ea typeface="Calibri" panose="020F0502020204030204" pitchFamily="34" charset="0"/>
                <a:cs typeface="Times New Roman" panose="02020603050405020304" pitchFamily="18" charset="0"/>
              </a:rPr>
              <a:t>rief an Entscheidungsträger*innen in Wirtschaft und Politik schreiben. Je mehr Aufmerksamkeit für das Thema, desto besser.</a:t>
            </a:r>
          </a:p>
          <a:p>
            <a:pPr>
              <a:lnSpc>
                <a:spcPct val="107000"/>
              </a:lnSpc>
              <a:spcAft>
                <a:spcPts val="800"/>
              </a:spcAft>
            </a:pPr>
            <a:r>
              <a:rPr lang="de-DE" sz="1000" dirty="0">
                <a:latin typeface="Georgia" panose="02040502050405020303" pitchFamily="18" charset="0"/>
                <a:ea typeface="Calibri" panose="020F0502020204030204" pitchFamily="34" charset="0"/>
                <a:cs typeface="Times New Roman" panose="02020603050405020304" pitchFamily="18" charset="0"/>
              </a:rPr>
              <a:t>Bei Fragen oder Anregungen könnt Ihr Euch gerne an unser Kampagnenbüro wenden. </a:t>
            </a:r>
            <a:r>
              <a:rPr lang="de-DE" sz="1000" dirty="0">
                <a:effectLst/>
                <a:latin typeface="Georgia" panose="02040502050405020303" pitchFamily="18" charset="0"/>
                <a:ea typeface="Calibri" panose="020F0502020204030204" pitchFamily="34" charset="0"/>
                <a:cs typeface="Times New Roman" panose="02020603050405020304" pitchFamily="18" charset="0"/>
              </a:rPr>
              <a:t>Wir unterstützen Euch gerne dabei. Ein Anruf im Kampagnenbüro genügt! </a:t>
            </a:r>
          </a:p>
          <a:p>
            <a:r>
              <a:rPr lang="de-DE" altLang="de-DE" sz="1400" dirty="0"/>
              <a:t> </a:t>
            </a:r>
          </a:p>
          <a:p>
            <a:endParaRPr lang="de-DE" altLang="de-DE" sz="1400" dirty="0"/>
          </a:p>
          <a:p>
            <a:endParaRPr lang="de-DE" altLang="de-DE" sz="1400" dirty="0"/>
          </a:p>
        </p:txBody>
      </p:sp>
      <p:sp>
        <p:nvSpPr>
          <p:cNvPr id="20484"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195BF7-1CDA-4695-8176-116D95B07B77}" type="slidenum">
              <a:rPr lang="de-DE" altLang="de-DE" smtClean="0"/>
              <a:pPr eaLnBrk="1" hangingPunct="1">
                <a:spcBef>
                  <a:spcPct val="0"/>
                </a:spcBef>
              </a:pPr>
              <a:t>31</a:t>
            </a:fld>
            <a:endParaRPr lang="de-DE" altLang="de-DE"/>
          </a:p>
        </p:txBody>
      </p:sp>
    </p:spTree>
    <p:extLst>
      <p:ext uri="{BB962C8B-B14F-4D97-AF65-F5344CB8AC3E}">
        <p14:creationId xmlns:p14="http://schemas.microsoft.com/office/powerpoint/2010/main" val="56177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xfrm>
            <a:off x="810517" y="4723130"/>
            <a:ext cx="5184577" cy="4474845"/>
          </a:xfrm>
          <a:noFill/>
        </p:spPr>
        <p:txBody>
          <a:bodyPr/>
          <a:lstStyle/>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Hier nochmal die wichtigsten Zahlen. Insgesamt arbeiten 152 Millionen Kinder im Alter von 5 bis 17 Jahren. Die Hälfte von ihnen, rund 73 Millionen, leidet unter gefährlicher oder ausbeuterischer Arbeit. </a:t>
            </a:r>
          </a:p>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Als ausbeuterisch wird Arbeit dann definiert, wenn sie die Gesundheit von Kindern körperlich, geistig oder seelisch schädigt oder sie vom Schulbesuch abhält. </a:t>
            </a:r>
            <a:r>
              <a:rPr lang="de-DE" sz="1000" dirty="0">
                <a:latin typeface="Georgia" panose="02040502050405020303" pitchFamily="18" charset="0"/>
                <a:ea typeface="Calibri" panose="020F0502020204030204" pitchFamily="34" charset="0"/>
                <a:cs typeface="Times New Roman" panose="02020603050405020304" pitchFamily="18" charset="0"/>
              </a:rPr>
              <a:t>Ausbeuterische Kinderarbeit verstößt gegen die international gültigen Kinderrechte. </a:t>
            </a:r>
            <a:r>
              <a:rPr lang="de-DE" sz="1000" dirty="0">
                <a:effectLst/>
                <a:latin typeface="Georgia" panose="02040502050405020303" pitchFamily="18" charset="0"/>
                <a:ea typeface="Calibri" panose="020F0502020204030204" pitchFamily="34" charset="0"/>
                <a:cs typeface="Times New Roman" panose="02020603050405020304" pitchFamily="18" charset="0"/>
              </a:rPr>
              <a:t>Die </a:t>
            </a:r>
            <a:r>
              <a:rPr lang="de-DE" sz="1000" dirty="0">
                <a:latin typeface="Georgia" panose="02040502050405020303" pitchFamily="18" charset="0"/>
                <a:ea typeface="Calibri" panose="020F0502020204030204" pitchFamily="34" charset="0"/>
                <a:cs typeface="Times New Roman" panose="02020603050405020304" pitchFamily="18" charset="0"/>
              </a:rPr>
              <a:t>Arbeit von Kindern unter 14 Jahren ist fast überall auf der Welt verboten. </a:t>
            </a:r>
            <a:endParaRPr lang="de-DE" sz="10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1000" dirty="0">
                <a:latin typeface="Georgia" panose="02040502050405020303" pitchFamily="18" charset="0"/>
                <a:ea typeface="Calibri" panose="020F0502020204030204" pitchFamily="34" charset="0"/>
                <a:cs typeface="Times New Roman" panose="02020603050405020304" pitchFamily="18" charset="0"/>
              </a:rPr>
              <a:t>Es stellt sich die Frage -&gt; W</a:t>
            </a:r>
            <a:r>
              <a:rPr lang="de-DE" sz="1000" dirty="0">
                <a:effectLst/>
                <a:latin typeface="Georgia" panose="02040502050405020303" pitchFamily="18" charset="0"/>
                <a:ea typeface="Calibri" panose="020F0502020204030204" pitchFamily="34" charset="0"/>
                <a:cs typeface="Times New Roman" panose="02020603050405020304" pitchFamily="18" charset="0"/>
              </a:rPr>
              <a:t>arum </a:t>
            </a:r>
            <a:r>
              <a:rPr lang="de-DE" sz="1000" dirty="0">
                <a:latin typeface="Georgia" panose="02040502050405020303" pitchFamily="18" charset="0"/>
                <a:ea typeface="Calibri" panose="020F0502020204030204" pitchFamily="34" charset="0"/>
                <a:cs typeface="Times New Roman" panose="02020603050405020304" pitchFamily="18" charset="0"/>
              </a:rPr>
              <a:t>müssen</a:t>
            </a:r>
            <a:r>
              <a:rPr lang="de-DE" sz="1000" dirty="0">
                <a:effectLst/>
                <a:latin typeface="Georgia" panose="02040502050405020303" pitchFamily="18" charset="0"/>
                <a:ea typeface="Calibri" panose="020F0502020204030204" pitchFamily="34" charset="0"/>
                <a:cs typeface="Times New Roman" panose="02020603050405020304" pitchFamily="18" charset="0"/>
              </a:rPr>
              <a:t> Kinder arbeiten?   </a:t>
            </a:r>
          </a:p>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Kinder müssen arbeiten, um das Überleben ihrer Familien zu sichern. </a:t>
            </a:r>
            <a:endParaRPr lang="de-DE" altLang="de-DE" sz="1400" dirty="0"/>
          </a:p>
          <a:p>
            <a:endParaRPr lang="de-DE" altLang="de-DE" sz="1400" dirty="0"/>
          </a:p>
          <a:p>
            <a:endParaRPr lang="de-DE" altLang="de-DE" sz="1400" dirty="0"/>
          </a:p>
        </p:txBody>
      </p:sp>
      <p:sp>
        <p:nvSpPr>
          <p:cNvPr id="20484"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195BF7-1CDA-4695-8176-116D95B07B77}" type="slidenum">
              <a:rPr lang="de-DE" altLang="de-DE" smtClean="0"/>
              <a:pPr eaLnBrk="1" hangingPunct="1">
                <a:spcBef>
                  <a:spcPct val="0"/>
                </a:spcBef>
              </a:pPr>
              <a:t>4</a:t>
            </a:fld>
            <a:endParaRPr lang="de-DE" altLang="de-DE"/>
          </a:p>
        </p:txBody>
      </p:sp>
    </p:spTree>
    <p:extLst>
      <p:ext uri="{BB962C8B-B14F-4D97-AF65-F5344CB8AC3E}">
        <p14:creationId xmlns:p14="http://schemas.microsoft.com/office/powerpoint/2010/main" val="56177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10517" y="4619906"/>
            <a:ext cx="5256585" cy="4680520"/>
          </a:xfrm>
        </p:spPr>
        <p:txBody>
          <a:bodyPr/>
          <a:lstStyle/>
          <a:p>
            <a:pPr>
              <a:lnSpc>
                <a:spcPct val="107000"/>
              </a:lnSpc>
              <a:spcAft>
                <a:spcPts val="800"/>
              </a:spcAft>
            </a:pPr>
            <a:r>
              <a:rPr lang="de-DE" sz="1000" dirty="0">
                <a:latin typeface="Georgia" panose="02040502050405020303" pitchFamily="18" charset="0"/>
                <a:ea typeface="Calibri" panose="020F0502020204030204" pitchFamily="34" charset="0"/>
                <a:cs typeface="Times New Roman" panose="02020603050405020304" pitchFamily="18" charset="0"/>
              </a:rPr>
              <a:t>Kinderarbeit ist komplexes Phänomen, es gibt keine einfache Lösung(en). Die Ausbeutung </a:t>
            </a:r>
            <a:r>
              <a:rPr lang="de-DE" sz="1000" dirty="0">
                <a:effectLst/>
                <a:latin typeface="Georgia" panose="02040502050405020303" pitchFamily="18" charset="0"/>
                <a:ea typeface="Calibri" panose="020F0502020204030204" pitchFamily="34" charset="0"/>
                <a:cs typeface="Times New Roman" panose="02020603050405020304" pitchFamily="18" charset="0"/>
              </a:rPr>
              <a:t>kann nur zurückgedrängt werden, wenn </a:t>
            </a:r>
            <a:r>
              <a:rPr lang="de-DE" sz="1000" b="1" dirty="0">
                <a:effectLst/>
                <a:latin typeface="Georgia" panose="02040502050405020303" pitchFamily="18" charset="0"/>
                <a:ea typeface="Calibri" panose="020F0502020204030204" pitchFamily="34" charset="0"/>
                <a:cs typeface="Times New Roman" panose="02020603050405020304" pitchFamily="18" charset="0"/>
              </a:rPr>
              <a:t>extreme Armut </a:t>
            </a:r>
            <a:r>
              <a:rPr lang="de-DE" sz="1000" dirty="0">
                <a:effectLst/>
                <a:latin typeface="Georgia" panose="02040502050405020303" pitchFamily="18" charset="0"/>
                <a:ea typeface="Calibri" panose="020F0502020204030204" pitchFamily="34" charset="0"/>
                <a:cs typeface="Times New Roman" panose="02020603050405020304" pitchFamily="18" charset="0"/>
              </a:rPr>
              <a:t>bekämpft wird. </a:t>
            </a:r>
            <a:r>
              <a:rPr lang="de-DE" sz="1000" dirty="0">
                <a:latin typeface="Georgia" panose="02040502050405020303" pitchFamily="18" charset="0"/>
                <a:cs typeface="Times New Roman" panose="02020603050405020304" pitchFamily="18" charset="0"/>
              </a:rPr>
              <a:t>Kinderarbeit ist sowohl Ursache als auch Folge von Armut, in Verbindung mit anderen Faktoren wie mangelnde Bildung und soziale Sicherheit. </a:t>
            </a:r>
          </a:p>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Eltern, die zu wenig Geld haben, um ihre Familie zu ernähren, sehen sich oft gezwungen, dass ihre Kinder arbeiten – auch wenn die Bedingungen katastrophal sind und der Beitrag zum Einkommen meist gering ist. Die Eltern können sich den Schulbesuch ihrer Kinder nicht leisten. </a:t>
            </a:r>
            <a:r>
              <a:rPr lang="de-DE" sz="1000" dirty="0">
                <a:latin typeface="Georgia" panose="02040502050405020303" pitchFamily="18" charset="0"/>
                <a:ea typeface="Calibri" panose="020F0502020204030204" pitchFamily="34" charset="0"/>
                <a:cs typeface="Times New Roman" panose="02020603050405020304" pitchFamily="18" charset="0"/>
              </a:rPr>
              <a:t>Sind sie selber nicht zur Schule gegangen, haben sie evtl. Zweifel, dass ihren Kindern ein Schulbesuch nützen wird. </a:t>
            </a:r>
          </a:p>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Ein Drittel der arbeitenden Kinder kann nicht zur Schule gehen. Sie haben keine Zeit für Hausaufgaben oder sind zu erschöpft, um dem Schulbesuch aufmerksam zu folgen. Sie leiden unter Krankheiten, verpassen den Anschluss in der Schule und werden von niemandem motiviert, zu lernen. Die meisten von ihnen können keine Ausbildung machen oder </a:t>
            </a:r>
            <a:r>
              <a:rPr lang="de-DE" sz="1000" dirty="0">
                <a:latin typeface="Georgia" panose="02040502050405020303" pitchFamily="18" charset="0"/>
                <a:ea typeface="Calibri" panose="020F0502020204030204" pitchFamily="34" charset="0"/>
                <a:cs typeface="Times New Roman" panose="02020603050405020304" pitchFamily="18" charset="0"/>
              </a:rPr>
              <a:t>studieren</a:t>
            </a:r>
            <a:r>
              <a:rPr lang="de-DE" sz="1000" dirty="0">
                <a:effectLst/>
                <a:latin typeface="Georgia" panose="02040502050405020303" pitchFamily="18" charset="0"/>
                <a:ea typeface="Calibri" panose="020F0502020204030204" pitchFamily="34" charset="0"/>
                <a:cs typeface="Times New Roman" panose="02020603050405020304" pitchFamily="18" charset="0"/>
              </a:rPr>
              <a:t>. Sie haben später kaum Möglichkeiten, ein gutes Einkommen zu verdienen. Der Kreislauf beginnt von vorne…  </a:t>
            </a:r>
          </a:p>
          <a:p>
            <a:pPr>
              <a:lnSpc>
                <a:spcPct val="107000"/>
              </a:lnSpc>
              <a:spcAft>
                <a:spcPts val="800"/>
              </a:spcAft>
            </a:pPr>
            <a:br>
              <a:rPr lang="de-DE" sz="900" b="1" dirty="0">
                <a:effectLst/>
                <a:latin typeface="Georgia" panose="02040502050405020303" pitchFamily="18" charset="0"/>
                <a:ea typeface="Calibri" panose="020F0502020204030204" pitchFamily="34" charset="0"/>
                <a:cs typeface="Times New Roman" panose="02020603050405020304" pitchFamily="18" charset="0"/>
              </a:rPr>
            </a:br>
            <a:br>
              <a:rPr lang="de-DE" sz="900" b="1" dirty="0">
                <a:effectLst/>
                <a:latin typeface="Georgia" panose="02040502050405020303" pitchFamily="18" charset="0"/>
                <a:ea typeface="Calibri" panose="020F0502020204030204" pitchFamily="34" charset="0"/>
                <a:cs typeface="Times New Roman" panose="02020603050405020304" pitchFamily="18" charset="0"/>
              </a:rPr>
            </a:br>
            <a:r>
              <a:rPr lang="de-DE" sz="900" b="1" dirty="0">
                <a:effectLst/>
                <a:latin typeface="Georgia" panose="02040502050405020303" pitchFamily="18" charset="0"/>
                <a:ea typeface="Calibri" panose="020F0502020204030204" pitchFamily="34" charset="0"/>
                <a:cs typeface="Times New Roman" panose="02020603050405020304" pitchFamily="18" charset="0"/>
              </a:rPr>
              <a:t>Zusatzinfos: </a:t>
            </a:r>
            <a:br>
              <a:rPr lang="de-DE" sz="900" b="1" dirty="0">
                <a:effectLst/>
                <a:latin typeface="Georgia" panose="02040502050405020303" pitchFamily="18" charset="0"/>
                <a:ea typeface="Calibri" panose="020F0502020204030204" pitchFamily="34" charset="0"/>
                <a:cs typeface="Times New Roman" panose="02020603050405020304" pitchFamily="18" charset="0"/>
              </a:rPr>
            </a:br>
            <a:r>
              <a:rPr lang="de-DE" sz="900" dirty="0">
                <a:latin typeface="Georgia" panose="02040502050405020303" pitchFamily="18" charset="0"/>
                <a:ea typeface="Calibri" panose="020F0502020204030204" pitchFamily="34" charset="0"/>
                <a:cs typeface="Times New Roman" panose="02020603050405020304" pitchFamily="18" charset="0"/>
              </a:rPr>
              <a:t>Viele der Kinderarbeiter gehören Minderheiten oder anderen ausgegrenzten gesellschaftlichen Gruppen an (z.B. Kastensystem in Indien). Besonders Mädchen, die in vielen Kulturen weniger gelten als Jungen, sind gefährdet. Statt zur Schule zu gehen, müssen sie arbeiten oder sich gar prostituieren. </a:t>
            </a:r>
          </a:p>
          <a:p>
            <a:pPr>
              <a:lnSpc>
                <a:spcPct val="107000"/>
              </a:lnSpc>
              <a:spcAft>
                <a:spcPts val="800"/>
              </a:spcAft>
            </a:pPr>
            <a:r>
              <a:rPr lang="de-DE" sz="900" dirty="0">
                <a:latin typeface="Georgia" panose="02040502050405020303" pitchFamily="18" charset="0"/>
                <a:ea typeface="Calibri" panose="020F0502020204030204" pitchFamily="34" charset="0"/>
                <a:cs typeface="Times New Roman" panose="02020603050405020304" pitchFamily="18" charset="0"/>
              </a:rPr>
              <a:t>Die mangelnde Bildung von Kindern führt erneut zu Kinderarbeit. Studien belegen, dass Kinder von Kinderarbeitern stark gefährdet sind, selber wieder in Kinderarbeit zu landen. </a:t>
            </a:r>
          </a:p>
          <a:p>
            <a:pPr>
              <a:lnSpc>
                <a:spcPct val="107000"/>
              </a:lnSpc>
              <a:spcAft>
                <a:spcPts val="800"/>
              </a:spcAft>
            </a:pPr>
            <a:endParaRPr lang="de-DE" dirty="0"/>
          </a:p>
        </p:txBody>
      </p:sp>
      <p:sp>
        <p:nvSpPr>
          <p:cNvPr id="4" name="Foliennummernplatzhalter 3"/>
          <p:cNvSpPr>
            <a:spLocks noGrp="1"/>
          </p:cNvSpPr>
          <p:nvPr>
            <p:ph type="sldNum" sz="quarter" idx="10"/>
          </p:nvPr>
        </p:nvSpPr>
        <p:spPr/>
        <p:txBody>
          <a:bodyPr/>
          <a:lstStyle/>
          <a:p>
            <a:fld id="{3272A78D-2896-4B9D-869B-D440A73500DC}" type="slidenum">
              <a:rPr lang="de-DE" smtClean="0"/>
              <a:t>5</a:t>
            </a:fld>
            <a:endParaRPr lang="de-DE"/>
          </a:p>
        </p:txBody>
      </p:sp>
    </p:spTree>
    <p:extLst>
      <p:ext uri="{BB962C8B-B14F-4D97-AF65-F5344CB8AC3E}">
        <p14:creationId xmlns:p14="http://schemas.microsoft.com/office/powerpoint/2010/main" val="428409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10519" y="4612010"/>
            <a:ext cx="5184576" cy="4474845"/>
          </a:xfrm>
        </p:spPr>
        <p:txBody>
          <a:bodyPr/>
          <a:lstStyle/>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Hier die Übersicht der Zahlen der ILO. Die meisten der arbeitenden Kinder leben in Afrika (72 Mio.), gefolgt von Asien (62 Mio.) und Lateinamerika (</a:t>
            </a:r>
            <a:r>
              <a:rPr lang="de-DE" sz="1000" dirty="0">
                <a:latin typeface="Georgia" panose="02040502050405020303" pitchFamily="18" charset="0"/>
                <a:ea typeface="Calibri" panose="020F0502020204030204" pitchFamily="34" charset="0"/>
                <a:cs typeface="Times New Roman" panose="02020603050405020304" pitchFamily="18" charset="0"/>
              </a:rPr>
              <a:t>11</a:t>
            </a:r>
            <a:r>
              <a:rPr lang="de-DE" sz="1000" dirty="0">
                <a:effectLst/>
                <a:latin typeface="Georgia" panose="02040502050405020303" pitchFamily="18" charset="0"/>
                <a:ea typeface="Calibri" panose="020F0502020204030204" pitchFamily="34" charset="0"/>
                <a:cs typeface="Times New Roman" panose="02020603050405020304" pitchFamily="18" charset="0"/>
              </a:rPr>
              <a:t> Mio.). Die Regionen Asien-Pazifik und Afrika südlich der Sahara sind besonders stark betroffen. </a:t>
            </a:r>
          </a:p>
          <a:p>
            <a:pPr>
              <a:lnSpc>
                <a:spcPct val="107000"/>
              </a:lnSpc>
              <a:spcAft>
                <a:spcPts val="800"/>
              </a:spcAft>
            </a:pPr>
            <a:r>
              <a:rPr lang="de-DE" sz="1000" dirty="0">
                <a:latin typeface="Georgia" panose="02040502050405020303" pitchFamily="18" charset="0"/>
                <a:ea typeface="Calibri" panose="020F0502020204030204" pitchFamily="34" charset="0"/>
                <a:cs typeface="Times New Roman" panose="02020603050405020304" pitchFamily="18" charset="0"/>
              </a:rPr>
              <a:t>Ein wichtiger Punkt: </a:t>
            </a:r>
            <a:r>
              <a:rPr lang="de-DE" sz="1000" dirty="0">
                <a:effectLst/>
                <a:latin typeface="Georgia" panose="02040502050405020303" pitchFamily="18" charset="0"/>
                <a:ea typeface="Calibri" panose="020F0502020204030204" pitchFamily="34" charset="0"/>
                <a:cs typeface="Times New Roman" panose="02020603050405020304" pitchFamily="18" charset="0"/>
              </a:rPr>
              <a:t>Kinderarbeit findet zum größten Teil im familiären Kontext statt. Über 70 Prozent der arbeitenden Mädchen und Jungen sind in der Landwirtschaft tätig. Sie helfen ihren Eltern bei der Aussaat/Ernte oder hüten die Tiere. Aber </a:t>
            </a:r>
            <a:r>
              <a:rPr lang="de-DE" sz="1000" dirty="0">
                <a:latin typeface="Georgia" panose="02040502050405020303" pitchFamily="18" charset="0"/>
                <a:ea typeface="Calibri" panose="020F0502020204030204" pitchFamily="34" charset="0"/>
                <a:cs typeface="Times New Roman" panose="02020603050405020304" pitchFamily="18" charset="0"/>
              </a:rPr>
              <a:t>Kinderarbeit hat viele Gesichter: Kinder ernten Kakao in der Elfenbeinküste, sie schuften in Kobaltminen in DR Kongo und in Ziegelfabriken in Indien. Sie pflücken Baumwolle in der Türkei und trennen Elektromüll in China. </a:t>
            </a:r>
          </a:p>
          <a:p>
            <a:r>
              <a:rPr lang="de-DE" sz="1000" dirty="0">
                <a:latin typeface="Georgia" panose="02040502050405020303" pitchFamily="18" charset="0"/>
                <a:ea typeface="Calibri" panose="020F0502020204030204" pitchFamily="34" charset="0"/>
                <a:cs typeface="Times New Roman" panose="02020603050405020304" pitchFamily="18" charset="0"/>
              </a:rPr>
              <a:t>Entscheidend für die Definition von Kinderarbeit ist, wie alt die Kinder sind, wie viele Stunden sie am Tag arbeiten, welche Tätigkeiten sie verrichten und ob sie die Arbeit vom Schulbesuch abhält. </a:t>
            </a:r>
          </a:p>
          <a:p>
            <a:endParaRPr lang="de-DE" sz="1000" b="1" dirty="0">
              <a:effectLst/>
              <a:latin typeface="Georgia" panose="02040502050405020303" pitchFamily="18" charset="0"/>
              <a:ea typeface="Calibri" panose="020F0502020204030204" pitchFamily="34" charset="0"/>
              <a:cs typeface="Times New Roman" panose="02020603050405020304" pitchFamily="18" charset="0"/>
            </a:endParaRPr>
          </a:p>
          <a:p>
            <a:endParaRPr lang="de-DE" sz="900" b="1" dirty="0">
              <a:effectLst/>
              <a:latin typeface="Georgia" panose="02040502050405020303" pitchFamily="18" charset="0"/>
              <a:ea typeface="Calibri" panose="020F0502020204030204" pitchFamily="34" charset="0"/>
              <a:cs typeface="Times New Roman" panose="02020603050405020304" pitchFamily="18" charset="0"/>
            </a:endParaRPr>
          </a:p>
          <a:p>
            <a:endParaRPr lang="de-DE" sz="900" b="1" dirty="0">
              <a:latin typeface="Georgia" panose="02040502050405020303" pitchFamily="18" charset="0"/>
              <a:ea typeface="Calibri" panose="020F0502020204030204" pitchFamily="34" charset="0"/>
              <a:cs typeface="Times New Roman" panose="02020603050405020304" pitchFamily="18" charset="0"/>
            </a:endParaRPr>
          </a:p>
          <a:p>
            <a:r>
              <a:rPr lang="de-DE" sz="900" b="1" dirty="0">
                <a:effectLst/>
                <a:latin typeface="Georgia" panose="02040502050405020303" pitchFamily="18" charset="0"/>
                <a:ea typeface="Calibri" panose="020F0502020204030204" pitchFamily="34" charset="0"/>
                <a:cs typeface="Times New Roman" panose="02020603050405020304" pitchFamily="18" charset="0"/>
              </a:rPr>
              <a:t>Zusatzinfos:</a:t>
            </a:r>
            <a:br>
              <a:rPr lang="de-DE" sz="1000" b="1" dirty="0">
                <a:effectLst/>
                <a:latin typeface="Georgia" panose="02040502050405020303" pitchFamily="18" charset="0"/>
                <a:ea typeface="Calibri" panose="020F0502020204030204" pitchFamily="34" charset="0"/>
                <a:cs typeface="Times New Roman" panose="02020603050405020304" pitchFamily="18" charset="0"/>
              </a:rPr>
            </a:br>
            <a:r>
              <a:rPr lang="de-DE" sz="900" dirty="0">
                <a:latin typeface="Georgia" panose="02040502050405020303" pitchFamily="18" charset="0"/>
                <a:ea typeface="Calibri" panose="020F0502020204030204" pitchFamily="34" charset="0"/>
                <a:cs typeface="Times New Roman" panose="02020603050405020304" pitchFamily="18" charset="0"/>
              </a:rPr>
              <a:t>Jedes sechste Kind arbeitet im Dienstleistungsbereich (17%): Es macht Botengänge oder putzt Schuhe. Jedes zehnte Kind arbeitet im industriellen Sektor (12%). Hier findet auch die meiste ausbeuterische Kinderarbeit statt, z.B. in Goldminen oder Steinbrüchen. Auch in der Textil- und Schokoladenindustrie wird massiv gegen Kinderrechte verstoßen.</a:t>
            </a:r>
          </a:p>
          <a:p>
            <a:endParaRPr lang="de-DE" sz="900" dirty="0">
              <a:latin typeface="Georgia" panose="02040502050405020303" pitchFamily="18" charset="0"/>
              <a:ea typeface="Calibri" panose="020F0502020204030204" pitchFamily="34" charset="0"/>
              <a:cs typeface="Times New Roman" panose="02020603050405020304" pitchFamily="18" charset="0"/>
            </a:endParaRPr>
          </a:p>
          <a:p>
            <a:r>
              <a:rPr lang="de-DE" sz="900" dirty="0">
                <a:effectLst/>
                <a:latin typeface="Georgia" panose="02040502050405020303" pitchFamily="18" charset="0"/>
                <a:ea typeface="Calibri" panose="020F0502020204030204" pitchFamily="34" charset="0"/>
                <a:cs typeface="Times New Roman" panose="02020603050405020304" pitchFamily="18" charset="0"/>
              </a:rPr>
              <a:t>Wir sehen, dass Jungen häufiger in der Statistik auftauchen als Mädchen. Mädchen sind mehr von „unsichtbarer“ Kinderarbeit betroffen: Sie arbeiten im Haushalt oder werden als Dienstmädchen versklavt. Erschreckend ist, dass die </a:t>
            </a:r>
            <a:r>
              <a:rPr lang="de-DE" sz="900" dirty="0">
                <a:latin typeface="Georgia" panose="02040502050405020303" pitchFamily="18" charset="0"/>
                <a:ea typeface="Calibri" panose="020F0502020204030204" pitchFamily="34" charset="0"/>
                <a:cs typeface="Times New Roman" panose="02020603050405020304" pitchFamily="18" charset="0"/>
              </a:rPr>
              <a:t>Hälfte </a:t>
            </a:r>
            <a:r>
              <a:rPr lang="de-DE" sz="900" dirty="0">
                <a:effectLst/>
                <a:latin typeface="Georgia" panose="02040502050405020303" pitchFamily="18" charset="0"/>
                <a:ea typeface="Calibri" panose="020F0502020204030204" pitchFamily="34" charset="0"/>
                <a:cs typeface="Times New Roman" panose="02020603050405020304" pitchFamily="18" charset="0"/>
              </a:rPr>
              <a:t>aller arbeitenden </a:t>
            </a:r>
            <a:r>
              <a:rPr lang="de-DE" sz="900" dirty="0">
                <a:latin typeface="Georgia" panose="02040502050405020303" pitchFamily="18" charset="0"/>
                <a:ea typeface="Calibri" panose="020F0502020204030204" pitchFamily="34" charset="0"/>
                <a:cs typeface="Times New Roman" panose="02020603050405020304" pitchFamily="18" charset="0"/>
              </a:rPr>
              <a:t>Kinder noch sehr jung ist: zwischen </a:t>
            </a:r>
            <a:r>
              <a:rPr lang="de-DE" sz="900" dirty="0">
                <a:effectLst/>
                <a:latin typeface="Georgia" panose="02040502050405020303" pitchFamily="18" charset="0"/>
                <a:ea typeface="Calibri" panose="020F0502020204030204" pitchFamily="34" charset="0"/>
                <a:cs typeface="Times New Roman" panose="02020603050405020304" pitchFamily="18" charset="0"/>
              </a:rPr>
              <a:t>5 und 11 Jahre alt. </a:t>
            </a:r>
          </a:p>
          <a:p>
            <a:endParaRPr lang="de-DE" sz="1000" dirty="0">
              <a:latin typeface="Georgia" panose="02040502050405020303" pitchFamily="18" charset="0"/>
              <a:ea typeface="Calibri" panose="020F0502020204030204" pitchFamily="34" charset="0"/>
              <a:cs typeface="Times New Roman" panose="02020603050405020304" pitchFamily="18" charset="0"/>
            </a:endParaRPr>
          </a:p>
          <a:p>
            <a:br>
              <a:rPr lang="en-US" sz="1000" dirty="0"/>
            </a:br>
            <a:br>
              <a:rPr lang="en-US" sz="1000" dirty="0"/>
            </a:br>
            <a:br>
              <a:rPr lang="en-US" sz="1000" dirty="0"/>
            </a:br>
            <a:br>
              <a:rPr lang="en-US" sz="900" dirty="0"/>
            </a:br>
            <a:endParaRPr lang="de-DE" dirty="0"/>
          </a:p>
        </p:txBody>
      </p:sp>
      <p:sp>
        <p:nvSpPr>
          <p:cNvPr id="4" name="Foliennummernplatzhalter 3"/>
          <p:cNvSpPr>
            <a:spLocks noGrp="1"/>
          </p:cNvSpPr>
          <p:nvPr>
            <p:ph type="sldNum" sz="quarter" idx="10"/>
          </p:nvPr>
        </p:nvSpPr>
        <p:spPr/>
        <p:txBody>
          <a:bodyPr/>
          <a:lstStyle/>
          <a:p>
            <a:fld id="{3272A78D-2896-4B9D-869B-D440A73500DC}" type="slidenum">
              <a:rPr lang="de-DE" smtClean="0"/>
              <a:t>6</a:t>
            </a:fld>
            <a:endParaRPr lang="de-DE"/>
          </a:p>
        </p:txBody>
      </p:sp>
    </p:spTree>
    <p:extLst>
      <p:ext uri="{BB962C8B-B14F-4D97-AF65-F5344CB8AC3E}">
        <p14:creationId xmlns:p14="http://schemas.microsoft.com/office/powerpoint/2010/main" val="20167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8510" y="4723448"/>
            <a:ext cx="5328592" cy="4474845"/>
          </a:xfrm>
        </p:spPr>
        <p:txBody>
          <a:bodyPr/>
          <a:lstStyle/>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Welche Auswirkungen hat COVID 19 im globalen Süden? </a:t>
            </a:r>
          </a:p>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COVID-19 ist nicht nur eine Gesundheitskrise. Sie verschärft soziale Ungleichheiten und trifft Familien und Kinder, die sowieso ausgegrenzt sind, besonders hart. In armen Ländern leiden Millionen Kinder an Mangelernährung, die ihr Immunsystem schwächt. </a:t>
            </a:r>
            <a:r>
              <a:rPr lang="de-DE" sz="1000" dirty="0">
                <a:latin typeface="Georgia" panose="02040502050405020303" pitchFamily="18" charset="0"/>
                <a:ea typeface="Calibri" panose="020F0502020204030204" pitchFamily="34" charset="0"/>
                <a:cs typeface="Times New Roman" panose="02020603050405020304" pitchFamily="18" charset="0"/>
              </a:rPr>
              <a:t>S</a:t>
            </a:r>
            <a:r>
              <a:rPr lang="de-DE" sz="1000" dirty="0">
                <a:effectLst/>
                <a:latin typeface="Georgia" panose="02040502050405020303" pitchFamily="18" charset="0"/>
                <a:ea typeface="Calibri" panose="020F0502020204030204" pitchFamily="34" charset="0"/>
                <a:cs typeface="Times New Roman" panose="02020603050405020304" pitchFamily="18" charset="0"/>
              </a:rPr>
              <a:t>ie sind anfälliger für Infektionen als gesunde Kinder. Zugang zu Gesundheitsdiensten haben sie nur selten. </a:t>
            </a:r>
          </a:p>
          <a:p>
            <a:pPr>
              <a:lnSpc>
                <a:spcPct val="107000"/>
              </a:lnSpc>
              <a:spcAft>
                <a:spcPts val="800"/>
              </a:spcAft>
            </a:pPr>
            <a:r>
              <a:rPr lang="de-DE" sz="1000" dirty="0">
                <a:latin typeface="Georgia" panose="02040502050405020303" pitchFamily="18" charset="0"/>
                <a:ea typeface="Calibri" panose="020F0502020204030204" pitchFamily="34" charset="0"/>
                <a:cs typeface="Times New Roman" panose="02020603050405020304" pitchFamily="18" charset="0"/>
              </a:rPr>
              <a:t>Die Corona-Pandemie stoppt den Bildungsweg. Während des Lockdowns konnten 1,6 Milliarden Kinder nicht die Schule besuchen. Die Schule ist auch ein Ort, der Kindern Schutz bietet. Laut Welternährungsprogramm haben 365 Millionen Kinder keine Schulspeisungen mehr erhalten. Diese ist für viele die einzige warme Mahlzeit am Tag. Die Corona-Krise trägt zu Mangelernährung und Hunger bei.    </a:t>
            </a:r>
          </a:p>
          <a:p>
            <a:pPr>
              <a:lnSpc>
                <a:spcPct val="107000"/>
              </a:lnSpc>
              <a:spcAft>
                <a:spcPts val="800"/>
              </a:spcAft>
            </a:pPr>
            <a:r>
              <a:rPr lang="de-DE" sz="1000" dirty="0">
                <a:latin typeface="Georgia" panose="02040502050405020303" pitchFamily="18" charset="0"/>
                <a:ea typeface="Calibri" panose="020F0502020204030204" pitchFamily="34" charset="0"/>
                <a:cs typeface="Times New Roman" panose="02020603050405020304" pitchFamily="18" charset="0"/>
              </a:rPr>
              <a:t>Eine weitere dramatische Folge ist, dass Kinderarbeit wieder zunehmen wird. </a:t>
            </a:r>
            <a:r>
              <a:rPr lang="de-DE" sz="1000" dirty="0">
                <a:effectLst/>
                <a:latin typeface="Georgia" panose="02040502050405020303" pitchFamily="18" charset="0"/>
                <a:ea typeface="Calibri" panose="020F0502020204030204" pitchFamily="34" charset="0"/>
                <a:cs typeface="Times New Roman" panose="02020603050405020304" pitchFamily="18" charset="0"/>
              </a:rPr>
              <a:t>Ca. 80% der Weltbevölkerung hat keine soziale Absicherung. In </a:t>
            </a:r>
            <a:r>
              <a:rPr lang="de-DE" sz="1000" dirty="0">
                <a:latin typeface="Georgia" panose="02040502050405020303" pitchFamily="18" charset="0"/>
                <a:ea typeface="Calibri" panose="020F0502020204030204" pitchFamily="34" charset="0"/>
                <a:cs typeface="Times New Roman" panose="02020603050405020304" pitchFamily="18" charset="0"/>
              </a:rPr>
              <a:t>D</a:t>
            </a:r>
            <a:r>
              <a:rPr lang="de-DE" sz="1000" dirty="0">
                <a:effectLst/>
                <a:latin typeface="Georgia" panose="02040502050405020303" pitchFamily="18" charset="0"/>
                <a:ea typeface="Calibri" panose="020F0502020204030204" pitchFamily="34" charset="0"/>
                <a:cs typeface="Times New Roman" panose="02020603050405020304" pitchFamily="18" charset="0"/>
              </a:rPr>
              <a:t>eutschland sprechen wir von einem Verdienstausfall. In vielen Ländern der Welt haben Familien ihre Jobs und ihr Einkommen von einem Tag auf den anderen verloren. Bauern können ihre Ernte nicht mehr verkaufen, Tagelöhner nicht mehr ihre Dienste anbieten. Kinder müssen jetzt verstärkt mitarbeiten und ihre Eltern unterstützen. </a:t>
            </a:r>
          </a:p>
        </p:txBody>
      </p:sp>
      <p:sp>
        <p:nvSpPr>
          <p:cNvPr id="4" name="Foliennummernplatzhalter 3"/>
          <p:cNvSpPr>
            <a:spLocks noGrp="1"/>
          </p:cNvSpPr>
          <p:nvPr>
            <p:ph type="sldNum" sz="quarter" idx="10"/>
          </p:nvPr>
        </p:nvSpPr>
        <p:spPr/>
        <p:txBody>
          <a:bodyPr/>
          <a:lstStyle/>
          <a:p>
            <a:fld id="{3272A78D-2896-4B9D-869B-D440A73500DC}" type="slidenum">
              <a:rPr lang="de-DE" smtClean="0"/>
              <a:t>7</a:t>
            </a:fld>
            <a:endParaRPr lang="de-DE"/>
          </a:p>
        </p:txBody>
      </p:sp>
    </p:spTree>
    <p:extLst>
      <p:ext uri="{BB962C8B-B14F-4D97-AF65-F5344CB8AC3E}">
        <p14:creationId xmlns:p14="http://schemas.microsoft.com/office/powerpoint/2010/main" val="149810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94494" y="4723448"/>
            <a:ext cx="5472608" cy="4474845"/>
          </a:xfrm>
        </p:spPr>
        <p:txBody>
          <a:bodyPr/>
          <a:lstStyle/>
          <a:p>
            <a:pPr>
              <a:lnSpc>
                <a:spcPct val="107000"/>
              </a:lnSpc>
              <a:spcAft>
                <a:spcPts val="800"/>
              </a:spcAft>
            </a:pPr>
            <a:r>
              <a:rPr lang="de-DE" sz="1000" dirty="0">
                <a:effectLst/>
                <a:latin typeface="Georgia" panose="02040502050405020303" pitchFamily="18" charset="0"/>
                <a:ea typeface="Calibri" panose="020F0502020204030204" pitchFamily="34" charset="0"/>
                <a:cs typeface="Times New Roman" panose="02020603050405020304" pitchFamily="18" charset="0"/>
              </a:rPr>
              <a:t>Verschiedene internationale Rahmenabkommen sichern die besonderen Rechte von Kindern:</a:t>
            </a:r>
          </a:p>
          <a:p>
            <a:pPr>
              <a:lnSpc>
                <a:spcPct val="107000"/>
              </a:lnSpc>
              <a:spcAft>
                <a:spcPts val="800"/>
              </a:spcAft>
            </a:pPr>
            <a:r>
              <a:rPr lang="de-DE" sz="1000" b="1" dirty="0">
                <a:effectLst/>
                <a:latin typeface="Georgia" panose="02040502050405020303" pitchFamily="18" charset="0"/>
                <a:ea typeface="Calibri" panose="020F0502020204030204" pitchFamily="34" charset="0"/>
                <a:cs typeface="Times New Roman" panose="02020603050405020304" pitchFamily="18" charset="0"/>
              </a:rPr>
              <a:t>Kinderrechtskonvention</a:t>
            </a:r>
            <a:r>
              <a:rPr lang="de-DE" sz="1000" dirty="0">
                <a:effectLst/>
                <a:latin typeface="Georgia" panose="02040502050405020303" pitchFamily="18" charset="0"/>
                <a:ea typeface="Calibri" panose="020F0502020204030204" pitchFamily="34" charset="0"/>
                <a:cs typeface="Times New Roman" panose="02020603050405020304" pitchFamily="18" charset="0"/>
              </a:rPr>
              <a:t>: Die KRK sichert allen Kindern auf der Welt eigene Rechte zu. Für ihre Entwicklung brauchen Kinder besonderen Schutz, Förderung und Fürsorge</a:t>
            </a:r>
            <a:r>
              <a:rPr lang="de-DE" sz="1000" dirty="0">
                <a:latin typeface="Georgia" panose="02040502050405020303" pitchFamily="18" charset="0"/>
                <a:ea typeface="Calibri" panose="020F0502020204030204" pitchFamily="34" charset="0"/>
                <a:cs typeface="Times New Roman" panose="02020603050405020304" pitchFamily="18" charset="0"/>
              </a:rPr>
              <a:t>. Um </a:t>
            </a:r>
            <a:r>
              <a:rPr lang="de-DE" sz="1000" dirty="0">
                <a:effectLst/>
                <a:latin typeface="Georgia" panose="02040502050405020303" pitchFamily="18" charset="0"/>
                <a:ea typeface="Calibri" panose="020F0502020204030204" pitchFamily="34" charset="0"/>
                <a:cs typeface="Times New Roman" panose="02020603050405020304" pitchFamily="18" charset="0"/>
              </a:rPr>
              <a:t>ihre Rechte zu sichern, wurde ein eigener </a:t>
            </a:r>
            <a:r>
              <a:rPr lang="de-DE" sz="1000" dirty="0">
                <a:latin typeface="Georgia" panose="02040502050405020303" pitchFamily="18" charset="0"/>
                <a:cs typeface="Times New Roman" panose="02020603050405020304" pitchFamily="18" charset="0"/>
              </a:rPr>
              <a:t>Vertrag beschlossen. Dieser wurde 1989 von den Vereinten Nationen ins Leben gerufen und (mit Ausnahme der USA) von allen Ländern der Welt ratifiziert. </a:t>
            </a:r>
            <a:r>
              <a:rPr lang="de-DE" sz="1000" dirty="0">
                <a:latin typeface="Georgia" panose="02040502050405020303" pitchFamily="18" charset="0"/>
                <a:ea typeface="Calibri" panose="020F0502020204030204" pitchFamily="34" charset="0"/>
                <a:cs typeface="Times New Roman" panose="02020603050405020304" pitchFamily="18" charset="0"/>
              </a:rPr>
              <a:t>Die KRK fordert alle Vertragsstaaten auf, nationale Maßnahmen gegen ausbeuterische Kinderarbeit und Kinderhandel zu ergreifen.</a:t>
            </a:r>
            <a:endParaRPr lang="de-DE" sz="1000" dirty="0">
              <a:latin typeface="Georgia" panose="02040502050405020303" pitchFamily="18" charset="0"/>
              <a:cs typeface="Times New Roman" panose="02020603050405020304" pitchFamily="18" charset="0"/>
            </a:endParaRPr>
          </a:p>
          <a:p>
            <a:pPr>
              <a:lnSpc>
                <a:spcPct val="107000"/>
              </a:lnSpc>
              <a:spcAft>
                <a:spcPts val="800"/>
              </a:spcAft>
            </a:pPr>
            <a:r>
              <a:rPr lang="de-DE" sz="1000" b="1" dirty="0">
                <a:effectLst/>
                <a:latin typeface="Georgia" panose="02040502050405020303" pitchFamily="18" charset="0"/>
                <a:ea typeface="Calibri" panose="020F0502020204030204" pitchFamily="34" charset="0"/>
                <a:cs typeface="Times New Roman" panose="02020603050405020304" pitchFamily="18" charset="0"/>
              </a:rPr>
              <a:t>Internationale Arbeitsorganisation</a:t>
            </a:r>
            <a:r>
              <a:rPr lang="de-DE" sz="1000" dirty="0">
                <a:effectLst/>
                <a:latin typeface="Georgia" panose="02040502050405020303" pitchFamily="18" charset="0"/>
                <a:ea typeface="Calibri" panose="020F0502020204030204" pitchFamily="34" charset="0"/>
                <a:cs typeface="Times New Roman" panose="02020603050405020304" pitchFamily="18" charset="0"/>
              </a:rPr>
              <a:t> (ILO): Die ILO hat zwei besonders wichtige Übereinkommen verabschiedet: Die  </a:t>
            </a:r>
            <a:r>
              <a:rPr lang="de-DE" sz="1000" b="1" dirty="0">
                <a:effectLst/>
                <a:latin typeface="Georgia" panose="02040502050405020303" pitchFamily="18" charset="0"/>
                <a:ea typeface="Calibri" panose="020F0502020204030204" pitchFamily="34" charset="0"/>
                <a:cs typeface="Times New Roman" panose="02020603050405020304" pitchFamily="18" charset="0"/>
              </a:rPr>
              <a:t>Konvention 138 </a:t>
            </a:r>
            <a:r>
              <a:rPr lang="de-DE" sz="1000" dirty="0">
                <a:latin typeface="Georgia" panose="02040502050405020303" pitchFamily="18" charset="0"/>
                <a:ea typeface="Calibri" panose="020F0502020204030204" pitchFamily="34" charset="0"/>
                <a:cs typeface="Times New Roman" panose="02020603050405020304" pitchFamily="18" charset="0"/>
              </a:rPr>
              <a:t>definiert das Mindestalter, ab dem Kinder arbeiten dürfen (ab 15 Jahre, bzw. 14 Jahre). Das Einstiegsalter für Arbeit muss mit dem Ende der allgemeinen Schulpflicht zusammen fallen. Die </a:t>
            </a:r>
            <a:r>
              <a:rPr lang="de-DE" sz="1000" b="1" dirty="0">
                <a:latin typeface="Georgia" panose="02040502050405020303" pitchFamily="18" charset="0"/>
                <a:ea typeface="Calibri" panose="020F0502020204030204" pitchFamily="34" charset="0"/>
                <a:cs typeface="Times New Roman" panose="02020603050405020304" pitchFamily="18" charset="0"/>
              </a:rPr>
              <a:t>Konvention 182 </a:t>
            </a:r>
            <a:r>
              <a:rPr lang="de-DE" sz="1000" dirty="0">
                <a:latin typeface="Georgia" panose="02040502050405020303" pitchFamily="18" charset="0"/>
                <a:ea typeface="Calibri" panose="020F0502020204030204" pitchFamily="34" charset="0"/>
                <a:cs typeface="Times New Roman" panose="02020603050405020304" pitchFamily="18" charset="0"/>
              </a:rPr>
              <a:t>definiert </a:t>
            </a:r>
            <a:r>
              <a:rPr lang="de-DE" sz="1000" dirty="0">
                <a:effectLst/>
                <a:latin typeface="Georgia" panose="02040502050405020303" pitchFamily="18" charset="0"/>
                <a:ea typeface="Calibri" panose="020F0502020204030204" pitchFamily="34" charset="0"/>
                <a:cs typeface="Times New Roman" panose="02020603050405020304" pitchFamily="18" charset="0"/>
              </a:rPr>
              <a:t>die ausbeuterischen/ schlimmsten Formen von Kinderarbeit (u.a. Sklaverei, Kinderprostitution, Kinderhandel). Alle 187 Mitgliedsstaaten der ILO haben die Konventionen ratifiziert. </a:t>
            </a:r>
          </a:p>
        </p:txBody>
      </p:sp>
      <p:sp>
        <p:nvSpPr>
          <p:cNvPr id="4" name="Foliennummernplatzhalter 3"/>
          <p:cNvSpPr>
            <a:spLocks noGrp="1"/>
          </p:cNvSpPr>
          <p:nvPr>
            <p:ph type="sldNum" sz="quarter" idx="10"/>
          </p:nvPr>
        </p:nvSpPr>
        <p:spPr/>
        <p:txBody>
          <a:bodyPr/>
          <a:lstStyle/>
          <a:p>
            <a:fld id="{3272A78D-2896-4B9D-869B-D440A73500DC}" type="slidenum">
              <a:rPr lang="de-DE" smtClean="0"/>
              <a:t>8</a:t>
            </a:fld>
            <a:endParaRPr lang="de-DE"/>
          </a:p>
        </p:txBody>
      </p:sp>
    </p:spTree>
    <p:extLst>
      <p:ext uri="{BB962C8B-B14F-4D97-AF65-F5344CB8AC3E}">
        <p14:creationId xmlns:p14="http://schemas.microsoft.com/office/powerpoint/2010/main" val="372627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Interaktion,</a:t>
            </a:r>
            <a:r>
              <a:rPr lang="de-DE" baseline="0" dirty="0"/>
              <a:t> um die Aufmerksamkeit der Teilnehmenden aufrecht zu erhalten.]</a:t>
            </a:r>
            <a:endParaRPr lang="de-DE" dirty="0"/>
          </a:p>
        </p:txBody>
      </p:sp>
      <p:sp>
        <p:nvSpPr>
          <p:cNvPr id="4" name="Foliennummernplatzhalter 3"/>
          <p:cNvSpPr>
            <a:spLocks noGrp="1"/>
          </p:cNvSpPr>
          <p:nvPr>
            <p:ph type="sldNum" sz="quarter" idx="10"/>
          </p:nvPr>
        </p:nvSpPr>
        <p:spPr/>
        <p:txBody>
          <a:bodyPr/>
          <a:lstStyle/>
          <a:p>
            <a:fld id="{3272A78D-2896-4B9D-869B-D440A73500DC}" type="slidenum">
              <a:rPr lang="de-DE" smtClean="0"/>
              <a:t>9</a:t>
            </a:fld>
            <a:endParaRPr lang="de-DE"/>
          </a:p>
        </p:txBody>
      </p:sp>
    </p:spTree>
    <p:extLst>
      <p:ext uri="{BB962C8B-B14F-4D97-AF65-F5344CB8AC3E}">
        <p14:creationId xmlns:p14="http://schemas.microsoft.com/office/powerpoint/2010/main" val="304333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496EB50-09F1-4223-943E-EFE342079E98}" type="datetimeFigureOut">
              <a:rPr lang="de-DE" smtClean="0"/>
              <a:t>11.01.2021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42519975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496EB50-09F1-4223-943E-EFE342079E98}" type="datetimeFigureOut">
              <a:rPr lang="de-DE" smtClean="0"/>
              <a:t>11.01.2021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7936888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496EB50-09F1-4223-943E-EFE342079E98}" type="datetimeFigureOut">
              <a:rPr lang="de-DE" smtClean="0"/>
              <a:t>11.01.2021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27094178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867178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496EB50-09F1-4223-943E-EFE342079E98}" type="datetimeFigureOut">
              <a:rPr lang="de-DE" smtClean="0"/>
              <a:t>11.01.2021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33964825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496EB50-09F1-4223-943E-EFE342079E98}" type="datetimeFigureOut">
              <a:rPr lang="de-DE" smtClean="0"/>
              <a:t>11.01.2021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24728312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496EB50-09F1-4223-943E-EFE342079E98}" type="datetimeFigureOut">
              <a:rPr lang="de-DE" smtClean="0"/>
              <a:t>11.01.2021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26823815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496EB50-09F1-4223-943E-EFE342079E98}" type="datetimeFigureOut">
              <a:rPr lang="de-DE" smtClean="0"/>
              <a:t>11.01.2021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10844195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496EB50-09F1-4223-943E-EFE342079E98}" type="datetimeFigureOut">
              <a:rPr lang="de-DE" smtClean="0"/>
              <a:t>11.01.2021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3486359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496EB50-09F1-4223-943E-EFE342079E98}" type="datetimeFigureOut">
              <a:rPr lang="de-DE" smtClean="0"/>
              <a:t>11.01.2021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36721002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496EB50-09F1-4223-943E-EFE342079E98}" type="datetimeFigureOut">
              <a:rPr lang="de-DE" smtClean="0"/>
              <a:t>11.01.2021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28297541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496EB50-09F1-4223-943E-EFE342079E98}" type="datetimeFigureOut">
              <a:rPr lang="de-DE" smtClean="0"/>
              <a:t>11.01.2021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622C14-CF31-4C76-BCA6-7267819640B9}" type="slidenum">
              <a:rPr lang="de-DE" smtClean="0"/>
              <a:t>‹Nr.›</a:t>
            </a:fld>
            <a:endParaRPr lang="de-DE"/>
          </a:p>
        </p:txBody>
      </p:sp>
    </p:spTree>
    <p:extLst>
      <p:ext uri="{BB962C8B-B14F-4D97-AF65-F5344CB8AC3E}">
        <p14:creationId xmlns:p14="http://schemas.microsoft.com/office/powerpoint/2010/main" val="29127631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6EB50-09F1-4223-943E-EFE342079E98}" type="datetimeFigureOut">
              <a:rPr lang="de-DE" smtClean="0"/>
              <a:t>11.01.2021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22C14-CF31-4C76-BCA6-7267819640B9}" type="slidenum">
              <a:rPr lang="de-DE" smtClean="0"/>
              <a:t>‹Nr.›</a:t>
            </a:fld>
            <a:endParaRPr lang="de-DE"/>
          </a:p>
        </p:txBody>
      </p:sp>
    </p:spTree>
    <p:extLst>
      <p:ext uri="{BB962C8B-B14F-4D97-AF65-F5344CB8AC3E}">
        <p14:creationId xmlns:p14="http://schemas.microsoft.com/office/powerpoint/2010/main" val="818916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youtube.com/watch?v=iwOfEls0jz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S01crxKPeM0"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mailto:100millionen@brot-fuer-die-welt.de" TargetMode="External"/><Relationship Id="rId4" Type="http://schemas.openxmlformats.org/officeDocument/2006/relationships/hyperlink" Target="http://www.100millio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0FCB317-58E6-4244-8B4F-25A80D475DAC}"/>
              </a:ext>
            </a:extLst>
          </p:cNvPr>
          <p:cNvSpPr>
            <a:spLocks noChangeArrowheads="1"/>
          </p:cNvSpPr>
          <p:nvPr/>
        </p:nvSpPr>
        <p:spPr bwMode="auto">
          <a:xfrm>
            <a:off x="250825" y="260350"/>
            <a:ext cx="8642350" cy="5400675"/>
          </a:xfrm>
          <a:prstGeom prst="rect">
            <a:avLst/>
          </a:prstGeom>
          <a:solidFill>
            <a:srgbClr val="D4490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latin typeface="Arial" panose="020B0604020202020204" pitchFamily="34" charset="0"/>
            </a:endParaRPr>
          </a:p>
        </p:txBody>
      </p:sp>
      <p:sp>
        <p:nvSpPr>
          <p:cNvPr id="7171" name="Rechteck 16">
            <a:extLst>
              <a:ext uri="{FF2B5EF4-FFF2-40B4-BE49-F238E27FC236}">
                <a16:creationId xmlns:a16="http://schemas.microsoft.com/office/drawing/2014/main" id="{E959420D-9AE0-47FE-B2CC-F104FA565482}"/>
              </a:ext>
            </a:extLst>
          </p:cNvPr>
          <p:cNvSpPr>
            <a:spLocks noChangeArrowheads="1"/>
          </p:cNvSpPr>
          <p:nvPr/>
        </p:nvSpPr>
        <p:spPr bwMode="auto">
          <a:xfrm>
            <a:off x="590550" y="676275"/>
            <a:ext cx="7941890" cy="426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pPr>
            <a:endParaRPr lang="de-DE" altLang="de-DE" sz="3600" b="1" dirty="0">
              <a:solidFill>
                <a:srgbClr val="F2F2F2"/>
              </a:solidFill>
              <a:latin typeface="Georgia" panose="02040502050405020303" pitchFamily="18" charset="0"/>
            </a:endParaRPr>
          </a:p>
          <a:p>
            <a:pPr eaLnBrk="1" hangingPunct="1">
              <a:lnSpc>
                <a:spcPct val="110000"/>
              </a:lnSpc>
            </a:pPr>
            <a:r>
              <a:rPr lang="de-DE" altLang="de-DE" sz="3600" b="1" dirty="0">
                <a:solidFill>
                  <a:srgbClr val="F2F2F2"/>
                </a:solidFill>
                <a:latin typeface="Georgia" panose="02040502050405020303" pitchFamily="18" charset="0"/>
              </a:rPr>
              <a:t>Brot für die Welt</a:t>
            </a:r>
          </a:p>
          <a:p>
            <a:pPr eaLnBrk="1" hangingPunct="1">
              <a:lnSpc>
                <a:spcPct val="110000"/>
              </a:lnSpc>
            </a:pPr>
            <a:r>
              <a:rPr lang="de-DE" altLang="de-DE" sz="3600" b="1" dirty="0">
                <a:latin typeface="Georgia" panose="02040502050405020303" pitchFamily="18" charset="0"/>
              </a:rPr>
              <a:t>Folien für das Seminar</a:t>
            </a:r>
          </a:p>
          <a:p>
            <a:pPr eaLnBrk="1" hangingPunct="1">
              <a:lnSpc>
                <a:spcPct val="110000"/>
              </a:lnSpc>
            </a:pPr>
            <a:r>
              <a:rPr lang="de-DE" altLang="de-DE" sz="3600" b="1" dirty="0">
                <a:latin typeface="Georgia" panose="02040502050405020303" pitchFamily="18" charset="0"/>
              </a:rPr>
              <a:t>„Kindern Zukunft schenken“</a:t>
            </a:r>
          </a:p>
          <a:p>
            <a:pPr eaLnBrk="1" hangingPunct="1">
              <a:lnSpc>
                <a:spcPct val="110000"/>
              </a:lnSpc>
            </a:pPr>
            <a:endParaRPr lang="de-DE" altLang="de-DE" sz="3600" b="1" dirty="0">
              <a:solidFill>
                <a:schemeClr val="bg1"/>
              </a:solidFill>
              <a:latin typeface="Georgia" panose="02040502050405020303" pitchFamily="18" charset="0"/>
            </a:endParaRPr>
          </a:p>
          <a:p>
            <a:pPr eaLnBrk="1" hangingPunct="1">
              <a:lnSpc>
                <a:spcPct val="110000"/>
              </a:lnSpc>
            </a:pPr>
            <a:endParaRPr lang="de-DE" altLang="de-DE" sz="3600" b="1" dirty="0">
              <a:solidFill>
                <a:schemeClr val="bg1"/>
              </a:solidFill>
              <a:latin typeface="Georgia" panose="02040502050405020303" pitchFamily="18" charset="0"/>
            </a:endParaRPr>
          </a:p>
          <a:p>
            <a:pPr eaLnBrk="1" hangingPunct="1">
              <a:lnSpc>
                <a:spcPct val="110000"/>
              </a:lnSpc>
            </a:pPr>
            <a:endParaRPr lang="de-DE" altLang="de-DE" sz="3600" b="1" dirty="0">
              <a:solidFill>
                <a:schemeClr val="bg1"/>
              </a:solidFill>
              <a:latin typeface="Georgia" panose="02040502050405020303" pitchFamily="18" charset="0"/>
            </a:endParaRPr>
          </a:p>
        </p:txBody>
      </p:sp>
      <p:pic>
        <p:nvPicPr>
          <p:cNvPr id="3" name="Grafik 2">
            <a:extLst>
              <a:ext uri="{FF2B5EF4-FFF2-40B4-BE49-F238E27FC236}">
                <a16:creationId xmlns:a16="http://schemas.microsoft.com/office/drawing/2014/main" id="{865DBA61-7C79-4C04-8B84-E768525432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2227" y="5805264"/>
            <a:ext cx="1655828" cy="846842"/>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sz="4000" b="1" spc="-89" dirty="0">
                <a:solidFill>
                  <a:srgbClr val="E66507"/>
                </a:solidFill>
                <a:latin typeface="Georgia" panose="02040502050405020303" pitchFamily="18" charset="0"/>
              </a:rPr>
              <a:t>Auflösung</a:t>
            </a:r>
            <a:endParaRPr lang="de-DE" sz="4000" b="1" dirty="0">
              <a:solidFill>
                <a:schemeClr val="accent6"/>
              </a:solidFill>
              <a:latin typeface="Georgia" panose="02040502050405020303" pitchFamily="18" charset="0"/>
            </a:endParaRPr>
          </a:p>
        </p:txBody>
      </p:sp>
      <p:sp>
        <p:nvSpPr>
          <p:cNvPr id="3" name="Inhaltsplatzhalter 2"/>
          <p:cNvSpPr>
            <a:spLocks noGrp="1"/>
          </p:cNvSpPr>
          <p:nvPr>
            <p:ph idx="1"/>
          </p:nvPr>
        </p:nvSpPr>
        <p:spPr/>
        <p:txBody>
          <a:bodyPr>
            <a:normAutofit fontScale="70000" lnSpcReduction="20000"/>
          </a:bodyPr>
          <a:lstStyle/>
          <a:p>
            <a:pPr marL="0" indent="0" algn="ctr">
              <a:buNone/>
            </a:pPr>
            <a:r>
              <a:rPr lang="en-US" sz="25100" b="1" dirty="0">
                <a:latin typeface="Georgia" panose="02040502050405020303" pitchFamily="18" charset="0"/>
              </a:rPr>
              <a:t>100%</a:t>
            </a:r>
          </a:p>
          <a:p>
            <a:endParaRPr lang="en-US" dirty="0">
              <a:latin typeface="Georgia" panose="02040502050405020303" pitchFamily="18" charset="0"/>
            </a:endParaRPr>
          </a:p>
          <a:p>
            <a:pPr marL="0" indent="0">
              <a:buNone/>
            </a:pPr>
            <a:r>
              <a:rPr lang="en-US" b="1" dirty="0">
                <a:latin typeface="Georgia" panose="02040502050405020303" pitchFamily="18" charset="0"/>
              </a:rPr>
              <a:t>Sustainable Development Goal 8.7</a:t>
            </a:r>
            <a:r>
              <a:rPr lang="en-US" dirty="0">
                <a:latin typeface="Georgia" panose="02040502050405020303" pitchFamily="18" charset="0"/>
              </a:rPr>
              <a:t>:</a:t>
            </a:r>
          </a:p>
          <a:p>
            <a:pPr marL="0" indent="0">
              <a:buNone/>
            </a:pPr>
            <a:r>
              <a:rPr lang="en-US" dirty="0">
                <a:latin typeface="Georgia" panose="02040502050405020303" pitchFamily="18" charset="0"/>
              </a:rPr>
              <a:t>“Take immediate and effective measures to eradicate forced </a:t>
            </a:r>
            <a:r>
              <a:rPr lang="en-US" dirty="0" err="1">
                <a:latin typeface="Georgia" panose="02040502050405020303" pitchFamily="18" charset="0"/>
              </a:rPr>
              <a:t>labour</a:t>
            </a:r>
            <a:r>
              <a:rPr lang="en-US" dirty="0">
                <a:latin typeface="Georgia" panose="02040502050405020303" pitchFamily="18" charset="0"/>
              </a:rPr>
              <a:t>, end modern slavery and human trafficking and secure the prohibition and elimination of the worst forms of child </a:t>
            </a:r>
            <a:r>
              <a:rPr lang="en-US" dirty="0" err="1">
                <a:latin typeface="Georgia" panose="02040502050405020303" pitchFamily="18" charset="0"/>
              </a:rPr>
              <a:t>labour</a:t>
            </a:r>
            <a:r>
              <a:rPr lang="en-US" dirty="0">
                <a:latin typeface="Georgia" panose="02040502050405020303" pitchFamily="18" charset="0"/>
              </a:rPr>
              <a:t>, including recruitment and use of child soldiers, and </a:t>
            </a:r>
            <a:r>
              <a:rPr lang="en-US" b="1" dirty="0">
                <a:latin typeface="Georgia" panose="02040502050405020303" pitchFamily="18" charset="0"/>
              </a:rPr>
              <a:t>by 2025 end child </a:t>
            </a:r>
            <a:r>
              <a:rPr lang="en-US" b="1" dirty="0" err="1">
                <a:latin typeface="Georgia" panose="02040502050405020303" pitchFamily="18" charset="0"/>
              </a:rPr>
              <a:t>labour</a:t>
            </a:r>
            <a:r>
              <a:rPr lang="en-US" b="1" dirty="0">
                <a:latin typeface="Georgia" panose="02040502050405020303" pitchFamily="18" charset="0"/>
              </a:rPr>
              <a:t> in all its forms</a:t>
            </a:r>
            <a:r>
              <a:rPr lang="en-US" dirty="0">
                <a:latin typeface="Georgia" panose="02040502050405020303" pitchFamily="18" charset="0"/>
              </a:rPr>
              <a:t>.”</a:t>
            </a:r>
          </a:p>
          <a:p>
            <a:endParaRPr lang="de-DE" dirty="0"/>
          </a:p>
        </p:txBody>
      </p:sp>
    </p:spTree>
    <p:extLst>
      <p:ext uri="{BB962C8B-B14F-4D97-AF65-F5344CB8AC3E}">
        <p14:creationId xmlns:p14="http://schemas.microsoft.com/office/powerpoint/2010/main" val="32440453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50825" y="503238"/>
            <a:ext cx="7777163" cy="81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lnSpc>
                <a:spcPts val="3300"/>
              </a:lnSpc>
              <a:spcBef>
                <a:spcPct val="0"/>
              </a:spcBef>
              <a:spcAft>
                <a:spcPct val="0"/>
              </a:spcAft>
            </a:pPr>
            <a:endParaRPr lang="de-DE" altLang="de-DE" sz="2500" b="1" spc="-89" dirty="0">
              <a:solidFill>
                <a:srgbClr val="E66507"/>
              </a:solidFill>
              <a:latin typeface="Georgia" panose="02040502050405020303" pitchFamily="18" charset="0"/>
            </a:endParaRPr>
          </a:p>
          <a:p>
            <a:pPr eaLnBrk="1" fontAlgn="base" hangingPunct="1">
              <a:lnSpc>
                <a:spcPts val="3300"/>
              </a:lnSpc>
              <a:spcBef>
                <a:spcPct val="0"/>
              </a:spcBef>
              <a:spcAft>
                <a:spcPct val="0"/>
              </a:spcAft>
            </a:pPr>
            <a:r>
              <a:rPr lang="de-DE" altLang="de-DE" sz="2500" b="1" dirty="0">
                <a:latin typeface="Georgia" panose="02040502050405020303" pitchFamily="18" charset="0"/>
              </a:rPr>
              <a:t>  </a:t>
            </a:r>
          </a:p>
        </p:txBody>
      </p:sp>
      <p:sp>
        <p:nvSpPr>
          <p:cNvPr id="7172" name="Textfeld 4"/>
          <p:cNvSpPr txBox="1">
            <a:spLocks noChangeArrowheads="1"/>
          </p:cNvSpPr>
          <p:nvPr/>
        </p:nvSpPr>
        <p:spPr bwMode="auto">
          <a:xfrm>
            <a:off x="179512" y="1196752"/>
            <a:ext cx="83883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a:defRPr/>
            </a:pPr>
            <a:r>
              <a:rPr lang="de-DE" sz="2000" dirty="0">
                <a:latin typeface="Georgia" panose="02040502050405020303" pitchFamily="18" charset="0"/>
              </a:rPr>
              <a:t> </a:t>
            </a:r>
          </a:p>
          <a:p>
            <a:pPr>
              <a:defRPr/>
            </a:pPr>
            <a:endParaRPr lang="de-DE" altLang="de-DE" sz="2000" b="1" dirty="0">
              <a:latin typeface="Georgia" pitchFamily="18" charset="0"/>
            </a:endParaRPr>
          </a:p>
          <a:p>
            <a:pPr marL="285750" indent="-285750">
              <a:buFont typeface="Arial" panose="020B0604020202020204" pitchFamily="34" charset="0"/>
              <a:buChar char="•"/>
              <a:defRPr/>
            </a:pPr>
            <a:endParaRPr lang="de-DE" altLang="de-DE" sz="2000" b="1" dirty="0">
              <a:latin typeface="Georgia" pitchFamily="18" charset="0"/>
            </a:endParaRPr>
          </a:p>
        </p:txBody>
      </p:sp>
      <p:pic>
        <p:nvPicPr>
          <p:cNvPr id="3" name="Grafik 2">
            <a:extLst>
              <a:ext uri="{FF2B5EF4-FFF2-40B4-BE49-F238E27FC236}">
                <a16:creationId xmlns:a16="http://schemas.microsoft.com/office/drawing/2014/main" id="{C9E979F9-C4F4-4D3C-9A6E-4F7B27870E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55" t="1" r="5555" b="1"/>
          <a:stretch/>
        </p:blipFill>
        <p:spPr>
          <a:xfrm>
            <a:off x="0" y="0"/>
            <a:ext cx="9144000" cy="6858000"/>
          </a:xfrm>
          <a:prstGeom prst="rect">
            <a:avLst/>
          </a:prstGeom>
        </p:spPr>
      </p:pic>
      <p:sp>
        <p:nvSpPr>
          <p:cNvPr id="6" name="Textfeld 5">
            <a:extLst>
              <a:ext uri="{FF2B5EF4-FFF2-40B4-BE49-F238E27FC236}">
                <a16:creationId xmlns:a16="http://schemas.microsoft.com/office/drawing/2014/main" id="{950AB0DB-3597-4F0F-BA7C-99EEDA6B51E3}"/>
              </a:ext>
            </a:extLst>
          </p:cNvPr>
          <p:cNvSpPr txBox="1"/>
          <p:nvPr/>
        </p:nvSpPr>
        <p:spPr>
          <a:xfrm>
            <a:off x="438250" y="4968750"/>
            <a:ext cx="4421782" cy="1246495"/>
          </a:xfrm>
          <a:prstGeom prst="rect">
            <a:avLst/>
          </a:prstGeom>
          <a:solidFill>
            <a:schemeClr val="bg1"/>
          </a:solidFill>
        </p:spPr>
        <p:txBody>
          <a:bodyPr wrap="square" rtlCol="0">
            <a:spAutoFit/>
          </a:bodyPr>
          <a:lstStyle/>
          <a:p>
            <a:pPr algn="ctr">
              <a:defRPr/>
            </a:pPr>
            <a:r>
              <a:rPr lang="de-DE" sz="2500" b="1" spc="-89" dirty="0">
                <a:solidFill>
                  <a:srgbClr val="E66507"/>
                </a:solidFill>
                <a:latin typeface="Georgia" panose="02040502050405020303" pitchFamily="18" charset="0"/>
              </a:rPr>
              <a:t>Kinderrechte stärken</a:t>
            </a:r>
          </a:p>
          <a:p>
            <a:pPr algn="ctr">
              <a:defRPr/>
            </a:pPr>
            <a:r>
              <a:rPr lang="de-DE" sz="2500" b="1" spc="-89" dirty="0">
                <a:solidFill>
                  <a:srgbClr val="E66507"/>
                </a:solidFill>
                <a:latin typeface="Georgia" panose="02040502050405020303" pitchFamily="18" charset="0"/>
              </a:rPr>
              <a:t>Einkommen sichern</a:t>
            </a:r>
          </a:p>
          <a:p>
            <a:pPr algn="ctr">
              <a:defRPr/>
            </a:pPr>
            <a:r>
              <a:rPr lang="de-DE" sz="2500" b="1" spc="-89" dirty="0">
                <a:solidFill>
                  <a:srgbClr val="E66507"/>
                </a:solidFill>
                <a:latin typeface="Georgia" panose="02040502050405020303" pitchFamily="18" charset="0"/>
              </a:rPr>
              <a:t>Bildung = Zukunft  </a:t>
            </a:r>
          </a:p>
        </p:txBody>
      </p:sp>
    </p:spTree>
    <p:extLst>
      <p:ext uri="{BB962C8B-B14F-4D97-AF65-F5344CB8AC3E}">
        <p14:creationId xmlns:p14="http://schemas.microsoft.com/office/powerpoint/2010/main" val="9721341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00" r="7490"/>
          <a:stretch/>
        </p:blipFill>
        <p:spPr>
          <a:xfrm>
            <a:off x="0" y="0"/>
            <a:ext cx="9144000" cy="6858000"/>
          </a:xfrm>
          <a:prstGeom prst="rect">
            <a:avLst/>
          </a:prstGeom>
        </p:spPr>
      </p:pic>
    </p:spTree>
    <p:extLst>
      <p:ext uri="{BB962C8B-B14F-4D97-AF65-F5344CB8AC3E}">
        <p14:creationId xmlns:p14="http://schemas.microsoft.com/office/powerpoint/2010/main" val="12493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9B180A0-A687-4435-B2F4-0F9748FD86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585" t="1" r="5637" b="1"/>
          <a:stretch/>
        </p:blipFill>
        <p:spPr>
          <a:xfrm>
            <a:off x="-108520" y="0"/>
            <a:ext cx="9252520" cy="6858000"/>
          </a:xfrm>
          <a:prstGeom prst="rect">
            <a:avLst/>
          </a:prstGeom>
        </p:spPr>
      </p:pic>
    </p:spTree>
    <p:extLst>
      <p:ext uri="{BB962C8B-B14F-4D97-AF65-F5344CB8AC3E}">
        <p14:creationId xmlns:p14="http://schemas.microsoft.com/office/powerpoint/2010/main" val="31725727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50" r="8524"/>
          <a:stretch/>
        </p:blipFill>
        <p:spPr>
          <a:xfrm>
            <a:off x="0" y="0"/>
            <a:ext cx="9144000" cy="6858000"/>
          </a:xfrm>
          <a:prstGeom prst="rect">
            <a:avLst/>
          </a:prstGeom>
        </p:spPr>
      </p:pic>
    </p:spTree>
    <p:extLst>
      <p:ext uri="{BB962C8B-B14F-4D97-AF65-F5344CB8AC3E}">
        <p14:creationId xmlns:p14="http://schemas.microsoft.com/office/powerpoint/2010/main" val="62031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4" r="5644"/>
          <a:stretch/>
        </p:blipFill>
        <p:spPr>
          <a:xfrm>
            <a:off x="0" y="0"/>
            <a:ext cx="9144000" cy="6858000"/>
          </a:xfrm>
          <a:prstGeom prst="rect">
            <a:avLst/>
          </a:prstGeom>
        </p:spPr>
      </p:pic>
    </p:spTree>
    <p:extLst>
      <p:ext uri="{BB962C8B-B14F-4D97-AF65-F5344CB8AC3E}">
        <p14:creationId xmlns:p14="http://schemas.microsoft.com/office/powerpoint/2010/main" val="410294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30" r="5630"/>
          <a:stretch/>
        </p:blipFill>
        <p:spPr>
          <a:xfrm>
            <a:off x="0" y="0"/>
            <a:ext cx="9144000" cy="6858000"/>
          </a:xfrm>
          <a:prstGeom prst="rect">
            <a:avLst/>
          </a:prstGeom>
        </p:spPr>
      </p:pic>
    </p:spTree>
    <p:extLst>
      <p:ext uri="{BB962C8B-B14F-4D97-AF65-F5344CB8AC3E}">
        <p14:creationId xmlns:p14="http://schemas.microsoft.com/office/powerpoint/2010/main" val="8857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4" r="5644"/>
          <a:stretch/>
        </p:blipFill>
        <p:spPr>
          <a:xfrm>
            <a:off x="0" y="0"/>
            <a:ext cx="9144000" cy="6858000"/>
          </a:xfrm>
          <a:prstGeom prst="rect">
            <a:avLst/>
          </a:prstGeom>
        </p:spPr>
      </p:pic>
    </p:spTree>
    <p:extLst>
      <p:ext uri="{BB962C8B-B14F-4D97-AF65-F5344CB8AC3E}">
        <p14:creationId xmlns:p14="http://schemas.microsoft.com/office/powerpoint/2010/main" val="36527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4" r="5644"/>
          <a:stretch/>
        </p:blipFill>
        <p:spPr>
          <a:xfrm>
            <a:off x="0" y="0"/>
            <a:ext cx="9144000" cy="6857999"/>
          </a:xfrm>
          <a:prstGeom prst="rect">
            <a:avLst/>
          </a:prstGeom>
        </p:spPr>
      </p:pic>
    </p:spTree>
    <p:extLst>
      <p:ext uri="{BB962C8B-B14F-4D97-AF65-F5344CB8AC3E}">
        <p14:creationId xmlns:p14="http://schemas.microsoft.com/office/powerpoint/2010/main" val="2157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4" r="5644"/>
          <a:stretch/>
        </p:blipFill>
        <p:spPr>
          <a:xfrm>
            <a:off x="0" y="0"/>
            <a:ext cx="9144000" cy="6858000"/>
          </a:xfrm>
          <a:prstGeom prst="rect">
            <a:avLst/>
          </a:prstGeom>
        </p:spPr>
      </p:pic>
    </p:spTree>
    <p:extLst>
      <p:ext uri="{BB962C8B-B14F-4D97-AF65-F5344CB8AC3E}">
        <p14:creationId xmlns:p14="http://schemas.microsoft.com/office/powerpoint/2010/main" val="18716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E8E4D95-8E44-49B9-A00A-2A588485CB20}"/>
              </a:ext>
            </a:extLst>
          </p:cNvPr>
          <p:cNvPicPr>
            <a:picLocks noChangeAspect="1"/>
          </p:cNvPicPr>
          <p:nvPr/>
        </p:nvPicPr>
        <p:blipFill rotWithShape="1">
          <a:blip r:embed="rId3">
            <a:extLst>
              <a:ext uri="{28A0092B-C50C-407E-A947-70E740481C1C}">
                <a14:useLocalDpi xmlns:a14="http://schemas.microsoft.com/office/drawing/2010/main"/>
              </a:ext>
            </a:extLst>
          </a:blip>
          <a:srcRect l="6950" t="1" r="4157" b="1"/>
          <a:stretch/>
        </p:blipFill>
        <p:spPr>
          <a:xfrm>
            <a:off x="0" y="0"/>
            <a:ext cx="9144000" cy="6858000"/>
          </a:xfrm>
          <a:prstGeom prst="rect">
            <a:avLst/>
          </a:prstGeom>
        </p:spPr>
      </p:pic>
      <p:sp>
        <p:nvSpPr>
          <p:cNvPr id="5" name="Textfeld 4">
            <a:extLst>
              <a:ext uri="{FF2B5EF4-FFF2-40B4-BE49-F238E27FC236}">
                <a16:creationId xmlns:a16="http://schemas.microsoft.com/office/drawing/2014/main" id="{F890584B-8FE8-443A-A70C-B535F8644728}"/>
              </a:ext>
            </a:extLst>
          </p:cNvPr>
          <p:cNvSpPr txBox="1"/>
          <p:nvPr/>
        </p:nvSpPr>
        <p:spPr>
          <a:xfrm>
            <a:off x="3779912" y="5517232"/>
            <a:ext cx="4843933" cy="861774"/>
          </a:xfrm>
          <a:prstGeom prst="rect">
            <a:avLst/>
          </a:prstGeom>
          <a:solidFill>
            <a:schemeClr val="bg1"/>
          </a:solidFill>
        </p:spPr>
        <p:txBody>
          <a:bodyPr wrap="square" rtlCol="0">
            <a:spAutoFit/>
          </a:bodyPr>
          <a:lstStyle/>
          <a:p>
            <a:pPr algn="ctr"/>
            <a:r>
              <a:rPr lang="de-DE" sz="2500" b="1" spc="-89" dirty="0">
                <a:solidFill>
                  <a:srgbClr val="E66507"/>
                </a:solidFill>
                <a:latin typeface="Georgia" panose="02040502050405020303" pitchFamily="18" charset="0"/>
              </a:rPr>
              <a:t>Willkommen im Seminar </a:t>
            </a:r>
            <a:br>
              <a:rPr lang="de-DE" sz="2500" b="1" spc="-89" dirty="0">
                <a:solidFill>
                  <a:srgbClr val="E66507"/>
                </a:solidFill>
                <a:latin typeface="Georgia" panose="02040502050405020303" pitchFamily="18" charset="0"/>
              </a:rPr>
            </a:br>
            <a:r>
              <a:rPr lang="de-DE" sz="2500" b="1" spc="-89" dirty="0">
                <a:solidFill>
                  <a:srgbClr val="E66507"/>
                </a:solidFill>
                <a:latin typeface="Georgia" panose="02040502050405020303" pitchFamily="18" charset="0"/>
              </a:rPr>
              <a:t>„Kindern Zukunft schenken“</a:t>
            </a:r>
          </a:p>
        </p:txBody>
      </p:sp>
    </p:spTree>
    <p:extLst>
      <p:ext uri="{BB962C8B-B14F-4D97-AF65-F5344CB8AC3E}">
        <p14:creationId xmlns:p14="http://schemas.microsoft.com/office/powerpoint/2010/main" val="340769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30" r="5630"/>
          <a:stretch/>
        </p:blipFill>
        <p:spPr>
          <a:xfrm>
            <a:off x="0" y="0"/>
            <a:ext cx="9144000" cy="6858000"/>
          </a:xfrm>
          <a:prstGeom prst="rect">
            <a:avLst/>
          </a:prstGeom>
        </p:spPr>
      </p:pic>
    </p:spTree>
    <p:extLst>
      <p:ext uri="{BB962C8B-B14F-4D97-AF65-F5344CB8AC3E}">
        <p14:creationId xmlns:p14="http://schemas.microsoft.com/office/powerpoint/2010/main" val="26129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4" r="5644"/>
          <a:stretch/>
        </p:blipFill>
        <p:spPr>
          <a:xfrm>
            <a:off x="0" y="0"/>
            <a:ext cx="9143999" cy="6858000"/>
          </a:xfrm>
          <a:prstGeom prst="rect">
            <a:avLst/>
          </a:prstGeom>
        </p:spPr>
      </p:pic>
    </p:spTree>
    <p:extLst>
      <p:ext uri="{BB962C8B-B14F-4D97-AF65-F5344CB8AC3E}">
        <p14:creationId xmlns:p14="http://schemas.microsoft.com/office/powerpoint/2010/main" val="51847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4" r="5644"/>
          <a:stretch/>
        </p:blipFill>
        <p:spPr>
          <a:xfrm>
            <a:off x="0" y="0"/>
            <a:ext cx="9144000" cy="6858000"/>
          </a:xfrm>
          <a:prstGeom prst="rect">
            <a:avLst/>
          </a:prstGeom>
        </p:spPr>
      </p:pic>
    </p:spTree>
    <p:extLst>
      <p:ext uri="{BB962C8B-B14F-4D97-AF65-F5344CB8AC3E}">
        <p14:creationId xmlns:p14="http://schemas.microsoft.com/office/powerpoint/2010/main" val="357043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5">
            <a:extLst>
              <a:ext uri="{FF2B5EF4-FFF2-40B4-BE49-F238E27FC236}">
                <a16:creationId xmlns:a16="http://schemas.microsoft.com/office/drawing/2014/main" id="{1EDCD31D-F4EB-4A2E-A5AB-65F8F3139C92}"/>
              </a:ext>
            </a:extLst>
          </p:cNvPr>
          <p:cNvGrpSpPr/>
          <p:nvPr/>
        </p:nvGrpSpPr>
        <p:grpSpPr>
          <a:xfrm>
            <a:off x="1763688" y="908720"/>
            <a:ext cx="5400599" cy="4824534"/>
            <a:chOff x="1790290" y="1140074"/>
            <a:chExt cx="3094691" cy="2964735"/>
          </a:xfrm>
        </p:grpSpPr>
        <p:pic>
          <p:nvPicPr>
            <p:cNvPr id="5" name="Picture 16" descr="A close up of a tree&#10;&#10;Description generated with high confidence">
              <a:extLst>
                <a:ext uri="{FF2B5EF4-FFF2-40B4-BE49-F238E27FC236}">
                  <a16:creationId xmlns:a16="http://schemas.microsoft.com/office/drawing/2014/main" id="{D081B9E8-22D4-4DE4-9BC1-FFD4CC1728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0290" y="1140074"/>
              <a:ext cx="3094691" cy="2964735"/>
            </a:xfrm>
            <a:prstGeom prst="rect">
              <a:avLst/>
            </a:prstGeom>
          </p:spPr>
        </p:pic>
        <p:pic>
          <p:nvPicPr>
            <p:cNvPr id="6" name="Picture 18" descr="A close up of a sign&#10;&#10;Description generated with very high confidence">
              <a:extLst>
                <a:ext uri="{FF2B5EF4-FFF2-40B4-BE49-F238E27FC236}">
                  <a16:creationId xmlns:a16="http://schemas.microsoft.com/office/drawing/2014/main" id="{DDC67C80-EEC4-451C-A579-ABCF2528D5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3251" y="1410463"/>
              <a:ext cx="2466963" cy="2419417"/>
            </a:xfrm>
            <a:prstGeom prst="rect">
              <a:avLst/>
            </a:prstGeom>
          </p:spPr>
        </p:pic>
      </p:grpSp>
    </p:spTree>
    <p:extLst>
      <p:ext uri="{BB962C8B-B14F-4D97-AF65-F5344CB8AC3E}">
        <p14:creationId xmlns:p14="http://schemas.microsoft.com/office/powerpoint/2010/main" val="17365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F360655-6DA3-4C47-BB26-25CC0589F6D7}"/>
              </a:ext>
            </a:extLst>
          </p:cNvPr>
          <p:cNvPicPr>
            <a:picLocks noChangeAspect="1"/>
          </p:cNvPicPr>
          <p:nvPr/>
        </p:nvPicPr>
        <p:blipFill rotWithShape="1">
          <a:blip r:embed="rId3">
            <a:extLst>
              <a:ext uri="{28A0092B-C50C-407E-A947-70E740481C1C}">
                <a14:useLocalDpi xmlns:a14="http://schemas.microsoft.com/office/drawing/2010/main"/>
              </a:ext>
            </a:extLst>
          </a:blip>
          <a:srcRect l="5583" r="5583"/>
          <a:stretch/>
        </p:blipFill>
        <p:spPr>
          <a:xfrm>
            <a:off x="0" y="0"/>
            <a:ext cx="9144000" cy="6858000"/>
          </a:xfrm>
          <a:prstGeom prst="rect">
            <a:avLst/>
          </a:prstGeom>
        </p:spPr>
      </p:pic>
      <p:sp>
        <p:nvSpPr>
          <p:cNvPr id="7" name="Textfeld 6">
            <a:extLst>
              <a:ext uri="{FF2B5EF4-FFF2-40B4-BE49-F238E27FC236}">
                <a16:creationId xmlns:a16="http://schemas.microsoft.com/office/drawing/2014/main" id="{E9654DD1-30BB-4F79-AAB5-86863F1AF3DC}"/>
              </a:ext>
            </a:extLst>
          </p:cNvPr>
          <p:cNvSpPr txBox="1"/>
          <p:nvPr/>
        </p:nvSpPr>
        <p:spPr>
          <a:xfrm>
            <a:off x="395536" y="5013176"/>
            <a:ext cx="3456384" cy="1200329"/>
          </a:xfrm>
          <a:prstGeom prst="rect">
            <a:avLst/>
          </a:prstGeom>
          <a:solidFill>
            <a:schemeClr val="bg1"/>
          </a:solidFill>
        </p:spPr>
        <p:txBody>
          <a:bodyPr wrap="square" rtlCol="0">
            <a:spAutoFit/>
          </a:bodyPr>
          <a:lstStyle/>
          <a:p>
            <a:r>
              <a:rPr lang="de-DE" sz="3600" b="1" spc="-89" dirty="0">
                <a:solidFill>
                  <a:srgbClr val="E66507"/>
                </a:solidFill>
                <a:latin typeface="Georgia" panose="02040502050405020303" pitchFamily="18" charset="0"/>
              </a:rPr>
              <a:t>Kampagne</a:t>
            </a:r>
          </a:p>
          <a:p>
            <a:r>
              <a:rPr lang="de-DE" sz="3600" b="1" spc="-89" dirty="0">
                <a:latin typeface="Georgia" panose="02040502050405020303" pitchFamily="18" charset="0"/>
                <a:hlinkClick r:id="rId4">
                  <a:extLst>
                    <a:ext uri="{A12FA001-AC4F-418D-AE19-62706E023703}">
                      <ahyp:hlinkClr xmlns:ahyp="http://schemas.microsoft.com/office/drawing/2018/hyperlinkcolor" val="tx"/>
                    </a:ext>
                  </a:extLst>
                </a:hlinkClick>
              </a:rPr>
              <a:t>100 Millionen </a:t>
            </a:r>
            <a:endParaRPr lang="de-DE" sz="3600" b="1" spc="-89" dirty="0">
              <a:latin typeface="Georgia" panose="02040502050405020303" pitchFamily="18" charset="0"/>
            </a:endParaRPr>
          </a:p>
        </p:txBody>
      </p:sp>
    </p:spTree>
    <p:extLst>
      <p:ext uri="{BB962C8B-B14F-4D97-AF65-F5344CB8AC3E}">
        <p14:creationId xmlns:p14="http://schemas.microsoft.com/office/powerpoint/2010/main" val="27608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89F06-5FFB-4282-8140-375BE77E2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6" y="0"/>
            <a:ext cx="9144000" cy="6858000"/>
          </a:xfrm>
          <a:prstGeom prst="rect">
            <a:avLst/>
          </a:prstGeom>
        </p:spPr>
      </p:pic>
      <p:sp>
        <p:nvSpPr>
          <p:cNvPr id="9" name="Textfeld 8">
            <a:extLst>
              <a:ext uri="{FF2B5EF4-FFF2-40B4-BE49-F238E27FC236}">
                <a16:creationId xmlns:a16="http://schemas.microsoft.com/office/drawing/2014/main" id="{FB02D75A-1112-4F03-B676-BCB7BFB0E22E}"/>
              </a:ext>
            </a:extLst>
          </p:cNvPr>
          <p:cNvSpPr txBox="1"/>
          <p:nvPr/>
        </p:nvSpPr>
        <p:spPr>
          <a:xfrm>
            <a:off x="467544" y="510580"/>
            <a:ext cx="4104456" cy="646331"/>
          </a:xfrm>
          <a:prstGeom prst="rect">
            <a:avLst/>
          </a:prstGeom>
          <a:solidFill>
            <a:schemeClr val="bg1"/>
          </a:solidFill>
        </p:spPr>
        <p:txBody>
          <a:bodyPr wrap="square" rtlCol="0">
            <a:spAutoFit/>
          </a:bodyPr>
          <a:lstStyle/>
          <a:p>
            <a:r>
              <a:rPr lang="de-DE" sz="3600" b="1" spc="-89" dirty="0">
                <a:solidFill>
                  <a:srgbClr val="E66507"/>
                </a:solidFill>
                <a:latin typeface="Georgia" panose="02040502050405020303" pitchFamily="18" charset="0"/>
              </a:rPr>
              <a:t>Kailash Satyarthi</a:t>
            </a:r>
          </a:p>
        </p:txBody>
      </p:sp>
    </p:spTree>
    <p:extLst>
      <p:ext uri="{BB962C8B-B14F-4D97-AF65-F5344CB8AC3E}">
        <p14:creationId xmlns:p14="http://schemas.microsoft.com/office/powerpoint/2010/main" val="12962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FE6D372-0954-4947-A75F-C1ADA9E975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56" r="5556"/>
          <a:stretch/>
        </p:blipFill>
        <p:spPr>
          <a:xfrm>
            <a:off x="0" y="0"/>
            <a:ext cx="9144000" cy="6858000"/>
          </a:xfrm>
          <a:prstGeom prst="rect">
            <a:avLst/>
          </a:prstGeom>
        </p:spPr>
      </p:pic>
    </p:spTree>
    <p:extLst>
      <p:ext uri="{BB962C8B-B14F-4D97-AF65-F5344CB8AC3E}">
        <p14:creationId xmlns:p14="http://schemas.microsoft.com/office/powerpoint/2010/main" val="17806538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_V3A0012A"/>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l="5526" r="5526"/>
          <a:stretch/>
        </p:blipFill>
        <p:spPr>
          <a:xfrm>
            <a:off x="0" y="0"/>
            <a:ext cx="9144000" cy="6858000"/>
          </a:xfrm>
          <a:prstGeom prst="rect">
            <a:avLst/>
          </a:prstGeom>
          <a:noFill/>
          <a:ln>
            <a:noFill/>
          </a:ln>
        </p:spPr>
      </p:pic>
      <p:sp>
        <p:nvSpPr>
          <p:cNvPr id="4" name="Textfeld 3">
            <a:extLst>
              <a:ext uri="{FF2B5EF4-FFF2-40B4-BE49-F238E27FC236}">
                <a16:creationId xmlns:a16="http://schemas.microsoft.com/office/drawing/2014/main" id="{4632C7AD-73B9-483F-8B43-1B6C902DB737}"/>
              </a:ext>
            </a:extLst>
          </p:cNvPr>
          <p:cNvSpPr txBox="1"/>
          <p:nvPr/>
        </p:nvSpPr>
        <p:spPr>
          <a:xfrm>
            <a:off x="5580112" y="5445224"/>
            <a:ext cx="2952328" cy="646331"/>
          </a:xfrm>
          <a:prstGeom prst="rect">
            <a:avLst/>
          </a:prstGeom>
          <a:solidFill>
            <a:schemeClr val="bg1"/>
          </a:solidFill>
        </p:spPr>
        <p:txBody>
          <a:bodyPr wrap="square" rtlCol="0">
            <a:spAutoFit/>
          </a:bodyPr>
          <a:lstStyle/>
          <a:p>
            <a:r>
              <a:rPr lang="de-DE" sz="3600" b="1" spc="-89" dirty="0">
                <a:solidFill>
                  <a:srgbClr val="E66507"/>
                </a:solidFill>
                <a:latin typeface="Georgia" panose="02040502050405020303" pitchFamily="18" charset="0"/>
              </a:rPr>
              <a:t>Lobbyarbeit</a:t>
            </a:r>
          </a:p>
        </p:txBody>
      </p:sp>
    </p:spTree>
    <p:extLst>
      <p:ext uri="{BB962C8B-B14F-4D97-AF65-F5344CB8AC3E}">
        <p14:creationId xmlns:p14="http://schemas.microsoft.com/office/powerpoint/2010/main" val="27016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DFD755E-F4EA-4A33-B5FD-A8526CAF31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9E74958-7CA3-4A8E-A3AF-113A401E79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41" r="5541"/>
          <a:stretch/>
        </p:blipFill>
        <p:spPr>
          <a:xfrm>
            <a:off x="0" y="0"/>
            <a:ext cx="9144000" cy="6858000"/>
          </a:xfrm>
          <a:prstGeom prst="rect">
            <a:avLst/>
          </a:prstGeom>
        </p:spPr>
      </p:pic>
      <p:sp>
        <p:nvSpPr>
          <p:cNvPr id="2" name="Textfeld 1">
            <a:extLst>
              <a:ext uri="{FF2B5EF4-FFF2-40B4-BE49-F238E27FC236}">
                <a16:creationId xmlns:a16="http://schemas.microsoft.com/office/drawing/2014/main" id="{934AFE0C-2668-40D4-BF8A-BEDFEB7BFC93}"/>
              </a:ext>
            </a:extLst>
          </p:cNvPr>
          <p:cNvSpPr txBox="1"/>
          <p:nvPr/>
        </p:nvSpPr>
        <p:spPr>
          <a:xfrm>
            <a:off x="6084168" y="5517232"/>
            <a:ext cx="2304256" cy="646331"/>
          </a:xfrm>
          <a:prstGeom prst="rect">
            <a:avLst/>
          </a:prstGeom>
          <a:solidFill>
            <a:schemeClr val="bg1"/>
          </a:solidFill>
        </p:spPr>
        <p:txBody>
          <a:bodyPr wrap="square" rtlCol="0">
            <a:spAutoFit/>
          </a:bodyPr>
          <a:lstStyle/>
          <a:p>
            <a:r>
              <a:rPr lang="de-DE" sz="3600" b="1" spc="-89" dirty="0">
                <a:solidFill>
                  <a:srgbClr val="E66507"/>
                </a:solidFill>
                <a:latin typeface="Georgia" panose="02040502050405020303" pitchFamily="18" charset="0"/>
              </a:rPr>
              <a:t>Aktionen</a:t>
            </a:r>
          </a:p>
        </p:txBody>
      </p:sp>
    </p:spTree>
    <p:extLst>
      <p:ext uri="{BB962C8B-B14F-4D97-AF65-F5344CB8AC3E}">
        <p14:creationId xmlns:p14="http://schemas.microsoft.com/office/powerpoint/2010/main" val="298338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D6680BF-217B-49AE-AC4A-47DA91B821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28" r="5628"/>
          <a:stretch/>
        </p:blipFill>
        <p:spPr>
          <a:xfrm>
            <a:off x="0" y="0"/>
            <a:ext cx="9144000" cy="6858000"/>
          </a:xfrm>
          <a:prstGeom prst="rect">
            <a:avLst/>
          </a:prstGeom>
        </p:spPr>
      </p:pic>
      <p:sp>
        <p:nvSpPr>
          <p:cNvPr id="6" name="Textfeld 5">
            <a:extLst>
              <a:ext uri="{FF2B5EF4-FFF2-40B4-BE49-F238E27FC236}">
                <a16:creationId xmlns:a16="http://schemas.microsoft.com/office/drawing/2014/main" id="{4C86BF24-561E-4AC6-90B2-1BC988D14B76}"/>
              </a:ext>
            </a:extLst>
          </p:cNvPr>
          <p:cNvSpPr txBox="1"/>
          <p:nvPr/>
        </p:nvSpPr>
        <p:spPr>
          <a:xfrm>
            <a:off x="448147" y="5229200"/>
            <a:ext cx="4104456" cy="861774"/>
          </a:xfrm>
          <a:prstGeom prst="rect">
            <a:avLst/>
          </a:prstGeom>
          <a:solidFill>
            <a:schemeClr val="bg1"/>
          </a:solidFill>
        </p:spPr>
        <p:txBody>
          <a:bodyPr wrap="square" rtlCol="0">
            <a:spAutoFit/>
          </a:bodyPr>
          <a:lstStyle/>
          <a:p>
            <a:pPr algn="ctr"/>
            <a:r>
              <a:rPr lang="de-DE" sz="2500" b="1" spc="-89" dirty="0">
                <a:solidFill>
                  <a:srgbClr val="E66507"/>
                </a:solidFill>
                <a:latin typeface="Georgia" panose="02040502050405020303" pitchFamily="18" charset="0"/>
              </a:rPr>
              <a:t>1 von 10 Kindern weltweit muss arbeiten </a:t>
            </a:r>
          </a:p>
        </p:txBody>
      </p:sp>
    </p:spTree>
    <p:extLst>
      <p:ext uri="{BB962C8B-B14F-4D97-AF65-F5344CB8AC3E}">
        <p14:creationId xmlns:p14="http://schemas.microsoft.com/office/powerpoint/2010/main" val="38170399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1BD379-8409-4FA5-A791-59EA4B12FF79}"/>
              </a:ext>
            </a:extLst>
          </p:cNvPr>
          <p:cNvPicPr>
            <a:picLocks noChangeAspect="1"/>
          </p:cNvPicPr>
          <p:nvPr/>
        </p:nvPicPr>
        <p:blipFill rotWithShape="1">
          <a:blip r:embed="rId3"/>
          <a:srcRect l="12533" r="12533"/>
          <a:stretch/>
        </p:blipFill>
        <p:spPr>
          <a:xfrm>
            <a:off x="0" y="0"/>
            <a:ext cx="9144000" cy="6864052"/>
          </a:xfrm>
          <a:prstGeom prst="rect">
            <a:avLst/>
          </a:prstGeom>
        </p:spPr>
      </p:pic>
      <p:sp>
        <p:nvSpPr>
          <p:cNvPr id="4" name="Textfeld 3">
            <a:extLst>
              <a:ext uri="{FF2B5EF4-FFF2-40B4-BE49-F238E27FC236}">
                <a16:creationId xmlns:a16="http://schemas.microsoft.com/office/drawing/2014/main" id="{E23D2785-589C-4714-A977-B7F807861E8A}"/>
              </a:ext>
            </a:extLst>
          </p:cNvPr>
          <p:cNvSpPr txBox="1"/>
          <p:nvPr/>
        </p:nvSpPr>
        <p:spPr>
          <a:xfrm>
            <a:off x="251520" y="1916832"/>
            <a:ext cx="4608512" cy="646331"/>
          </a:xfrm>
          <a:prstGeom prst="rect">
            <a:avLst/>
          </a:prstGeom>
          <a:solidFill>
            <a:schemeClr val="bg1"/>
          </a:solidFill>
        </p:spPr>
        <p:txBody>
          <a:bodyPr wrap="square" rtlCol="0">
            <a:spAutoFit/>
          </a:bodyPr>
          <a:lstStyle/>
          <a:p>
            <a:r>
              <a:rPr lang="de-DE" sz="3600" b="1" spc="-89" dirty="0">
                <a:solidFill>
                  <a:srgbClr val="E66507"/>
                </a:solidFill>
                <a:latin typeface="Georgia" panose="02040502050405020303" pitchFamily="18" charset="0"/>
              </a:rPr>
              <a:t>#1von100Millionen</a:t>
            </a:r>
          </a:p>
        </p:txBody>
      </p:sp>
    </p:spTree>
    <p:extLst>
      <p:ext uri="{BB962C8B-B14F-4D97-AF65-F5344CB8AC3E}">
        <p14:creationId xmlns:p14="http://schemas.microsoft.com/office/powerpoint/2010/main" val="222774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50825" y="503238"/>
            <a:ext cx="7777163" cy="3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ts val="3300"/>
              </a:lnSpc>
              <a:spcBef>
                <a:spcPct val="0"/>
              </a:spcBef>
              <a:spcAft>
                <a:spcPct val="0"/>
              </a:spcAft>
            </a:pPr>
            <a:r>
              <a:rPr lang="de-DE" altLang="de-DE" sz="2500" b="1" spc="-89" dirty="0">
                <a:solidFill>
                  <a:srgbClr val="E66507"/>
                </a:solidFill>
                <a:latin typeface="Georgia" panose="02040502050405020303" pitchFamily="18" charset="0"/>
              </a:rPr>
              <a:t>Werde 1 von 100 Millionen!</a:t>
            </a:r>
          </a:p>
        </p:txBody>
      </p:sp>
      <p:sp>
        <p:nvSpPr>
          <p:cNvPr id="17411" name="Text Box 5"/>
          <p:cNvSpPr txBox="1">
            <a:spLocks noChangeArrowheads="1"/>
          </p:cNvSpPr>
          <p:nvPr/>
        </p:nvSpPr>
        <p:spPr bwMode="auto">
          <a:xfrm>
            <a:off x="323269" y="1124744"/>
            <a:ext cx="8642350" cy="165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2698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0" eaLnBrk="1" hangingPunct="1">
              <a:lnSpc>
                <a:spcPts val="3300"/>
              </a:lnSpc>
              <a:buClr>
                <a:srgbClr val="F77025"/>
              </a:buClr>
              <a:buSzPct val="60000"/>
              <a:defRPr/>
            </a:pPr>
            <a:endParaRPr lang="de-DE" altLang="de-DE" dirty="0">
              <a:latin typeface="Georgia" pitchFamily="18" charset="0"/>
            </a:endParaRPr>
          </a:p>
          <a:p>
            <a:pPr lvl="1" eaLnBrk="1" hangingPunct="1">
              <a:lnSpc>
                <a:spcPts val="3300"/>
              </a:lnSpc>
              <a:buClr>
                <a:srgbClr val="F77025"/>
              </a:buClr>
              <a:buSzPct val="60000"/>
              <a:buFont typeface="Georgia" pitchFamily="18" charset="0"/>
              <a:buChar char="•"/>
              <a:defRPr/>
            </a:pPr>
            <a:endParaRPr lang="de-DE" altLang="de-DE" sz="2200" dirty="0">
              <a:latin typeface="Georgia" pitchFamily="18" charset="0"/>
            </a:endParaRPr>
          </a:p>
          <a:p>
            <a:pPr lvl="1" eaLnBrk="1" hangingPunct="1">
              <a:lnSpc>
                <a:spcPts val="3300"/>
              </a:lnSpc>
              <a:buClr>
                <a:srgbClr val="F77025"/>
              </a:buClr>
              <a:buSzPct val="60000"/>
              <a:buFont typeface="Georgia" pitchFamily="18" charset="0"/>
              <a:buChar char="•"/>
              <a:defRPr/>
            </a:pPr>
            <a:endParaRPr lang="de-DE" altLang="de-DE" sz="2200" u="sng" dirty="0">
              <a:latin typeface="Georgia" pitchFamily="18" charset="0"/>
            </a:endParaRPr>
          </a:p>
          <a:p>
            <a:pPr indent="0" eaLnBrk="1" hangingPunct="1">
              <a:lnSpc>
                <a:spcPts val="3300"/>
              </a:lnSpc>
              <a:buClr>
                <a:srgbClr val="F77025"/>
              </a:buClr>
              <a:buSzPct val="60000"/>
              <a:defRPr/>
            </a:pPr>
            <a:endParaRPr lang="de-DE" altLang="de-DE" sz="2200" dirty="0">
              <a:latin typeface="Georgia" pitchFamily="18" charset="0"/>
            </a:endParaRPr>
          </a:p>
        </p:txBody>
      </p:sp>
      <p:sp>
        <p:nvSpPr>
          <p:cNvPr id="5" name="Text Box 3">
            <a:extLst>
              <a:ext uri="{FF2B5EF4-FFF2-40B4-BE49-F238E27FC236}">
                <a16:creationId xmlns:a16="http://schemas.microsoft.com/office/drawing/2014/main" id="{41C2C59F-CEF0-40E0-9900-D4608B18758E}"/>
              </a:ext>
            </a:extLst>
          </p:cNvPr>
          <p:cNvSpPr txBox="1">
            <a:spLocks noChangeArrowheads="1"/>
          </p:cNvSpPr>
          <p:nvPr/>
        </p:nvSpPr>
        <p:spPr bwMode="auto">
          <a:xfrm>
            <a:off x="467544" y="1160200"/>
            <a:ext cx="7777163" cy="800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69875" eaLnBrk="1" fontAlgn="base" hangingPunct="1">
              <a:lnSpc>
                <a:spcPts val="3300"/>
              </a:lnSpc>
              <a:spcBef>
                <a:spcPct val="0"/>
              </a:spcBef>
              <a:spcAft>
                <a:spcPct val="0"/>
              </a:spcAft>
              <a:buClr>
                <a:srgbClr val="F77025"/>
              </a:buClr>
              <a:buSzPct val="140000"/>
              <a:buFont typeface="Georgia" pitchFamily="18" charset="0"/>
              <a:buChar char="•"/>
              <a:defRPr/>
            </a:pPr>
            <a:r>
              <a:rPr lang="de-DE" altLang="de-DE" sz="2000" dirty="0">
                <a:latin typeface="Georgia" pitchFamily="18" charset="0"/>
              </a:rPr>
              <a:t>Aktionen</a:t>
            </a:r>
          </a:p>
          <a:p>
            <a:pPr indent="269875" eaLnBrk="1" fontAlgn="base" hangingPunct="1">
              <a:lnSpc>
                <a:spcPts val="3300"/>
              </a:lnSpc>
              <a:spcBef>
                <a:spcPct val="0"/>
              </a:spcBef>
              <a:spcAft>
                <a:spcPct val="0"/>
              </a:spcAft>
              <a:buClr>
                <a:srgbClr val="F77025"/>
              </a:buClr>
              <a:buSzPct val="140000"/>
              <a:buFont typeface="Georgia" pitchFamily="18" charset="0"/>
              <a:buChar char="•"/>
              <a:defRPr/>
            </a:pPr>
            <a:r>
              <a:rPr lang="de-DE" altLang="de-DE" sz="2000" dirty="0">
                <a:latin typeface="Georgia" pitchFamily="18" charset="0"/>
              </a:rPr>
              <a:t>Brot für die Welt Jugend</a:t>
            </a:r>
          </a:p>
          <a:p>
            <a:pPr indent="269875" eaLnBrk="1" fontAlgn="base" hangingPunct="1">
              <a:lnSpc>
                <a:spcPts val="3300"/>
              </a:lnSpc>
              <a:spcBef>
                <a:spcPct val="0"/>
              </a:spcBef>
              <a:spcAft>
                <a:spcPct val="0"/>
              </a:spcAft>
              <a:buClr>
                <a:srgbClr val="F77025"/>
              </a:buClr>
              <a:buSzPct val="140000"/>
              <a:buFont typeface="Georgia" pitchFamily="18" charset="0"/>
              <a:buChar char="•"/>
              <a:defRPr/>
            </a:pPr>
            <a:r>
              <a:rPr lang="de-DE" altLang="de-DE" sz="2000" dirty="0">
                <a:latin typeface="Georgia" pitchFamily="18" charset="0"/>
              </a:rPr>
              <a:t>Film </a:t>
            </a:r>
            <a:r>
              <a:rPr lang="de-DE" altLang="de-DE" sz="2000" dirty="0">
                <a:latin typeface="Georgia" pitchFamily="18" charset="0"/>
                <a:hlinkClick r:id="rId3">
                  <a:extLst>
                    <a:ext uri="{A12FA001-AC4F-418D-AE19-62706E023703}">
                      <ahyp:hlinkClr xmlns:ahyp="http://schemas.microsoft.com/office/drawing/2018/hyperlinkcolor" val="tx"/>
                    </a:ext>
                  </a:extLst>
                </a:hlinkClick>
              </a:rPr>
              <a:t>The Price </a:t>
            </a:r>
            <a:r>
              <a:rPr lang="de-DE" altLang="de-DE" sz="2000" dirty="0" err="1">
                <a:latin typeface="Georgia" pitchFamily="18" charset="0"/>
                <a:hlinkClick r:id="rId3">
                  <a:extLst>
                    <a:ext uri="{A12FA001-AC4F-418D-AE19-62706E023703}">
                      <ahyp:hlinkClr xmlns:ahyp="http://schemas.microsoft.com/office/drawing/2018/hyperlinkcolor" val="tx"/>
                    </a:ext>
                  </a:extLst>
                </a:hlinkClick>
              </a:rPr>
              <a:t>of</a:t>
            </a:r>
            <a:r>
              <a:rPr lang="de-DE" altLang="de-DE" sz="2000" dirty="0">
                <a:latin typeface="Georgia" pitchFamily="18" charset="0"/>
                <a:hlinkClick r:id="rId3">
                  <a:extLst>
                    <a:ext uri="{A12FA001-AC4F-418D-AE19-62706E023703}">
                      <ahyp:hlinkClr xmlns:ahyp="http://schemas.microsoft.com/office/drawing/2018/hyperlinkcolor" val="tx"/>
                    </a:ext>
                  </a:extLst>
                </a:hlinkClick>
              </a:rPr>
              <a:t> Free </a:t>
            </a:r>
            <a:endParaRPr lang="de-DE" altLang="de-DE" sz="2000" dirty="0">
              <a:latin typeface="Georgia" pitchFamily="18" charset="0"/>
            </a:endParaRPr>
          </a:p>
          <a:p>
            <a:pPr indent="269875" eaLnBrk="1" fontAlgn="base" hangingPunct="1">
              <a:lnSpc>
                <a:spcPts val="3300"/>
              </a:lnSpc>
              <a:spcBef>
                <a:spcPct val="0"/>
              </a:spcBef>
              <a:spcAft>
                <a:spcPct val="0"/>
              </a:spcAft>
              <a:buClr>
                <a:srgbClr val="F77025"/>
              </a:buClr>
              <a:buSzPct val="140000"/>
              <a:buFont typeface="Georgia" pitchFamily="18" charset="0"/>
              <a:buChar char="•"/>
              <a:defRPr/>
            </a:pPr>
            <a:r>
              <a:rPr lang="de-DE" altLang="de-DE" sz="2000" dirty="0">
                <a:latin typeface="Georgia" pitchFamily="18" charset="0"/>
              </a:rPr>
              <a:t>Workshop / Projekttag</a:t>
            </a:r>
          </a:p>
          <a:p>
            <a:pPr indent="269875" eaLnBrk="1" fontAlgn="base" hangingPunct="1">
              <a:lnSpc>
                <a:spcPts val="3300"/>
              </a:lnSpc>
              <a:spcBef>
                <a:spcPct val="0"/>
              </a:spcBef>
              <a:spcAft>
                <a:spcPct val="0"/>
              </a:spcAft>
              <a:buClr>
                <a:srgbClr val="F77025"/>
              </a:buClr>
              <a:buSzPct val="140000"/>
              <a:buFont typeface="Georgia" pitchFamily="18" charset="0"/>
              <a:buChar char="•"/>
              <a:defRPr/>
            </a:pPr>
            <a:r>
              <a:rPr lang="de-DE" altLang="de-DE" sz="2000" dirty="0">
                <a:latin typeface="Georgia" pitchFamily="18" charset="0"/>
              </a:rPr>
              <a:t>Lobbybrief</a:t>
            </a:r>
          </a:p>
          <a:p>
            <a:pPr marL="342900" indent="-342900" eaLnBrk="1" fontAlgn="base" hangingPunct="1">
              <a:lnSpc>
                <a:spcPts val="3300"/>
              </a:lnSpc>
              <a:spcBef>
                <a:spcPct val="0"/>
              </a:spcBef>
              <a:spcAft>
                <a:spcPct val="0"/>
              </a:spcAft>
              <a:buFont typeface="Arial" panose="020B0604020202020204" pitchFamily="34" charset="0"/>
              <a:buChar char="•"/>
            </a:pPr>
            <a:endParaRPr lang="de-DE" altLang="de-DE" sz="2500" spc="-89" dirty="0">
              <a:latin typeface="Georgia" panose="02040502050405020303" pitchFamily="18" charset="0"/>
            </a:endParaRPr>
          </a:p>
          <a:p>
            <a:pPr eaLnBrk="1" fontAlgn="base" hangingPunct="1">
              <a:lnSpc>
                <a:spcPts val="3300"/>
              </a:lnSpc>
              <a:spcBef>
                <a:spcPct val="0"/>
              </a:spcBef>
              <a:spcAft>
                <a:spcPct val="0"/>
              </a:spcAft>
            </a:pPr>
            <a:r>
              <a:rPr lang="de-DE" altLang="de-DE" sz="2500" b="1" spc="-89" dirty="0">
                <a:solidFill>
                  <a:srgbClr val="E66507"/>
                </a:solidFill>
                <a:latin typeface="Georgia" panose="02040502050405020303" pitchFamily="18" charset="0"/>
              </a:rPr>
              <a:t>Fragen, Ideen, Anregungen? </a:t>
            </a:r>
          </a:p>
          <a:p>
            <a:pPr eaLnBrk="1" fontAlgn="base" hangingPunct="1">
              <a:lnSpc>
                <a:spcPts val="3300"/>
              </a:lnSpc>
              <a:spcBef>
                <a:spcPct val="0"/>
              </a:spcBef>
              <a:spcAft>
                <a:spcPct val="0"/>
              </a:spcAft>
            </a:pPr>
            <a:r>
              <a:rPr lang="de-DE" altLang="de-DE" sz="2000" spc="-89" dirty="0">
                <a:latin typeface="Georgia" panose="02040502050405020303" pitchFamily="18" charset="0"/>
              </a:rPr>
              <a:t>Kontakt: Christina Margenfeld, Tel. 030 / 65211-1540   </a:t>
            </a:r>
          </a:p>
          <a:p>
            <a:pPr eaLnBrk="1" fontAlgn="base" hangingPunct="1">
              <a:lnSpc>
                <a:spcPts val="3300"/>
              </a:lnSpc>
              <a:spcBef>
                <a:spcPct val="0"/>
              </a:spcBef>
              <a:spcAft>
                <a:spcPct val="0"/>
              </a:spcAft>
            </a:pPr>
            <a:r>
              <a:rPr lang="de-DE" altLang="de-DE" sz="2000" spc="-89" dirty="0">
                <a:latin typeface="Georgia" panose="02040502050405020303" pitchFamily="18" charset="0"/>
                <a:hlinkClick r:id="rId4">
                  <a:extLst>
                    <a:ext uri="{A12FA001-AC4F-418D-AE19-62706E023703}">
                      <ahyp:hlinkClr xmlns:ahyp="http://schemas.microsoft.com/office/drawing/2018/hyperlinkcolor" val="tx"/>
                    </a:ext>
                  </a:extLst>
                </a:hlinkClick>
              </a:rPr>
              <a:t>www.100million.org</a:t>
            </a:r>
            <a:r>
              <a:rPr lang="de-DE" altLang="de-DE" sz="2000" spc="-89" dirty="0">
                <a:latin typeface="Georgia" panose="02040502050405020303" pitchFamily="18" charset="0"/>
              </a:rPr>
              <a:t>  </a:t>
            </a:r>
          </a:p>
          <a:p>
            <a:pPr eaLnBrk="1" fontAlgn="base" hangingPunct="1">
              <a:lnSpc>
                <a:spcPts val="3300"/>
              </a:lnSpc>
              <a:spcBef>
                <a:spcPct val="0"/>
              </a:spcBef>
              <a:spcAft>
                <a:spcPct val="0"/>
              </a:spcAft>
            </a:pPr>
            <a:r>
              <a:rPr lang="de-DE" altLang="de-DE" sz="2000" spc="-89" dirty="0">
                <a:latin typeface="Georgia" panose="02040502050405020303" pitchFamily="18" charset="0"/>
                <a:hlinkClick r:id="rId5">
                  <a:extLst>
                    <a:ext uri="{A12FA001-AC4F-418D-AE19-62706E023703}">
                      <ahyp:hlinkClr xmlns:ahyp="http://schemas.microsoft.com/office/drawing/2018/hyperlinkcolor" val="tx"/>
                    </a:ext>
                  </a:extLst>
                </a:hlinkClick>
              </a:rPr>
              <a:t>100millionen@brot-fuer-die-welt.de</a:t>
            </a:r>
            <a:r>
              <a:rPr lang="de-DE" altLang="de-DE" sz="2000" spc="-89" dirty="0">
                <a:latin typeface="Georgia" panose="02040502050405020303" pitchFamily="18" charset="0"/>
              </a:rPr>
              <a:t> </a:t>
            </a:r>
          </a:p>
          <a:p>
            <a:pPr marL="342900" indent="-342900" eaLnBrk="1" fontAlgn="base" hangingPunct="1">
              <a:lnSpc>
                <a:spcPts val="3300"/>
              </a:lnSpc>
              <a:spcBef>
                <a:spcPct val="0"/>
              </a:spcBef>
              <a:spcAft>
                <a:spcPct val="0"/>
              </a:spcAft>
              <a:buFont typeface="Arial" panose="020B0604020202020204" pitchFamily="34" charset="0"/>
              <a:buChar char="•"/>
            </a:pPr>
            <a:endParaRPr lang="de-DE" altLang="de-DE" sz="2500" dirty="0">
              <a:latin typeface="Georgia" panose="02040502050405020303" pitchFamily="18" charset="0"/>
            </a:endParaRPr>
          </a:p>
          <a:p>
            <a:pPr eaLnBrk="1" fontAlgn="base" hangingPunct="1">
              <a:lnSpc>
                <a:spcPts val="3300"/>
              </a:lnSpc>
              <a:spcBef>
                <a:spcPct val="0"/>
              </a:spcBef>
              <a:spcAft>
                <a:spcPct val="0"/>
              </a:spcAft>
            </a:pPr>
            <a:endParaRPr lang="de-DE" altLang="de-DE" sz="2500" b="1" dirty="0">
              <a:latin typeface="Georgia" panose="02040502050405020303" pitchFamily="18" charset="0"/>
            </a:endParaRPr>
          </a:p>
          <a:p>
            <a:pPr eaLnBrk="1" fontAlgn="base" hangingPunct="1">
              <a:lnSpc>
                <a:spcPts val="3300"/>
              </a:lnSpc>
              <a:spcBef>
                <a:spcPct val="0"/>
              </a:spcBef>
              <a:spcAft>
                <a:spcPct val="0"/>
              </a:spcAft>
            </a:pPr>
            <a:endParaRPr lang="de-DE" altLang="de-DE" sz="2500" b="1" dirty="0">
              <a:latin typeface="Georgia" panose="02040502050405020303" pitchFamily="18" charset="0"/>
            </a:endParaRPr>
          </a:p>
          <a:p>
            <a:pPr eaLnBrk="1" fontAlgn="base" hangingPunct="1">
              <a:lnSpc>
                <a:spcPts val="3300"/>
              </a:lnSpc>
              <a:spcBef>
                <a:spcPct val="0"/>
              </a:spcBef>
              <a:spcAft>
                <a:spcPct val="0"/>
              </a:spcAft>
            </a:pPr>
            <a:endParaRPr lang="de-DE" altLang="de-DE" sz="2500" b="1" dirty="0">
              <a:latin typeface="Georgia" panose="02040502050405020303" pitchFamily="18" charset="0"/>
            </a:endParaRPr>
          </a:p>
          <a:p>
            <a:pPr eaLnBrk="1" fontAlgn="base" hangingPunct="1">
              <a:lnSpc>
                <a:spcPts val="3300"/>
              </a:lnSpc>
              <a:spcBef>
                <a:spcPct val="0"/>
              </a:spcBef>
              <a:spcAft>
                <a:spcPct val="0"/>
              </a:spcAft>
            </a:pPr>
            <a:endParaRPr lang="de-DE" altLang="de-DE" sz="2500" b="1" dirty="0">
              <a:latin typeface="Georgia" panose="02040502050405020303" pitchFamily="18" charset="0"/>
            </a:endParaRPr>
          </a:p>
          <a:p>
            <a:pPr eaLnBrk="1" fontAlgn="base" hangingPunct="1">
              <a:lnSpc>
                <a:spcPts val="3300"/>
              </a:lnSpc>
              <a:spcBef>
                <a:spcPct val="0"/>
              </a:spcBef>
              <a:spcAft>
                <a:spcPct val="0"/>
              </a:spcAft>
            </a:pPr>
            <a:endParaRPr lang="de-DE" altLang="de-DE" sz="2500" b="1" dirty="0">
              <a:latin typeface="Georgia" panose="02040502050405020303" pitchFamily="18" charset="0"/>
            </a:endParaRPr>
          </a:p>
          <a:p>
            <a:pPr eaLnBrk="1" fontAlgn="base" hangingPunct="1">
              <a:lnSpc>
                <a:spcPts val="3300"/>
              </a:lnSpc>
              <a:spcBef>
                <a:spcPct val="0"/>
              </a:spcBef>
              <a:spcAft>
                <a:spcPct val="0"/>
              </a:spcAft>
            </a:pPr>
            <a:endParaRPr lang="de-DE" altLang="de-DE" sz="2500" b="1" dirty="0">
              <a:latin typeface="Georgia" panose="02040502050405020303" pitchFamily="18" charset="0"/>
            </a:endParaRPr>
          </a:p>
          <a:p>
            <a:pPr eaLnBrk="1" fontAlgn="base" hangingPunct="1">
              <a:lnSpc>
                <a:spcPts val="3300"/>
              </a:lnSpc>
              <a:spcBef>
                <a:spcPct val="0"/>
              </a:spcBef>
              <a:spcAft>
                <a:spcPct val="0"/>
              </a:spcAft>
            </a:pPr>
            <a:endParaRPr lang="de-DE" altLang="de-DE" sz="2500" b="1" dirty="0">
              <a:latin typeface="Georgia" panose="02040502050405020303" pitchFamily="18" charset="0"/>
            </a:endParaRPr>
          </a:p>
          <a:p>
            <a:pPr eaLnBrk="1" fontAlgn="base" hangingPunct="1">
              <a:lnSpc>
                <a:spcPts val="3300"/>
              </a:lnSpc>
              <a:spcBef>
                <a:spcPct val="0"/>
              </a:spcBef>
              <a:spcAft>
                <a:spcPct val="0"/>
              </a:spcAft>
            </a:pPr>
            <a:endParaRPr lang="de-DE" altLang="de-DE" sz="2500" b="1" dirty="0">
              <a:latin typeface="Georgia" panose="02040502050405020303" pitchFamily="18" charset="0"/>
            </a:endParaRPr>
          </a:p>
        </p:txBody>
      </p:sp>
    </p:spTree>
    <p:extLst>
      <p:ext uri="{BB962C8B-B14F-4D97-AF65-F5344CB8AC3E}">
        <p14:creationId xmlns:p14="http://schemas.microsoft.com/office/powerpoint/2010/main" val="418246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50825" y="503238"/>
            <a:ext cx="777716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ts val="3300"/>
              </a:lnSpc>
              <a:spcBef>
                <a:spcPct val="0"/>
              </a:spcBef>
              <a:spcAft>
                <a:spcPct val="0"/>
              </a:spcAft>
            </a:pPr>
            <a:r>
              <a:rPr lang="de-DE" altLang="de-DE" sz="2500" b="1" spc="-89" dirty="0">
                <a:solidFill>
                  <a:srgbClr val="E66507"/>
                </a:solidFill>
                <a:latin typeface="Georgia" panose="02040502050405020303" pitchFamily="18" charset="0"/>
              </a:rPr>
              <a:t>Kinderarbeit weltweit </a:t>
            </a:r>
          </a:p>
          <a:p>
            <a:pPr eaLnBrk="1" fontAlgn="base" hangingPunct="1">
              <a:lnSpc>
                <a:spcPts val="3300"/>
              </a:lnSpc>
              <a:spcBef>
                <a:spcPct val="0"/>
              </a:spcBef>
              <a:spcAft>
                <a:spcPct val="0"/>
              </a:spcAft>
            </a:pPr>
            <a:r>
              <a:rPr lang="de-DE" altLang="de-DE" sz="2500" b="1" dirty="0">
                <a:latin typeface="Georgia" panose="02040502050405020303" pitchFamily="18" charset="0"/>
              </a:rPr>
              <a:t>Hintergrund </a:t>
            </a:r>
          </a:p>
        </p:txBody>
      </p:sp>
      <p:sp>
        <p:nvSpPr>
          <p:cNvPr id="17411" name="Text Box 5"/>
          <p:cNvSpPr txBox="1">
            <a:spLocks noChangeArrowheads="1"/>
          </p:cNvSpPr>
          <p:nvPr/>
        </p:nvSpPr>
        <p:spPr bwMode="auto">
          <a:xfrm>
            <a:off x="323269" y="1124744"/>
            <a:ext cx="8642350" cy="299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2698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0">
              <a:defRPr/>
            </a:pPr>
            <a:endParaRPr lang="de-DE" sz="2000" dirty="0">
              <a:latin typeface="Georgia" panose="02040502050405020303" pitchFamily="18" charset="0"/>
            </a:endParaRPr>
          </a:p>
          <a:p>
            <a:pPr indent="0">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lvl="1" eaLnBrk="1" hangingPunct="1">
              <a:lnSpc>
                <a:spcPts val="3300"/>
              </a:lnSpc>
              <a:buClr>
                <a:srgbClr val="F77025"/>
              </a:buClr>
              <a:buSzPct val="60000"/>
              <a:buFont typeface="Georgia" pitchFamily="18" charset="0"/>
              <a:buChar char="•"/>
              <a:defRPr/>
            </a:pPr>
            <a:endParaRPr lang="de-DE" altLang="de-DE" b="1" dirty="0">
              <a:latin typeface="Georgia" pitchFamily="18" charset="0"/>
            </a:endParaRPr>
          </a:p>
          <a:p>
            <a:pPr eaLnBrk="1" hangingPunct="1">
              <a:lnSpc>
                <a:spcPts val="3300"/>
              </a:lnSpc>
              <a:buClr>
                <a:srgbClr val="F77025"/>
              </a:buClr>
              <a:buSzPct val="60000"/>
              <a:buFont typeface="Georgia" pitchFamily="18" charset="0"/>
              <a:buChar char="•"/>
              <a:defRPr/>
            </a:pPr>
            <a:endParaRPr lang="de-DE" altLang="de-DE" dirty="0">
              <a:latin typeface="Georgia" pitchFamily="18" charset="0"/>
            </a:endParaRPr>
          </a:p>
          <a:p>
            <a:pPr lvl="1" eaLnBrk="1" hangingPunct="1">
              <a:lnSpc>
                <a:spcPts val="3300"/>
              </a:lnSpc>
              <a:buClr>
                <a:srgbClr val="F77025"/>
              </a:buClr>
              <a:buSzPct val="60000"/>
              <a:buFont typeface="Georgia" pitchFamily="18" charset="0"/>
              <a:buChar char="•"/>
              <a:defRPr/>
            </a:pPr>
            <a:endParaRPr lang="de-DE" altLang="de-DE" sz="2200" dirty="0">
              <a:latin typeface="Georgia" pitchFamily="18" charset="0"/>
            </a:endParaRPr>
          </a:p>
          <a:p>
            <a:pPr lvl="1" eaLnBrk="1" hangingPunct="1">
              <a:lnSpc>
                <a:spcPts val="3300"/>
              </a:lnSpc>
              <a:buClr>
                <a:srgbClr val="F77025"/>
              </a:buClr>
              <a:buSzPct val="60000"/>
              <a:buFont typeface="Georgia" pitchFamily="18" charset="0"/>
              <a:buChar char="•"/>
              <a:defRPr/>
            </a:pPr>
            <a:endParaRPr lang="de-DE" altLang="de-DE" sz="2200" u="sng" dirty="0">
              <a:latin typeface="Georgia" pitchFamily="18" charset="0"/>
            </a:endParaRPr>
          </a:p>
          <a:p>
            <a:pPr indent="0" eaLnBrk="1" hangingPunct="1">
              <a:lnSpc>
                <a:spcPts val="3300"/>
              </a:lnSpc>
              <a:buClr>
                <a:srgbClr val="F77025"/>
              </a:buClr>
              <a:buSzPct val="60000"/>
              <a:defRPr/>
            </a:pPr>
            <a:endParaRPr lang="de-DE" altLang="de-DE" sz="2200" dirty="0">
              <a:latin typeface="Georgia" pitchFamily="18" charset="0"/>
            </a:endParaRPr>
          </a:p>
        </p:txBody>
      </p:sp>
      <p:pic>
        <p:nvPicPr>
          <p:cNvPr id="3" name="Grafik 2">
            <a:extLst>
              <a:ext uri="{FF2B5EF4-FFF2-40B4-BE49-F238E27FC236}">
                <a16:creationId xmlns:a16="http://schemas.microsoft.com/office/drawing/2014/main" id="{026D8828-AC04-43B5-8F3D-F343242459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3410" y="2132856"/>
            <a:ext cx="7183663" cy="3622248"/>
          </a:xfrm>
          <a:prstGeom prst="rect">
            <a:avLst/>
          </a:prstGeom>
        </p:spPr>
      </p:pic>
    </p:spTree>
    <p:extLst>
      <p:ext uri="{BB962C8B-B14F-4D97-AF65-F5344CB8AC3E}">
        <p14:creationId xmlns:p14="http://schemas.microsoft.com/office/powerpoint/2010/main" val="33430576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50825" y="503238"/>
            <a:ext cx="7777163" cy="8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lnSpc>
                <a:spcPts val="3300"/>
              </a:lnSpc>
              <a:spcBef>
                <a:spcPct val="0"/>
              </a:spcBef>
              <a:spcAft>
                <a:spcPct val="0"/>
              </a:spcAft>
            </a:pPr>
            <a:r>
              <a:rPr lang="de-DE" altLang="de-DE" sz="2400" b="1" spc="-89" dirty="0">
                <a:solidFill>
                  <a:srgbClr val="E66507"/>
                </a:solidFill>
                <a:latin typeface="Georgia" panose="02040502050405020303" pitchFamily="18" charset="0"/>
              </a:rPr>
              <a:t>Kinderarbeit weltweit </a:t>
            </a:r>
          </a:p>
          <a:p>
            <a:pPr eaLnBrk="1" fontAlgn="base" hangingPunct="1">
              <a:lnSpc>
                <a:spcPts val="3300"/>
              </a:lnSpc>
              <a:spcBef>
                <a:spcPct val="0"/>
              </a:spcBef>
              <a:spcAft>
                <a:spcPct val="0"/>
              </a:spcAft>
            </a:pPr>
            <a:r>
              <a:rPr lang="de-DE" altLang="de-DE" sz="2400" b="1" dirty="0">
                <a:latin typeface="Georgia" panose="02040502050405020303" pitchFamily="18" charset="0"/>
              </a:rPr>
              <a:t>Ursachen </a:t>
            </a:r>
          </a:p>
        </p:txBody>
      </p:sp>
      <p:sp>
        <p:nvSpPr>
          <p:cNvPr id="7172" name="Textfeld 4"/>
          <p:cNvSpPr txBox="1">
            <a:spLocks noChangeArrowheads="1"/>
          </p:cNvSpPr>
          <p:nvPr/>
        </p:nvSpPr>
        <p:spPr bwMode="auto">
          <a:xfrm>
            <a:off x="179512" y="1268760"/>
            <a:ext cx="86058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285750" indent="-285750">
              <a:buFont typeface="Arial" panose="020B0604020202020204" pitchFamily="34" charset="0"/>
              <a:buChar char="•"/>
              <a:defRPr/>
            </a:pPr>
            <a:endParaRPr lang="de-DE" sz="2000" dirty="0">
              <a:latin typeface="Georgia" panose="02040502050405020303" pitchFamily="18" charset="0"/>
            </a:endParaRPr>
          </a:p>
          <a:p>
            <a:pPr marL="285750" indent="-285750">
              <a:buFont typeface="Arial" panose="020B0604020202020204" pitchFamily="34" charset="0"/>
              <a:buChar char="•"/>
              <a:defRPr/>
            </a:pPr>
            <a:endParaRPr lang="de-DE" sz="2000" dirty="0">
              <a:latin typeface="Georgia" panose="02040502050405020303" pitchFamily="18" charset="0"/>
            </a:endParaRPr>
          </a:p>
          <a:p>
            <a:pPr>
              <a:defRPr/>
            </a:pPr>
            <a:endParaRPr lang="de-DE" sz="2000" dirty="0">
              <a:latin typeface="Georgia" panose="02040502050405020303" pitchFamily="18" charset="0"/>
            </a:endParaRPr>
          </a:p>
          <a:p>
            <a:pPr>
              <a:defRPr/>
            </a:pPr>
            <a:endParaRPr lang="de-DE" sz="2000" dirty="0">
              <a:latin typeface="Georgia" panose="02040502050405020303" pitchFamily="18" charset="0"/>
            </a:endParaRPr>
          </a:p>
          <a:p>
            <a:pPr marL="285750" indent="-285750">
              <a:buFont typeface="Arial" panose="020B0604020202020204" pitchFamily="34" charset="0"/>
              <a:buChar char="•"/>
              <a:defRPr/>
            </a:pPr>
            <a:endParaRPr lang="de-DE" altLang="de-DE" sz="2000" b="1" dirty="0">
              <a:latin typeface="Georgia" pitchFamily="18" charset="0"/>
            </a:endParaRPr>
          </a:p>
        </p:txBody>
      </p:sp>
      <p:graphicFrame>
        <p:nvGraphicFramePr>
          <p:cNvPr id="8" name="Diagramm 7">
            <a:extLst>
              <a:ext uri="{FF2B5EF4-FFF2-40B4-BE49-F238E27FC236}">
                <a16:creationId xmlns:a16="http://schemas.microsoft.com/office/drawing/2014/main" id="{39C4564A-663A-4AF3-9766-8F692765E505}"/>
              </a:ext>
            </a:extLst>
          </p:cNvPr>
          <p:cNvGraphicFramePr/>
          <p:nvPr>
            <p:extLst>
              <p:ext uri="{D42A27DB-BD31-4B8C-83A1-F6EECF244321}">
                <p14:modId xmlns:p14="http://schemas.microsoft.com/office/powerpoint/2010/main" val="287950294"/>
              </p:ext>
            </p:extLst>
          </p:nvPr>
        </p:nvGraphicFramePr>
        <p:xfrm>
          <a:off x="899592" y="1484784"/>
          <a:ext cx="698477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95823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70A9143-FB85-442A-ACCB-531D6697C7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228704"/>
            <a:ext cx="7748929" cy="2505981"/>
          </a:xfrm>
          <a:prstGeom prst="rect">
            <a:avLst/>
          </a:prstGeom>
        </p:spPr>
      </p:pic>
      <p:pic>
        <p:nvPicPr>
          <p:cNvPr id="5" name="Grafik 4">
            <a:extLst>
              <a:ext uri="{FF2B5EF4-FFF2-40B4-BE49-F238E27FC236}">
                <a16:creationId xmlns:a16="http://schemas.microsoft.com/office/drawing/2014/main" id="{2AA3E45B-75A0-4021-BD06-70D32AC629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2893699"/>
            <a:ext cx="7824319" cy="3739789"/>
          </a:xfrm>
          <a:prstGeom prst="rect">
            <a:avLst/>
          </a:prstGeom>
        </p:spPr>
      </p:pic>
    </p:spTree>
    <p:extLst>
      <p:ext uri="{BB962C8B-B14F-4D97-AF65-F5344CB8AC3E}">
        <p14:creationId xmlns:p14="http://schemas.microsoft.com/office/powerpoint/2010/main" val="31355705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feld 4"/>
          <p:cNvSpPr txBox="1">
            <a:spLocks noChangeArrowheads="1"/>
          </p:cNvSpPr>
          <p:nvPr/>
        </p:nvSpPr>
        <p:spPr bwMode="auto">
          <a:xfrm>
            <a:off x="179512" y="1196752"/>
            <a:ext cx="83883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de-DE" sz="2000" b="1"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marL="342900" indent="-342900">
              <a:buFont typeface="Arial" panose="020B0604020202020204" pitchFamily="34" charset="0"/>
              <a:buChar char="•"/>
              <a:defRPr/>
            </a:pPr>
            <a:endParaRPr lang="de-DE" sz="2000" dirty="0">
              <a:latin typeface="Georgia" panose="02040502050405020303" pitchFamily="18" charset="0"/>
            </a:endParaRPr>
          </a:p>
          <a:p>
            <a:pPr>
              <a:defRPr/>
            </a:pPr>
            <a:r>
              <a:rPr lang="de-DE" sz="2000" dirty="0">
                <a:latin typeface="Georgia" panose="02040502050405020303" pitchFamily="18" charset="0"/>
              </a:rPr>
              <a:t> </a:t>
            </a:r>
          </a:p>
          <a:p>
            <a:pPr>
              <a:defRPr/>
            </a:pPr>
            <a:endParaRPr lang="de-DE" altLang="de-DE" sz="2000" b="1" dirty="0">
              <a:latin typeface="Georgia" pitchFamily="18" charset="0"/>
            </a:endParaRPr>
          </a:p>
          <a:p>
            <a:pPr marL="285750" indent="-285750">
              <a:buFont typeface="Arial" panose="020B0604020202020204" pitchFamily="34" charset="0"/>
              <a:buChar char="•"/>
              <a:defRPr/>
            </a:pPr>
            <a:endParaRPr lang="de-DE" altLang="de-DE" sz="2000" b="1" dirty="0">
              <a:latin typeface="Georgia" pitchFamily="18" charset="0"/>
            </a:endParaRPr>
          </a:p>
        </p:txBody>
      </p:sp>
      <p:pic>
        <p:nvPicPr>
          <p:cNvPr id="3" name="Grafik 2">
            <a:extLst>
              <a:ext uri="{FF2B5EF4-FFF2-40B4-BE49-F238E27FC236}">
                <a16:creationId xmlns:a16="http://schemas.microsoft.com/office/drawing/2014/main" id="{99D334F9-AD95-419F-A10D-689EA08831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55" t="1" r="5555" b="1"/>
          <a:stretch/>
        </p:blipFill>
        <p:spPr>
          <a:xfrm>
            <a:off x="0" y="0"/>
            <a:ext cx="9144000" cy="6858000"/>
          </a:xfrm>
          <a:prstGeom prst="rect">
            <a:avLst/>
          </a:prstGeom>
        </p:spPr>
      </p:pic>
      <p:sp>
        <p:nvSpPr>
          <p:cNvPr id="5" name="Textfeld 4">
            <a:extLst>
              <a:ext uri="{FF2B5EF4-FFF2-40B4-BE49-F238E27FC236}">
                <a16:creationId xmlns:a16="http://schemas.microsoft.com/office/drawing/2014/main" id="{85708C13-D985-46E4-A431-6938CA592BC2}"/>
              </a:ext>
            </a:extLst>
          </p:cNvPr>
          <p:cNvSpPr txBox="1"/>
          <p:nvPr/>
        </p:nvSpPr>
        <p:spPr>
          <a:xfrm>
            <a:off x="438250" y="4968750"/>
            <a:ext cx="4421782" cy="861774"/>
          </a:xfrm>
          <a:prstGeom prst="rect">
            <a:avLst/>
          </a:prstGeom>
          <a:solidFill>
            <a:schemeClr val="bg1"/>
          </a:solidFill>
        </p:spPr>
        <p:txBody>
          <a:bodyPr wrap="square" rtlCol="0">
            <a:spAutoFit/>
          </a:bodyPr>
          <a:lstStyle/>
          <a:p>
            <a:pPr algn="ctr"/>
            <a:r>
              <a:rPr lang="de-DE" sz="2500" b="1" spc="-89" dirty="0">
                <a:solidFill>
                  <a:srgbClr val="E66507"/>
                </a:solidFill>
                <a:latin typeface="Georgia" panose="02040502050405020303" pitchFamily="18" charset="0"/>
              </a:rPr>
              <a:t>365 Millionen Kinder </a:t>
            </a:r>
          </a:p>
          <a:p>
            <a:pPr algn="ctr"/>
            <a:r>
              <a:rPr lang="de-DE" sz="2500" b="1" spc="-89" dirty="0">
                <a:solidFill>
                  <a:srgbClr val="E66507"/>
                </a:solidFill>
                <a:latin typeface="Georgia" panose="02040502050405020303" pitchFamily="18" charset="0"/>
              </a:rPr>
              <a:t>ohne Schulspeisungen</a:t>
            </a:r>
          </a:p>
        </p:txBody>
      </p:sp>
    </p:spTree>
    <p:extLst>
      <p:ext uri="{BB962C8B-B14F-4D97-AF65-F5344CB8AC3E}">
        <p14:creationId xmlns:p14="http://schemas.microsoft.com/office/powerpoint/2010/main" val="33162672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508104" y="692696"/>
            <a:ext cx="7777163" cy="39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00"/>
              </a:lnSpc>
            </a:pPr>
            <a:r>
              <a:rPr lang="de-DE" altLang="de-DE" sz="2500" b="1" spc="-89" dirty="0">
                <a:solidFill>
                  <a:srgbClr val="E66507"/>
                </a:solidFill>
                <a:latin typeface="Georgia" panose="02040502050405020303" pitchFamily="18" charset="0"/>
              </a:rPr>
              <a:t>Kinder haben Rechte…</a:t>
            </a:r>
          </a:p>
        </p:txBody>
      </p:sp>
      <p:sp>
        <p:nvSpPr>
          <p:cNvPr id="7172" name="Textfeld 4"/>
          <p:cNvSpPr txBox="1">
            <a:spLocks noChangeArrowheads="1"/>
          </p:cNvSpPr>
          <p:nvPr/>
        </p:nvSpPr>
        <p:spPr bwMode="auto">
          <a:xfrm>
            <a:off x="5508104" y="1196752"/>
            <a:ext cx="3059758"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de-DE" sz="2000" b="1" dirty="0">
              <a:latin typeface="Georgia" panose="02040502050405020303" pitchFamily="18" charset="0"/>
            </a:endParaRPr>
          </a:p>
          <a:p>
            <a:pPr>
              <a:defRPr/>
            </a:pPr>
            <a:endParaRPr lang="de-DE" sz="2000" b="1" dirty="0">
              <a:latin typeface="Georgia" panose="02040502050405020303" pitchFamily="18" charset="0"/>
            </a:endParaRPr>
          </a:p>
          <a:p>
            <a:pPr>
              <a:defRPr/>
            </a:pPr>
            <a:r>
              <a:rPr lang="de-DE" sz="2500" dirty="0">
                <a:latin typeface="Georgia" panose="02040502050405020303" pitchFamily="18" charset="0"/>
              </a:rPr>
              <a:t>… auf Schutz, </a:t>
            </a:r>
          </a:p>
          <a:p>
            <a:pPr>
              <a:defRPr/>
            </a:pPr>
            <a:br>
              <a:rPr lang="de-DE" sz="2500" dirty="0">
                <a:latin typeface="Georgia" panose="02040502050405020303" pitchFamily="18" charset="0"/>
              </a:rPr>
            </a:br>
            <a:r>
              <a:rPr lang="de-DE" sz="2500" dirty="0">
                <a:latin typeface="Georgia" panose="02040502050405020303" pitchFamily="18" charset="0"/>
              </a:rPr>
              <a:t>Fürsorge und</a:t>
            </a:r>
          </a:p>
          <a:p>
            <a:pPr>
              <a:defRPr/>
            </a:pPr>
            <a:endParaRPr lang="de-DE" sz="2500" dirty="0">
              <a:latin typeface="Georgia" panose="02040502050405020303" pitchFamily="18" charset="0"/>
            </a:endParaRPr>
          </a:p>
          <a:p>
            <a:pPr>
              <a:defRPr/>
            </a:pPr>
            <a:r>
              <a:rPr lang="de-DE" sz="2500" dirty="0">
                <a:latin typeface="Georgia" panose="02040502050405020303" pitchFamily="18" charset="0"/>
              </a:rPr>
              <a:t>Förderung!</a:t>
            </a:r>
            <a:r>
              <a:rPr lang="de-DE" sz="2500" b="1" dirty="0">
                <a:latin typeface="Georgia" panose="02040502050405020303" pitchFamily="18" charset="0"/>
              </a:rPr>
              <a:t>  </a:t>
            </a:r>
          </a:p>
        </p:txBody>
      </p:sp>
      <p:pic>
        <p:nvPicPr>
          <p:cNvPr id="3" name="Grafik 2">
            <a:extLst>
              <a:ext uri="{FF2B5EF4-FFF2-40B4-BE49-F238E27FC236}">
                <a16:creationId xmlns:a16="http://schemas.microsoft.com/office/drawing/2014/main" id="{FB094D35-F4BC-4AAD-BB7B-F87C2BF826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2536" y="-243408"/>
            <a:ext cx="5616623" cy="7948229"/>
          </a:xfrm>
          <a:prstGeom prst="rect">
            <a:avLst/>
          </a:prstGeom>
        </p:spPr>
      </p:pic>
    </p:spTree>
    <p:extLst>
      <p:ext uri="{BB962C8B-B14F-4D97-AF65-F5344CB8AC3E}">
        <p14:creationId xmlns:p14="http://schemas.microsoft.com/office/powerpoint/2010/main" val="26855789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sz="4000" b="1" spc="-89" dirty="0">
                <a:solidFill>
                  <a:srgbClr val="E66507"/>
                </a:solidFill>
                <a:latin typeface="Georgia" panose="02040502050405020303" pitchFamily="18" charset="0"/>
              </a:rPr>
              <a:t>Was denkt ihr?</a:t>
            </a:r>
            <a:br>
              <a:rPr lang="de-DE" altLang="de-DE" sz="4000" b="1" spc="-89" dirty="0">
                <a:solidFill>
                  <a:srgbClr val="E66507"/>
                </a:solidFill>
                <a:latin typeface="Georgia" panose="02040502050405020303" pitchFamily="18" charset="0"/>
              </a:rPr>
            </a:br>
            <a:endParaRPr lang="de-DE" sz="4000" b="1" dirty="0">
              <a:solidFill>
                <a:schemeClr val="accent6"/>
              </a:solidFill>
              <a:latin typeface="Georgia" panose="02040502050405020303" pitchFamily="18" charset="0"/>
            </a:endParaRPr>
          </a:p>
        </p:txBody>
      </p:sp>
      <p:sp>
        <p:nvSpPr>
          <p:cNvPr id="3" name="Inhaltsplatzhalter 2"/>
          <p:cNvSpPr>
            <a:spLocks noGrp="1"/>
          </p:cNvSpPr>
          <p:nvPr>
            <p:ph idx="1"/>
          </p:nvPr>
        </p:nvSpPr>
        <p:spPr/>
        <p:txBody>
          <a:bodyPr/>
          <a:lstStyle/>
          <a:p>
            <a:pPr marL="0" indent="0" algn="ctr">
              <a:buNone/>
            </a:pPr>
            <a:r>
              <a:rPr lang="de-DE" sz="4400" b="1" dirty="0">
                <a:latin typeface="Georgia" panose="02040502050405020303" pitchFamily="18" charset="0"/>
              </a:rPr>
              <a:t>Was ist das Ziel der Vereinten Nationen?</a:t>
            </a:r>
          </a:p>
          <a:p>
            <a:pPr marL="0" indent="0" algn="ctr">
              <a:buNone/>
            </a:pPr>
            <a:r>
              <a:rPr lang="de-DE" sz="4400" b="1" dirty="0">
                <a:latin typeface="Georgia" panose="02040502050405020303" pitchFamily="18" charset="0"/>
              </a:rPr>
              <a:t>Um wie viel Prozent soll Kinderarbeit bis 2025 reduziert werden?</a:t>
            </a:r>
          </a:p>
          <a:p>
            <a:endParaRPr lang="de-DE" dirty="0"/>
          </a:p>
        </p:txBody>
      </p:sp>
    </p:spTree>
    <p:extLst>
      <p:ext uri="{BB962C8B-B14F-4D97-AF65-F5344CB8AC3E}">
        <p14:creationId xmlns:p14="http://schemas.microsoft.com/office/powerpoint/2010/main" val="2305916206"/>
      </p:ext>
    </p:extLst>
  </p:cSld>
  <p:clrMapOvr>
    <a:masterClrMapping/>
  </p:clrMapOvr>
  <p:transition>
    <p:fade/>
  </p:transition>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3276</Words>
  <Application>Microsoft Office PowerPoint</Application>
  <PresentationFormat>Bildschirmpräsentation (4:3)</PresentationFormat>
  <Paragraphs>275</Paragraphs>
  <Slides>31</Slides>
  <Notes>31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Georgia</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denkt ihr? </vt:lpstr>
      <vt:lpstr>Auflösung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Fakten</dc:title>
  <dc:creator>christina.margenfeld</dc:creator>
  <cp:lastModifiedBy>christina.margenfeld</cp:lastModifiedBy>
  <cp:revision>982</cp:revision>
  <cp:lastPrinted>2019-08-19T11:38:53Z</cp:lastPrinted>
  <dcterms:created xsi:type="dcterms:W3CDTF">2019-07-08T08:41:54Z</dcterms:created>
  <dcterms:modified xsi:type="dcterms:W3CDTF">2021-01-11T17:21:03Z</dcterms:modified>
</cp:coreProperties>
</file>