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57" r:id="rId5"/>
    <p:sldId id="261" r:id="rId6"/>
    <p:sldId id="262" r:id="rId7"/>
    <p:sldId id="263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C62C4-513D-4E59-8BD6-9682F3AE79B0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61350-9F7D-484A-B848-A40B196B33A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397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925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033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959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897500" y="5679122"/>
            <a:ext cx="1574912" cy="101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756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7506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3254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2610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899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074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0290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4995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857F-1D3E-49C9-A283-2E8B7C8DEC02}" type="datetimeFigureOut">
              <a:rPr lang="de-DE" smtClean="0"/>
              <a:pPr/>
              <a:t>06.06.2019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1617-97CE-428B-9CEF-5C43EDA40BB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1328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7300" y="3467099"/>
            <a:ext cx="9410700" cy="1820863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latin typeface="Trebuchet MS" panose="020B0603020202020204" pitchFamily="34" charset="0"/>
              </a:rPr>
              <a:t>Einführung</a:t>
            </a:r>
            <a:r>
              <a:rPr lang="de-DE" dirty="0" smtClean="0">
                <a:latin typeface="Trebuchet MS" panose="020B0603020202020204" pitchFamily="34" charset="0"/>
              </a:rPr>
              <a:t/>
            </a:r>
            <a:br>
              <a:rPr lang="de-DE" dirty="0" smtClean="0">
                <a:latin typeface="Trebuchet MS" panose="020B0603020202020204" pitchFamily="34" charset="0"/>
              </a:rPr>
            </a:br>
            <a:r>
              <a:rPr lang="de-DE" dirty="0" smtClean="0">
                <a:latin typeface="Trebuchet MS" panose="020B0603020202020204" pitchFamily="34" charset="0"/>
              </a:rPr>
              <a:t/>
            </a:r>
            <a:br>
              <a:rPr lang="de-DE" dirty="0" smtClean="0">
                <a:latin typeface="Trebuchet MS" panose="020B0603020202020204" pitchFamily="34" charset="0"/>
              </a:rPr>
            </a:br>
            <a:r>
              <a:rPr lang="en-US" dirty="0" smtClean="0">
                <a:latin typeface="Trebuchet MS" panose="020B0603020202020204" pitchFamily="34" charset="0"/>
              </a:rPr>
              <a:t>Sustainable</a:t>
            </a:r>
            <a:r>
              <a:rPr lang="de-DE" dirty="0" smtClean="0">
                <a:latin typeface="Trebuchet MS" panose="020B0603020202020204" pitchFamily="34" charset="0"/>
              </a:rPr>
              <a:t> Development Goals</a:t>
            </a:r>
            <a:endParaRPr lang="de-DE" dirty="0">
              <a:latin typeface="Trebuchet MS" panose="020B0603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5600" y="200352"/>
            <a:ext cx="3289526" cy="21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87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3600" b="1" dirty="0" smtClean="0">
                <a:latin typeface="Trebuchet MS" panose="020B0603020202020204" pitchFamily="34" charset="0"/>
              </a:rPr>
              <a:t>SDG 10:</a:t>
            </a:r>
            <a:r>
              <a:rPr lang="de-DE" sz="3600" dirty="0" smtClean="0">
                <a:latin typeface="Trebuchet MS" panose="020B0603020202020204" pitchFamily="34" charset="0"/>
              </a:rPr>
              <a:t> </a:t>
            </a:r>
            <a:r>
              <a:rPr lang="de-DE" sz="3600" dirty="0">
                <a:latin typeface="Trebuchet MS" panose="020B0603020202020204" pitchFamily="34" charset="0"/>
              </a:rPr>
              <a:t>„Ungleichheit innerhalb von und zwischen </a:t>
            </a:r>
            <a:r>
              <a:rPr lang="de-DE" sz="3600" dirty="0" smtClean="0">
                <a:latin typeface="Trebuchet MS" panose="020B0603020202020204" pitchFamily="34" charset="0"/>
              </a:rPr>
              <a:t>Staaten </a:t>
            </a:r>
            <a:r>
              <a:rPr lang="de-DE" sz="3600" dirty="0">
                <a:latin typeface="Trebuchet MS" panose="020B0603020202020204" pitchFamily="34" charset="0"/>
              </a:rPr>
              <a:t>verringern</a:t>
            </a:r>
            <a:r>
              <a:rPr lang="de-DE" sz="3600" dirty="0" smtClean="0">
                <a:latin typeface="Trebuchet MS" panose="020B0603020202020204" pitchFamily="34" charset="0"/>
              </a:rPr>
              <a:t>.“</a:t>
            </a:r>
            <a:endParaRPr lang="de-DE" sz="3600" dirty="0">
              <a:latin typeface="Trebuchet MS" panose="020B0603020202020204" pitchFamily="34" charset="0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23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dirty="0">
              <a:latin typeface="Trebuchet MS" panose="020B0603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Trebuchet MS" panose="020B0603020202020204" pitchFamily="34" charset="0"/>
              </a:rPr>
              <a:t>Ungleichheiten innerhalb eines Staates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 smtClean="0">
                <a:latin typeface="Trebuchet MS" panose="020B0603020202020204" pitchFamily="34" charset="0"/>
              </a:rPr>
              <a:t>  verringern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 smtClean="0">
                <a:latin typeface="Trebuchet MS" panose="020B0603020202020204" pitchFamily="34" charset="0"/>
              </a:rPr>
              <a:t>globale Ungleichheiten abbauen</a:t>
            </a:r>
            <a:endParaRPr lang="de-DE" dirty="0"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Bsp</a:t>
            </a:r>
            <a:r>
              <a:rPr lang="de-DE" b="1" dirty="0">
                <a:latin typeface="Trebuchet MS" panose="020B0603020202020204" pitchFamily="34" charset="0"/>
              </a:rPr>
              <a:t>.:</a:t>
            </a:r>
            <a:r>
              <a:rPr lang="de-DE" dirty="0">
                <a:latin typeface="Trebuchet MS" panose="020B0603020202020204" pitchFamily="34" charset="0"/>
              </a:rPr>
              <a:t> Bis </a:t>
            </a:r>
            <a:r>
              <a:rPr lang="de-DE" dirty="0" smtClean="0">
                <a:latin typeface="Trebuchet MS" panose="020B0603020202020204" pitchFamily="34" charset="0"/>
              </a:rPr>
              <a:t>2030 </a:t>
            </a:r>
            <a:r>
              <a:rPr lang="de-DE" dirty="0">
                <a:latin typeface="Trebuchet MS" panose="020B0603020202020204" pitchFamily="34" charset="0"/>
              </a:rPr>
              <a:t>ein über dem nationalen Durchschnitt liegendes Einkommenswachstum der ärmsten 40 %</a:t>
            </a:r>
            <a:r>
              <a:rPr lang="de-DE" dirty="0" smtClean="0">
                <a:latin typeface="Trebuchet MS" panose="020B0603020202020204" pitchFamily="34" charset="0"/>
              </a:rPr>
              <a:t> </a:t>
            </a:r>
            <a:r>
              <a:rPr lang="de-DE" dirty="0">
                <a:latin typeface="Trebuchet MS" panose="020B0603020202020204" pitchFamily="34" charset="0"/>
              </a:rPr>
              <a:t>der </a:t>
            </a: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 smtClean="0">
                <a:latin typeface="Trebuchet MS" panose="020B0603020202020204" pitchFamily="34" charset="0"/>
              </a:rPr>
              <a:t>Bevölkerung </a:t>
            </a:r>
            <a:r>
              <a:rPr lang="de-DE" dirty="0">
                <a:latin typeface="Trebuchet MS" panose="020B0603020202020204" pitchFamily="34" charset="0"/>
              </a:rPr>
              <a:t>erreichen und aufrechterhalten</a:t>
            </a:r>
            <a:r>
              <a:rPr lang="de-DE" dirty="0" smtClean="0">
                <a:latin typeface="Trebuchet MS" panose="020B0603020202020204" pitchFamily="34" charset="0"/>
              </a:rPr>
              <a:t>.</a:t>
            </a:r>
            <a:endParaRPr lang="de-DE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>
              <a:latin typeface="Trebuchet MS" panose="020B0603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8400" y="1825624"/>
            <a:ext cx="2443182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94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rebuchet MS" panose="020B0603020202020204" pitchFamily="34" charset="0"/>
              </a:rPr>
              <a:t>Agenda 2030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Trebuchet MS" panose="020B0603020202020204" pitchFamily="34" charset="0"/>
              </a:rPr>
              <a:t>„Agenda 2030 für nachhaltige Entwicklung“</a:t>
            </a:r>
          </a:p>
          <a:p>
            <a:r>
              <a:rPr lang="de-DE" dirty="0" smtClean="0">
                <a:latin typeface="Trebuchet MS" panose="020B0603020202020204" pitchFamily="34" charset="0"/>
              </a:rPr>
              <a:t>2015 von allen Mitgliedsstaaten der Vereinten Nationen verabschiedet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Ziel: </a:t>
            </a:r>
            <a:r>
              <a:rPr lang="de-DE" dirty="0" smtClean="0">
                <a:latin typeface="Trebuchet MS" panose="020B0603020202020204" pitchFamily="34" charset="0"/>
              </a:rPr>
              <a:t>Gestaltung des weltweiten wirtschaftlichen Fortschritts in Einklang mit sozialer Gerechtigkeit und im Rahmen der ökologischen Grenzen der Erde</a:t>
            </a:r>
          </a:p>
          <a:p>
            <a:r>
              <a:rPr lang="de-DE" dirty="0">
                <a:latin typeface="Trebuchet MS" panose="020B0603020202020204" pitchFamily="34" charset="0"/>
              </a:rPr>
              <a:t>d</a:t>
            </a:r>
            <a:r>
              <a:rPr lang="de-DE" dirty="0" smtClean="0">
                <a:latin typeface="Trebuchet MS" panose="020B0603020202020204" pitchFamily="34" charset="0"/>
              </a:rPr>
              <a:t>urch intensive Zusammenarbeit aller Länder in globaler Partnerschaft</a:t>
            </a:r>
          </a:p>
          <a:p>
            <a:r>
              <a:rPr lang="de-DE" dirty="0" smtClean="0">
                <a:latin typeface="Trebuchet MS" panose="020B0603020202020204" pitchFamily="34" charset="0"/>
              </a:rPr>
              <a:t>Umsetzung in Deutschland: Nachhaltigkeitsstrategie der Bundesregierung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709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rebuchet MS" panose="020B0603020202020204" pitchFamily="34" charset="0"/>
              </a:rPr>
              <a:t>Fünf Kernbotschaften der Agenda 2030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de-DE" sz="3000" b="1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P</a:t>
            </a:r>
            <a:r>
              <a:rPr lang="de-DE" sz="3000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eople: </a:t>
            </a:r>
            <a:r>
              <a:rPr lang="de-DE" sz="3000" dirty="0">
                <a:latin typeface="Trebuchet MS" panose="020B0603020202020204" pitchFamily="34" charset="0"/>
              </a:rPr>
              <a:t>Die Würde des Menschen im Mittelpunkt </a:t>
            </a:r>
          </a:p>
          <a:p>
            <a:pPr marL="571500" indent="-571500" hangingPunct="0">
              <a:lnSpc>
                <a:spcPct val="100000"/>
              </a:lnSpc>
              <a:spcBef>
                <a:spcPts val="0"/>
              </a:spcBef>
            </a:pPr>
            <a:endParaRPr lang="de-DE" sz="3000" dirty="0">
              <a:solidFill>
                <a:srgbClr val="000000"/>
              </a:solidFill>
              <a:latin typeface="Trebuchet MS" panose="020B0603020202020204" pitchFamily="34" charset="0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de-DE" sz="3000" b="1" dirty="0" smtClean="0">
                <a:latin typeface="Trebuchet MS" panose="020B0603020202020204" pitchFamily="34" charset="0"/>
              </a:rPr>
              <a:t>P</a:t>
            </a:r>
            <a:r>
              <a:rPr lang="de-DE" sz="3000" dirty="0" smtClean="0">
                <a:latin typeface="Trebuchet MS" panose="020B0603020202020204" pitchFamily="34" charset="0"/>
              </a:rPr>
              <a:t>lanet: </a:t>
            </a:r>
            <a:r>
              <a:rPr lang="de-DE" sz="3000" dirty="0">
                <a:latin typeface="Trebuchet MS" panose="020B0603020202020204" pitchFamily="34" charset="0"/>
              </a:rPr>
              <a:t>Den Planeten schützen </a:t>
            </a:r>
          </a:p>
          <a:p>
            <a:pPr marL="571500" indent="-571500" hangingPunct="0">
              <a:lnSpc>
                <a:spcPct val="100000"/>
              </a:lnSpc>
              <a:spcBef>
                <a:spcPts val="0"/>
              </a:spcBef>
            </a:pPr>
            <a:endParaRPr lang="de-DE" sz="3000" dirty="0">
              <a:latin typeface="Trebuchet MS" panose="020B0603020202020204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P</a:t>
            </a:r>
            <a:r>
              <a:rPr lang="en-US" sz="3000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rosperity</a:t>
            </a:r>
            <a:r>
              <a:rPr lang="de-DE" sz="3000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: </a:t>
            </a:r>
            <a:r>
              <a:rPr lang="de-DE" sz="3000" dirty="0">
                <a:latin typeface="Trebuchet MS" panose="020B0603020202020204" pitchFamily="34" charset="0"/>
              </a:rPr>
              <a:t>Wohlstand für alle fördern </a:t>
            </a:r>
          </a:p>
          <a:p>
            <a:pPr marL="571500" indent="-571500" hangingPunct="0">
              <a:lnSpc>
                <a:spcPct val="100000"/>
              </a:lnSpc>
              <a:spcBef>
                <a:spcPts val="0"/>
              </a:spcBef>
            </a:pPr>
            <a:endParaRPr lang="de-DE" sz="3000" dirty="0">
              <a:solidFill>
                <a:srgbClr val="000000"/>
              </a:solidFill>
              <a:latin typeface="Trebuchet MS" panose="020B0603020202020204" pitchFamily="34" charset="0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latin typeface="Trebuchet MS" panose="020B0603020202020204" pitchFamily="34" charset="0"/>
              </a:rPr>
              <a:t>P</a:t>
            </a:r>
            <a:r>
              <a:rPr lang="en-US" sz="3000" dirty="0" smtClean="0">
                <a:latin typeface="Trebuchet MS" panose="020B0603020202020204" pitchFamily="34" charset="0"/>
              </a:rPr>
              <a:t>eace</a:t>
            </a:r>
            <a:r>
              <a:rPr lang="de-DE" sz="3000" dirty="0" smtClean="0">
                <a:latin typeface="Trebuchet MS" panose="020B0603020202020204" pitchFamily="34" charset="0"/>
              </a:rPr>
              <a:t>: </a:t>
            </a:r>
            <a:r>
              <a:rPr lang="de-DE" sz="3000" dirty="0">
                <a:latin typeface="Trebuchet MS" panose="020B0603020202020204" pitchFamily="34" charset="0"/>
              </a:rPr>
              <a:t>Frieden fördern</a:t>
            </a:r>
          </a:p>
          <a:p>
            <a:pPr marL="571500" indent="-571500" hangingPunct="0">
              <a:lnSpc>
                <a:spcPct val="100000"/>
              </a:lnSpc>
              <a:spcBef>
                <a:spcPts val="0"/>
              </a:spcBef>
            </a:pPr>
            <a:endParaRPr lang="de-DE" sz="3000" dirty="0">
              <a:latin typeface="Trebuchet MS" panose="020B0603020202020204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P</a:t>
            </a:r>
            <a:r>
              <a:rPr lang="en-US" sz="3000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artnership</a:t>
            </a:r>
            <a:r>
              <a:rPr lang="de-DE" sz="3000" dirty="0" smtClean="0">
                <a:solidFill>
                  <a:srgbClr val="000000"/>
                </a:solidFill>
                <a:latin typeface="Trebuchet MS" panose="020B0603020202020204" pitchFamily="34" charset="0"/>
                <a:sym typeface="Calibri"/>
              </a:rPr>
              <a:t>: </a:t>
            </a:r>
            <a:r>
              <a:rPr lang="de-DE" sz="3000" dirty="0">
                <a:latin typeface="Trebuchet MS" panose="020B0603020202020204" pitchFamily="34" charset="0"/>
              </a:rPr>
              <a:t>Globale Partnerschaften aufbauen </a:t>
            </a:r>
          </a:p>
          <a:p>
            <a:pPr marL="571500" indent="-571500" hangingPunct="0">
              <a:lnSpc>
                <a:spcPct val="100000"/>
              </a:lnSpc>
              <a:spcBef>
                <a:spcPts val="0"/>
              </a:spcBef>
            </a:pPr>
            <a:endParaRPr lang="de-DE" dirty="0">
              <a:solidFill>
                <a:srgbClr val="000000"/>
              </a:solidFill>
              <a:latin typeface="Trebuchet MS" panose="020B0603020202020204" pitchFamily="34" charset="0"/>
              <a:sym typeface="Calibri"/>
            </a:endParaRP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38200" y="6311900"/>
            <a:ext cx="8552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Trebuchet MS" panose="020B0603020202020204" pitchFamily="34" charset="0"/>
              </a:rPr>
              <a:t>Quelle:</a:t>
            </a:r>
            <a:r>
              <a:rPr lang="de-DE" sz="1000" dirty="0" smtClean="0"/>
              <a:t> </a:t>
            </a:r>
            <a:r>
              <a:rPr lang="de-DE" sz="1000" dirty="0" smtClean="0">
                <a:latin typeface="Trebuchet MS" panose="020B0603020202020204" pitchFamily="34" charset="0"/>
              </a:rPr>
              <a:t>https</a:t>
            </a:r>
            <a:r>
              <a:rPr lang="de-DE" sz="1000" dirty="0">
                <a:latin typeface="Trebuchet MS" panose="020B0603020202020204" pitchFamily="34" charset="0"/>
              </a:rPr>
              <a:t>://www.bmz.de/de/ministerium/ziele/2030_agenda/kernbotschaften/index.html</a:t>
            </a:r>
          </a:p>
        </p:txBody>
      </p:sp>
    </p:spTree>
    <p:extLst>
      <p:ext uri="{BB962C8B-B14F-4D97-AF65-F5344CB8AC3E}">
        <p14:creationId xmlns:p14="http://schemas.microsoft.com/office/powerpoint/2010/main" xmlns="" val="32471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Trebuchet MS" panose="020B0603020202020204" pitchFamily="34" charset="0"/>
              </a:rPr>
              <a:t>Sustainable</a:t>
            </a:r>
            <a:r>
              <a:rPr lang="de-DE" dirty="0" smtClean="0">
                <a:latin typeface="Trebuchet MS" panose="020B0603020202020204" pitchFamily="34" charset="0"/>
              </a:rPr>
              <a:t> Development Goals (SDGs)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>
                <a:latin typeface="Trebuchet MS" panose="020B0603020202020204" pitchFamily="34" charset="0"/>
              </a:rPr>
              <a:t>d</a:t>
            </a:r>
            <a:r>
              <a:rPr lang="de-DE" dirty="0" smtClean="0">
                <a:latin typeface="Trebuchet MS" panose="020B0603020202020204" pitchFamily="34" charset="0"/>
              </a:rPr>
              <a:t>t.: „Ziele für Nachhaltige Entwicklung“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17 Ziele &amp; 169 Unterziele</a:t>
            </a:r>
            <a:r>
              <a:rPr lang="de-DE" dirty="0" smtClean="0">
                <a:latin typeface="Trebuchet MS" panose="020B0603020202020204" pitchFamily="34" charset="0"/>
              </a:rPr>
              <a:t>: Was soll erreicht werden und wie soll es erreicht werden?</a:t>
            </a:r>
          </a:p>
          <a:p>
            <a:r>
              <a:rPr lang="de-DE" dirty="0" smtClean="0">
                <a:latin typeface="Trebuchet MS" panose="020B0603020202020204" pitchFamily="34" charset="0"/>
              </a:rPr>
              <a:t>lösen 2015 die </a:t>
            </a:r>
            <a:r>
              <a:rPr lang="en-US" dirty="0" smtClean="0">
                <a:latin typeface="Trebuchet MS" panose="020B0603020202020204" pitchFamily="34" charset="0"/>
              </a:rPr>
              <a:t>Millennium</a:t>
            </a:r>
            <a:r>
              <a:rPr lang="de-DE" dirty="0" smtClean="0">
                <a:latin typeface="Trebuchet MS" panose="020B0603020202020204" pitchFamily="34" charset="0"/>
              </a:rPr>
              <a:t> Development Goals ab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Unterschiede </a:t>
            </a:r>
            <a:r>
              <a:rPr lang="de-DE" dirty="0" smtClean="0">
                <a:latin typeface="Trebuchet MS" panose="020B0603020202020204" pitchFamily="34" charset="0"/>
              </a:rPr>
              <a:t>zu den Millennium Development Goals: </a:t>
            </a:r>
          </a:p>
          <a:p>
            <a:pPr lvl="1"/>
            <a:r>
              <a:rPr lang="de-DE" sz="2800" dirty="0" smtClean="0">
                <a:latin typeface="Trebuchet MS" panose="020B0603020202020204" pitchFamily="34" charset="0"/>
              </a:rPr>
              <a:t>universell gültig: alle Staaten sollen die Ziele umsetzen </a:t>
            </a:r>
          </a:p>
          <a:p>
            <a:pPr lvl="1"/>
            <a:r>
              <a:rPr lang="de-DE" sz="2800" dirty="0" smtClean="0">
                <a:latin typeface="Trebuchet MS" panose="020B0603020202020204" pitchFamily="34" charset="0"/>
              </a:rPr>
              <a:t>inklusiver Anspruch: niemand wird zurückgelassen </a:t>
            </a:r>
          </a:p>
          <a:p>
            <a:r>
              <a:rPr lang="de-DE" dirty="0">
                <a:latin typeface="Trebuchet MS" panose="020B0603020202020204" pitchFamily="34" charset="0"/>
              </a:rPr>
              <a:t>u</a:t>
            </a:r>
            <a:r>
              <a:rPr lang="de-DE" dirty="0" smtClean="0">
                <a:latin typeface="Trebuchet MS" panose="020B0603020202020204" pitchFamily="34" charset="0"/>
              </a:rPr>
              <a:t>mfassen alle drei Dimensionen der Nachhaltigkeit: Soziales, Umwelt &amp; Wirtschaft</a:t>
            </a:r>
          </a:p>
          <a:p>
            <a:r>
              <a:rPr lang="de-DE" dirty="0" smtClean="0">
                <a:latin typeface="Trebuchet MS" panose="020B0603020202020204" pitchFamily="34" charset="0"/>
              </a:rPr>
              <a:t>Alle 17 Ziele sind unteilbar miteinander verbunden.</a:t>
            </a:r>
          </a:p>
        </p:txBody>
      </p:sp>
    </p:spTree>
    <p:extLst>
      <p:ext uri="{BB962C8B-B14F-4D97-AF65-F5344CB8AC3E}">
        <p14:creationId xmlns:p14="http://schemas.microsoft.com/office/powerpoint/2010/main" xmlns="" val="34125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6500" y="284164"/>
            <a:ext cx="9590374" cy="6205536"/>
          </a:xfrm>
        </p:spPr>
      </p:pic>
      <p:sp>
        <p:nvSpPr>
          <p:cNvPr id="2" name="Textfeld 1"/>
          <p:cNvSpPr txBox="1"/>
          <p:nvPr/>
        </p:nvSpPr>
        <p:spPr>
          <a:xfrm>
            <a:off x="1206500" y="6351200"/>
            <a:ext cx="7048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Trebuchet MS" panose="020B0603020202020204" pitchFamily="34" charset="0"/>
              </a:rPr>
              <a:t>Quelle: 17ziele.de</a:t>
            </a:r>
          </a:p>
        </p:txBody>
      </p:sp>
    </p:spTree>
    <p:extLst>
      <p:ext uri="{BB962C8B-B14F-4D97-AF65-F5344CB8AC3E}">
        <p14:creationId xmlns:p14="http://schemas.microsoft.com/office/powerpoint/2010/main" xmlns="" val="14667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rebuchet MS" panose="020B0603020202020204" pitchFamily="34" charset="0"/>
              </a:rPr>
              <a:t>Kritik an den SDGs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>
                <a:latin typeface="Trebuchet MS" panose="020B0603020202020204" pitchFamily="34" charset="0"/>
              </a:rPr>
              <a:t>k</a:t>
            </a:r>
            <a:r>
              <a:rPr lang="de-DE" dirty="0" smtClean="0">
                <a:latin typeface="Trebuchet MS" panose="020B0603020202020204" pitchFamily="34" charset="0"/>
              </a:rPr>
              <a:t>ein rechtlich bindendes Abkommen</a:t>
            </a:r>
          </a:p>
          <a:p>
            <a:endParaRPr lang="de-DE" dirty="0">
              <a:latin typeface="Trebuchet MS" panose="020B0603020202020204" pitchFamily="34" charset="0"/>
            </a:endParaRPr>
          </a:p>
          <a:p>
            <a:r>
              <a:rPr lang="de-DE" dirty="0" smtClean="0">
                <a:latin typeface="Trebuchet MS" panose="020B0603020202020204" pitchFamily="34" charset="0"/>
              </a:rPr>
              <a:t>keine Sanktionsmechanismen, wenn Länder sich nicht an der Umsetzung der Ziele beteiligen</a:t>
            </a:r>
          </a:p>
          <a:p>
            <a:endParaRPr lang="de-DE" dirty="0" smtClean="0">
              <a:latin typeface="Trebuchet MS" panose="020B0603020202020204" pitchFamily="34" charset="0"/>
            </a:endParaRPr>
          </a:p>
          <a:p>
            <a:r>
              <a:rPr lang="de-DE" dirty="0" smtClean="0">
                <a:latin typeface="Trebuchet MS" panose="020B0603020202020204" pitchFamily="34" charset="0"/>
              </a:rPr>
              <a:t>häufig nur lockere Formulierung der einzelnen Ziele</a:t>
            </a:r>
          </a:p>
          <a:p>
            <a:endParaRPr lang="de-DE" dirty="0" smtClean="0">
              <a:latin typeface="Trebuchet MS" panose="020B0603020202020204" pitchFamily="34" charset="0"/>
            </a:endParaRPr>
          </a:p>
          <a:p>
            <a:r>
              <a:rPr lang="de-DE" dirty="0" smtClean="0">
                <a:latin typeface="Trebuchet MS" panose="020B0603020202020204" pitchFamily="34" charset="0"/>
              </a:rPr>
              <a:t>Widersprüchlichkeit: Ökologische Ziele können nicht erreicht werden, wenn sozioökonomische Ziele erreicht werden wollen. (Club </a:t>
            </a:r>
            <a:r>
              <a:rPr lang="en-US" dirty="0" smtClean="0">
                <a:latin typeface="Trebuchet MS" panose="020B0603020202020204" pitchFamily="34" charset="0"/>
              </a:rPr>
              <a:t>of</a:t>
            </a:r>
            <a:r>
              <a:rPr lang="de-DE" dirty="0" smtClean="0">
                <a:latin typeface="Trebuchet MS" panose="020B0603020202020204" pitchFamily="34" charset="0"/>
              </a:rPr>
              <a:t> </a:t>
            </a:r>
            <a:r>
              <a:rPr lang="en-US" dirty="0" smtClean="0">
                <a:latin typeface="Trebuchet MS" panose="020B0603020202020204" pitchFamily="34" charset="0"/>
              </a:rPr>
              <a:t>Rome 2018</a:t>
            </a:r>
            <a:r>
              <a:rPr lang="de-DE" dirty="0" smtClean="0">
                <a:latin typeface="Trebuchet MS" panose="020B0603020202020204" pitchFamily="34" charset="0"/>
              </a:rPr>
              <a:t>) </a:t>
            </a:r>
          </a:p>
          <a:p>
            <a:endParaRPr lang="de-DE" dirty="0">
              <a:latin typeface="Trebuchet MS" panose="020B0603020202020204" pitchFamily="34" charset="0"/>
            </a:endParaRPr>
          </a:p>
          <a:p>
            <a:endParaRPr lang="de-DE" sz="32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sz="32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8200" y="6311900"/>
            <a:ext cx="87760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Trebuchet MS" panose="020B0603020202020204" pitchFamily="34" charset="0"/>
              </a:rPr>
              <a:t>Quelle: https://www.clubofrome.org/2018/10/18/transformation-is-feasable-a-new-report-to-the-club-of-rome/</a:t>
            </a:r>
          </a:p>
        </p:txBody>
      </p:sp>
    </p:spTree>
    <p:extLst>
      <p:ext uri="{BB962C8B-B14F-4D97-AF65-F5344CB8AC3E}">
        <p14:creationId xmlns:p14="http://schemas.microsoft.com/office/powerpoint/2010/main" xmlns="" val="14549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rebuchet MS" panose="020B0603020202020204" pitchFamily="34" charset="0"/>
              </a:rPr>
              <a:t>Ungleichheit in den SDGs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1252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latin typeface="Trebuchet MS" panose="020B0603020202020204" pitchFamily="34" charset="0"/>
              </a:rPr>
              <a:t>Ursache der Probleme, die in den SDGs angesprochen werden, ist die globale Ungleichheit. Die Bekämpfung dieser </a:t>
            </a:r>
            <a:r>
              <a:rPr lang="de-DE" smtClean="0">
                <a:latin typeface="Trebuchet MS" panose="020B0603020202020204" pitchFamily="34" charset="0"/>
              </a:rPr>
              <a:t>ist gleichzeitig eines </a:t>
            </a:r>
            <a:r>
              <a:rPr lang="de-DE" dirty="0" smtClean="0">
                <a:latin typeface="Trebuchet MS" panose="020B0603020202020204" pitchFamily="34" charset="0"/>
              </a:rPr>
              <a:t>der zentralen Ziele.</a:t>
            </a: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SDG 10:</a:t>
            </a:r>
            <a:r>
              <a:rPr lang="de-DE" dirty="0" smtClean="0">
                <a:latin typeface="Trebuchet MS" panose="020B0603020202020204" pitchFamily="34" charset="0"/>
              </a:rPr>
              <a:t> Weniger Ungleichheiten</a:t>
            </a: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rebuchet MS" panose="020B0603020202020204" pitchFamily="34" charset="0"/>
              </a:rPr>
              <a:t>Weitere Ziele, die für das Thema Ungleichheit relevant sind: 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SDG 1:</a:t>
            </a:r>
            <a:r>
              <a:rPr lang="de-DE" dirty="0" smtClean="0">
                <a:latin typeface="Trebuchet MS" panose="020B0603020202020204" pitchFamily="34" charset="0"/>
              </a:rPr>
              <a:t> Keine Armut</a:t>
            </a:r>
          </a:p>
          <a:p>
            <a:r>
              <a:rPr lang="de-DE" b="1" dirty="0" smtClean="0">
                <a:latin typeface="Trebuchet MS" panose="020B0603020202020204" pitchFamily="34" charset="0"/>
              </a:rPr>
              <a:t>SDG 8:</a:t>
            </a:r>
            <a:r>
              <a:rPr lang="de-DE" dirty="0" smtClean="0">
                <a:latin typeface="Trebuchet MS" panose="020B0603020202020204" pitchFamily="34" charset="0"/>
              </a:rPr>
              <a:t> Menschenwürdige Arbeit und Wirtschaftswachstum</a:t>
            </a: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8200" y="6308492"/>
            <a:ext cx="8470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Trebuchet MS" panose="020B0603020202020204" pitchFamily="34" charset="0"/>
              </a:rPr>
              <a:t>Quelle: https</a:t>
            </a:r>
            <a:r>
              <a:rPr lang="de-DE" sz="1000" dirty="0">
                <a:latin typeface="Trebuchet MS" panose="020B0603020202020204" pitchFamily="34" charset="0"/>
              </a:rPr>
              <a:t>://nachhaltigkeit.bvng.org/die-globalen-ziele-fuer-nachhaltige-entwicklung/</a:t>
            </a:r>
          </a:p>
        </p:txBody>
      </p:sp>
    </p:spTree>
    <p:extLst>
      <p:ext uri="{BB962C8B-B14F-4D97-AF65-F5344CB8AC3E}">
        <p14:creationId xmlns:p14="http://schemas.microsoft.com/office/powerpoint/2010/main" xmlns="" val="65270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>
                <a:latin typeface="Trebuchet MS" panose="020B0603020202020204" pitchFamily="34" charset="0"/>
              </a:rPr>
              <a:t>SDG 1:</a:t>
            </a:r>
            <a:r>
              <a:rPr lang="de-DE" sz="3600" dirty="0" smtClean="0">
                <a:latin typeface="Trebuchet MS" panose="020B0603020202020204" pitchFamily="34" charset="0"/>
              </a:rPr>
              <a:t> </a:t>
            </a:r>
            <a:r>
              <a:rPr lang="de-DE" sz="3600" dirty="0">
                <a:latin typeface="Trebuchet MS" panose="020B0603020202020204" pitchFamily="34" charset="0"/>
              </a:rPr>
              <a:t>„Armut in jeder Form und überall beenden</a:t>
            </a:r>
            <a:r>
              <a:rPr lang="de-DE" sz="3600" dirty="0" smtClean="0">
                <a:latin typeface="Trebuchet MS" panose="020B0603020202020204" pitchFamily="34" charset="0"/>
              </a:rPr>
              <a:t>.“ </a:t>
            </a:r>
            <a:endParaRPr lang="de-DE" sz="3600" dirty="0">
              <a:latin typeface="Trebuchet MS" panose="020B0603020202020204" pitchFamily="34" charset="0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Trebuchet MS" panose="020B0603020202020204" pitchFamily="34" charset="0"/>
              </a:rPr>
              <a:t>Armut beenden</a:t>
            </a:r>
          </a:p>
          <a:p>
            <a:endParaRPr lang="de-DE" dirty="0" smtClean="0">
              <a:latin typeface="Trebuchet MS" panose="020B0603020202020204" pitchFamily="34" charset="0"/>
            </a:endParaRPr>
          </a:p>
          <a:p>
            <a:r>
              <a:rPr lang="de-DE" dirty="0" smtClean="0">
                <a:latin typeface="Trebuchet MS" panose="020B0603020202020204" pitchFamily="34" charset="0"/>
              </a:rPr>
              <a:t>Zugang zu wirtschaftlichen Ressourcen sichern</a:t>
            </a:r>
            <a:endParaRPr lang="de-DE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r>
              <a:rPr lang="de-DE" dirty="0" smtClean="0">
                <a:latin typeface="Trebuchet MS" panose="020B0603020202020204" pitchFamily="34" charset="0"/>
              </a:rPr>
              <a:t>Widerstandsfähigkeit gegenüber Katastrophen                            erhöhen</a:t>
            </a: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Bsp.: </a:t>
            </a:r>
            <a:r>
              <a:rPr lang="de-DE" dirty="0">
                <a:latin typeface="Trebuchet MS" panose="020B0603020202020204" pitchFamily="34" charset="0"/>
              </a:rPr>
              <a:t>Bis 2030 den Anteil der Männer, Frauen &amp;</a:t>
            </a:r>
            <a:r>
              <a:rPr lang="de-DE" dirty="0" smtClean="0">
                <a:latin typeface="Trebuchet MS" panose="020B0603020202020204" pitchFamily="34" charset="0"/>
              </a:rPr>
              <a:t> Kinder,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>
                <a:latin typeface="Trebuchet MS" panose="020B0603020202020204" pitchFamily="34" charset="0"/>
              </a:rPr>
              <a:t>die </a:t>
            </a:r>
            <a:r>
              <a:rPr lang="de-DE" dirty="0">
                <a:latin typeface="Trebuchet MS" panose="020B0603020202020204" pitchFamily="34" charset="0"/>
              </a:rPr>
              <a:t>in Armut </a:t>
            </a:r>
            <a:r>
              <a:rPr lang="de-DE" dirty="0" smtClean="0">
                <a:latin typeface="Trebuchet MS" panose="020B0603020202020204" pitchFamily="34" charset="0"/>
              </a:rPr>
              <a:t>leben</a:t>
            </a:r>
            <a:r>
              <a:rPr lang="de-DE" dirty="0">
                <a:latin typeface="Trebuchet MS" panose="020B0603020202020204" pitchFamily="34" charset="0"/>
              </a:rPr>
              <a:t>, mindestens um die Hälfte senken.</a:t>
            </a:r>
          </a:p>
        </p:txBody>
      </p:sp>
      <p:pic>
        <p:nvPicPr>
          <p:cNvPr id="8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05800" y="2041525"/>
            <a:ext cx="2448000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07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71323"/>
            <a:ext cx="10972800" cy="13255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600" b="1" dirty="0" smtClean="0">
                <a:latin typeface="Trebuchet MS" panose="020B0603020202020204" pitchFamily="34" charset="0"/>
              </a:rPr>
              <a:t>SDG 8:</a:t>
            </a:r>
            <a:r>
              <a:rPr lang="de-DE" sz="3600" dirty="0" smtClean="0">
                <a:latin typeface="Trebuchet MS" panose="020B0603020202020204" pitchFamily="34" charset="0"/>
              </a:rPr>
              <a:t> „</a:t>
            </a:r>
            <a:r>
              <a:rPr lang="de-DE" sz="3600" dirty="0">
                <a:latin typeface="Trebuchet MS" panose="020B0603020202020204" pitchFamily="34" charset="0"/>
              </a:rPr>
              <a:t>Dauerhaftes, inklusives und </a:t>
            </a:r>
            <a:r>
              <a:rPr lang="de-DE" sz="3600" dirty="0" smtClean="0">
                <a:latin typeface="Trebuchet MS" panose="020B0603020202020204" pitchFamily="34" charset="0"/>
              </a:rPr>
              <a:t>nachhaltiges Wirtschaftswachstum</a:t>
            </a:r>
            <a:r>
              <a:rPr lang="de-DE" sz="3600" dirty="0">
                <a:latin typeface="Trebuchet MS" panose="020B0603020202020204" pitchFamily="34" charset="0"/>
              </a:rPr>
              <a:t>, </a:t>
            </a:r>
            <a:r>
              <a:rPr lang="de-DE" sz="3600" dirty="0" smtClean="0">
                <a:latin typeface="Trebuchet MS" panose="020B0603020202020204" pitchFamily="34" charset="0"/>
              </a:rPr>
              <a:t>produktive Vollbeschäftigung und </a:t>
            </a:r>
            <a:r>
              <a:rPr lang="de-DE" sz="3600" dirty="0">
                <a:latin typeface="Trebuchet MS" panose="020B0603020202020204" pitchFamily="34" charset="0"/>
              </a:rPr>
              <a:t>menschenwürdige Arbeit für alle fördern.“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787525"/>
            <a:ext cx="10515600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de-DE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b="1" dirty="0" smtClean="0">
                <a:latin typeface="Trebuchet MS" panose="020B0603020202020204" pitchFamily="34" charset="0"/>
              </a:rPr>
              <a:t>Bsp</a:t>
            </a:r>
            <a:r>
              <a:rPr lang="de-DE" b="1" dirty="0">
                <a:latin typeface="Trebuchet MS" panose="020B0603020202020204" pitchFamily="34" charset="0"/>
              </a:rPr>
              <a:t>.:</a:t>
            </a:r>
            <a:r>
              <a:rPr lang="de-DE" dirty="0">
                <a:latin typeface="Trebuchet MS" panose="020B0603020202020204" pitchFamily="34" charset="0"/>
              </a:rPr>
              <a:t> Bis 2030 </a:t>
            </a:r>
            <a:r>
              <a:rPr lang="de-DE" dirty="0" smtClean="0">
                <a:latin typeface="Trebuchet MS" panose="020B0603020202020204" pitchFamily="34" charset="0"/>
              </a:rPr>
              <a:t>gleiches </a:t>
            </a:r>
            <a:r>
              <a:rPr lang="de-DE" dirty="0">
                <a:latin typeface="Trebuchet MS" panose="020B0603020202020204" pitchFamily="34" charset="0"/>
              </a:rPr>
              <a:t>Entgelt für gleichwertige Arbeit </a:t>
            </a:r>
            <a:r>
              <a:rPr lang="de-DE" dirty="0" smtClean="0">
                <a:latin typeface="Trebuchet MS" panose="020B0603020202020204" pitchFamily="34" charset="0"/>
              </a:rPr>
              <a:t>für alle Frauen und Männer, einschließlich junger Menschen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>
                <a:latin typeface="Trebuchet MS" panose="020B0603020202020204" pitchFamily="34" charset="0"/>
              </a:rPr>
              <a:t>und Menschen mit Behinderungen, erreichen.</a:t>
            </a:r>
          </a:p>
          <a:p>
            <a:pPr marL="0" indent="0">
              <a:buNone/>
            </a:pPr>
            <a:endParaRPr lang="de-DE" dirty="0">
              <a:latin typeface="Trebuchet MS" panose="020B0603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270125"/>
            <a:ext cx="2448000" cy="244800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759200" y="2586184"/>
            <a:ext cx="690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Trebuchet MS" panose="020B0603020202020204" pitchFamily="34" charset="0"/>
              </a:rPr>
              <a:t>Wirtschaftliche Produktivität steigern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Trebuchet MS" panose="020B0603020202020204" pitchFamily="34" charset="0"/>
              </a:rPr>
              <a:t>Arbeitsrechte weltweit verbessern &amp; schützen</a:t>
            </a:r>
            <a:endParaRPr lang="de-DE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58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Benutzerdefiniert</PresentationFormat>
  <Paragraphs>79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Office</vt:lpstr>
      <vt:lpstr>Einführung  Sustainable Development Goals</vt:lpstr>
      <vt:lpstr>Agenda 2030</vt:lpstr>
      <vt:lpstr>Fünf Kernbotschaften der Agenda 2030</vt:lpstr>
      <vt:lpstr>Sustainable Development Goals (SDGs)</vt:lpstr>
      <vt:lpstr>Folie 5</vt:lpstr>
      <vt:lpstr>Kritik an den SDGs</vt:lpstr>
      <vt:lpstr>Ungleichheit in den SDGs</vt:lpstr>
      <vt:lpstr>SDG 1: „Armut in jeder Form und überall beenden.“ </vt:lpstr>
      <vt:lpstr>SDG 8: „Dauerhaftes, inklusives und nachhaltiges Wirtschaftswachstum, produktive Vollbeschäftigung und menschenwürdige Arbeit für alle fördern.“</vt:lpstr>
      <vt:lpstr>SDG 10: „Ungleichheit innerhalb von und zwischen Staaten verringern.“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EPIZ</dc:creator>
  <cp:lastModifiedBy>Akan</cp:lastModifiedBy>
  <cp:revision>24</cp:revision>
  <dcterms:created xsi:type="dcterms:W3CDTF">2019-04-25T12:42:55Z</dcterms:created>
  <dcterms:modified xsi:type="dcterms:W3CDTF">2019-06-06T11:27:20Z</dcterms:modified>
</cp:coreProperties>
</file>