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4" r:id="rId2"/>
    <p:sldId id="515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82184" autoAdjust="0"/>
  </p:normalViewPr>
  <p:slideViewPr>
    <p:cSldViewPr>
      <p:cViewPr varScale="1">
        <p:scale>
          <a:sx n="74" d="100"/>
          <a:sy n="74" d="100"/>
        </p:scale>
        <p:origin x="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CB81EB47-FB94-42BC-B621-3EEBA9A9D928}" type="datetimeFigureOut">
              <a:rPr lang="de-DE" smtClean="0"/>
              <a:pPr/>
              <a:t>23.05.2019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5C3C710D-265B-4CB0-A54F-DCA301C669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65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74F61CAE-B4FD-4BD5-9813-54D994B75D07}" type="datetimeFigureOut">
              <a:rPr lang="de-DE" smtClean="0"/>
              <a:pPr/>
              <a:t>23.05.2019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E0BC5456-E4CB-478C-A1EB-43B685B38E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76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13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40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Wichtige Ansage: alle checken und sich merken, </a:t>
            </a:r>
            <a:r>
              <a:rPr lang="de-DE" dirty="0" err="1" smtClean="0">
                <a:sym typeface="Wingdings" pitchFamily="2" charset="2"/>
              </a:rPr>
              <a:t>wieviel</a:t>
            </a:r>
            <a:r>
              <a:rPr lang="de-DE" dirty="0" smtClean="0">
                <a:sym typeface="Wingdings" pitchFamily="2" charset="2"/>
              </a:rPr>
              <a:t> Geld sie haben!</a:t>
            </a:r>
          </a:p>
          <a:p>
            <a:pPr lvl="0">
              <a:buFont typeface="Arial" pitchFamily="34" charset="0"/>
              <a:buChar char="•"/>
            </a:pPr>
            <a:r>
              <a:rPr lang="de-DE" dirty="0" smtClean="0"/>
              <a:t>Dann: Rollenentlastung!! </a:t>
            </a:r>
            <a:r>
              <a:rPr lang="de-DE" dirty="0" smtClean="0">
                <a:sym typeface="Wingdings" pitchFamily="2" charset="2"/>
              </a:rPr>
              <a:t> Requisiten abgeben, Tische aufräumen, alle Sachen nach vorne bringen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05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01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5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5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6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89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34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834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6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A8CC-B737-4C22-A778-CFCDE6612968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5010-DDEF-4E08-A2FF-043719E8A791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C23F-8F70-4527-9CE2-D2F105556CEB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19D6-2BF7-4828-A6B8-CD94F19445A9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DE20-5083-45D6-81B1-F0D611E57649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C712-DAAE-4E4F-BE8A-38E08AA36396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7B2A-8604-429E-951E-991D7B7362B0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7B9B-0985-4142-9DB7-F1DE1F7B921F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DDBC-0E60-40B5-BD7C-B25569AA8A39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384C-7B42-458A-AC83-AE6A92507462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75C8-2715-48F1-9D69-81126DE46BD0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20C3-3257-47B8-A6DD-1488E72CDE39}" type="datetime1">
              <a:rPr lang="de-DE" smtClean="0"/>
              <a:pPr/>
              <a:t>23.05.2019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72560" cy="936104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Planspiel Kapitalismus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de-DE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de-DE" sz="36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92" y="1526923"/>
            <a:ext cx="7344816" cy="51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13"/>
            <a:ext cx="8229600" cy="11430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Vorbereitungsphase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01828"/>
            <a:ext cx="8786874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Rollenkarten lesen &amp; Fragen klären</a:t>
            </a:r>
          </a:p>
          <a:p>
            <a:pPr marL="514350" indent="-514350"/>
            <a:endParaRPr lang="de-DE" sz="28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Dann:</a:t>
            </a:r>
          </a:p>
          <a:p>
            <a:pPr marL="914400" lvl="1" indent="-514350"/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Arbeiter*innen suchen Arbeit.</a:t>
            </a:r>
          </a:p>
          <a:p>
            <a:pPr marL="914400" lvl="1" indent="-514350"/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Unternehmer*innen geben Unternehmen Namen, kaufen auf dem Markt Rohstoffe, stellen Arbeiter*innen ein.</a:t>
            </a:r>
          </a:p>
          <a:p>
            <a:pPr marL="914400" lvl="1" indent="-514350"/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Spiel beginnt, wenn der Markt Papier ausgibt.</a:t>
            </a:r>
          </a:p>
          <a:p>
            <a:pPr marL="514350" indent="-514350"/>
            <a:endParaRPr lang="de-DE" sz="28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31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80" y="234458"/>
            <a:ext cx="8229600" cy="11430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Produktionsphase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3317"/>
            <a:ext cx="8786874" cy="4525963"/>
          </a:xfrm>
        </p:spPr>
        <p:txBody>
          <a:bodyPr>
            <a:noAutofit/>
          </a:bodyPr>
          <a:lstStyle/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Produktion im Monatsrhythmus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(ein Monat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ca. 7 Minuten)</a:t>
            </a:r>
          </a:p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Die Arbeiter*innen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produzieren Waren.</a:t>
            </a:r>
          </a:p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Die Unternehmer*innen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organisieren Produktion, kaufen Material, verkaufen Waren am Markt.</a:t>
            </a:r>
          </a:p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Am Monatsende (Glocke) zahlen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die Unternehmer*innen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Lohn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 die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Arbeiter*innen.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761112"/>
            <a:ext cx="1800000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000" y="4761112"/>
            <a:ext cx="1800000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968" y="4761112"/>
            <a:ext cx="18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460" y="476111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5914"/>
            <a:ext cx="8229600" cy="4584564"/>
          </a:xfrm>
        </p:spPr>
        <p:txBody>
          <a:bodyPr>
            <a:normAutofit/>
          </a:bodyPr>
          <a:lstStyle/>
          <a:p>
            <a:r>
              <a:rPr lang="de-DE" sz="7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Ende des Planspiels</a:t>
            </a:r>
            <a:endParaRPr lang="de-DE" sz="7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88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0"/>
            <a:ext cx="8229600" cy="11430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Was ist ein Planspiel?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92" y="1417612"/>
            <a:ext cx="9100120" cy="4525963"/>
          </a:xfrm>
        </p:spPr>
        <p:txBody>
          <a:bodyPr>
            <a:noAutofit/>
          </a:bodyPr>
          <a:lstStyle/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k</a:t>
            </a:r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ein Theaterstück, eher ein großes Rollenspiel</a:t>
            </a:r>
          </a:p>
          <a:p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usgedachte Situation mit wahrem Hintergrund</a:t>
            </a:r>
          </a:p>
          <a:p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Ein Planspiel gibt Regeln und Rollen vor.</a:t>
            </a:r>
          </a:p>
          <a:p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Verschiedene Teilnehmer*innen schlüpfen in Rollen und versuchen ihre Ziele zu erreichen.</a:t>
            </a:r>
          </a:p>
          <a:p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Nach dem Ende des Planspiels wird gemeinsam ausgewertet.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452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Thema des Planspiels:</a:t>
            </a:r>
            <a:b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Wie entsteht Wohlstand im Kapitalismus? Und wie wird er verteilt?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71389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Fragen:</a:t>
            </a:r>
          </a:p>
          <a:p>
            <a:pPr marL="0" indent="0">
              <a:buNone/>
            </a:pPr>
            <a:endParaRPr lang="de-DE" sz="2600" b="1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Wie wird Wohlstand im Kapitalismus geschaffen?</a:t>
            </a:r>
          </a:p>
          <a:p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Wie wird Wohlstand verteilt?</a:t>
            </a:r>
          </a:p>
          <a:p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Welche Interessen haben Arbeiter*innen und Unternehmer*innen?</a:t>
            </a:r>
          </a:p>
          <a:p>
            <a:pPr marL="0" indent="0">
              <a:buNone/>
            </a:pPr>
            <a:endParaRPr lang="de-DE" sz="2600" dirty="0" smtClean="0"/>
          </a:p>
          <a:p>
            <a:endParaRPr lang="de-DE" sz="28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163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88"/>
            <a:ext cx="8229600" cy="11430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Inhalt des Planspiels: Flugzeugproduktion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01828"/>
            <a:ext cx="8786874" cy="4525963"/>
          </a:xfrm>
        </p:spPr>
        <p:txBody>
          <a:bodyPr>
            <a:normAutofit/>
          </a:bodyPr>
          <a:lstStyle/>
          <a:p>
            <a:pPr marL="514350" indent="-514350"/>
            <a:endParaRPr lang="de-DE" sz="2800" dirty="0" smtClean="0">
              <a:solidFill>
                <a:srgbClr val="002060"/>
              </a:solidFill>
            </a:endParaRPr>
          </a:p>
          <a:p>
            <a:pPr marL="514350" indent="-514350"/>
            <a:endParaRPr lang="de-DE" sz="28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200" y="5102747"/>
            <a:ext cx="8424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Währung: Kronen</a:t>
            </a:r>
          </a:p>
          <a:p>
            <a:endParaRPr lang="de-DE" sz="2600" b="1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1 Krone =			10 Kronen = </a:t>
            </a:r>
          </a:p>
          <a:p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endParaRPr lang="de-DE" sz="26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700171"/>
            <a:ext cx="9100120" cy="4825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Mehrere Unternehmen produzieren Papierflugzeuge.</a:t>
            </a:r>
          </a:p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Dafür gründen Unternehmer*innen mehrere Firmen, stellen Arbeiter*innen an und produzieren mit Hilfe von Papier, Scheren und Stiften Papierflieger.</a:t>
            </a:r>
          </a:p>
          <a:p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Die Papierflieger werden auf dem Markt verkauft – so schaffen die Unternehmen Einnahmen für die Bezahlung des Lohns, neuer Rohstoffe und die Schaffung von Profit.</a:t>
            </a:r>
          </a:p>
          <a:p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7044" t="40613" r="34384" b="36531"/>
          <a:stretch/>
        </p:blipFill>
        <p:spPr>
          <a:xfrm>
            <a:off x="2411760" y="5759314"/>
            <a:ext cx="1080120" cy="8640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33628" t="36284" r="34514" b="33628"/>
          <a:stretch/>
        </p:blipFill>
        <p:spPr>
          <a:xfrm>
            <a:off x="6220916" y="5586020"/>
            <a:ext cx="1202246" cy="113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2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6" y="260648"/>
            <a:ext cx="9144000" cy="768140"/>
          </a:xfrm>
        </p:spPr>
        <p:txBody>
          <a:bodyPr>
            <a:noAutofit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Rolle 1: Unternehmer*innen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" y="1196752"/>
            <a:ext cx="9123276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25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Im Planspiel existieren zwei Unternehmen.</a:t>
            </a:r>
          </a:p>
          <a:p>
            <a:pPr>
              <a:spcBef>
                <a:spcPts val="600"/>
              </a:spcBef>
            </a:pPr>
            <a:r>
              <a:rPr lang="de-DE" sz="25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Zwei Unternehmer*innen leiten zusammen jeweils ein Unternehmen, das Papierflugzeuge produziert.</a:t>
            </a:r>
          </a:p>
          <a:p>
            <a:pPr>
              <a:spcBef>
                <a:spcPts val="600"/>
              </a:spcBef>
            </a:pPr>
            <a:r>
              <a:rPr lang="de-DE" sz="25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Sie besitzen Fabriken (Tisch), Werkzeuge/Maschinen (Stifte, Scheren etc.), Rohstoffe (Papier) und Startkapital (40 Kr.).</a:t>
            </a:r>
          </a:p>
          <a:p>
            <a:pPr>
              <a:spcBef>
                <a:spcPts val="600"/>
              </a:spcBef>
            </a:pPr>
            <a:r>
              <a:rPr lang="de-DE" sz="25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Sie stellen Arbeiter*innen an und leiten die Produktion.</a:t>
            </a:r>
          </a:p>
          <a:p>
            <a:pPr>
              <a:spcBef>
                <a:spcPts val="600"/>
              </a:spcBef>
            </a:pPr>
            <a:r>
              <a:rPr lang="de-DE" sz="25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Ziele: </a:t>
            </a:r>
          </a:p>
          <a:p>
            <a:pPr lvl="1">
              <a:spcBef>
                <a:spcPts val="600"/>
              </a:spcBef>
            </a:pPr>
            <a:r>
              <a:rPr lang="de-DE" sz="25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</a:t>
            </a:r>
            <a:r>
              <a:rPr lang="de-DE" sz="25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it Ihrem Unternehmen reich werden</a:t>
            </a:r>
          </a:p>
          <a:p>
            <a:pPr lvl="1">
              <a:spcBef>
                <a:spcPts val="600"/>
              </a:spcBef>
            </a:pPr>
            <a:r>
              <a:rPr lang="de-DE" sz="25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</a:t>
            </a:r>
            <a:r>
              <a:rPr lang="de-DE" sz="25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öglichst erfolgreiche Unternehmen zu leiten, die sich am Markt behaupten</a:t>
            </a:r>
          </a:p>
          <a:p>
            <a:pPr lvl="1">
              <a:spcBef>
                <a:spcPts val="600"/>
              </a:spcBef>
            </a:pPr>
            <a:r>
              <a:rPr lang="de-DE" sz="25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Am Spielende soll aus Startkapital höchstmöglicher Gewinn entstanden sein.</a:t>
            </a:r>
          </a:p>
          <a:p>
            <a:pPr marL="514350" indent="-514350">
              <a:spcBef>
                <a:spcPts val="0"/>
              </a:spcBef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2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69"/>
            <a:ext cx="8229600" cy="11430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Rolle 2: Arbeiter*innen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28800"/>
            <a:ext cx="8786874" cy="4525963"/>
          </a:xfrm>
        </p:spPr>
        <p:txBody>
          <a:bodyPr>
            <a:noAutofit/>
          </a:bodyPr>
          <a:lstStyle/>
          <a:p>
            <a:pPr marL="514350" indent="-514350"/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Die Arbeiter*innen sind auf der Suche nach einem guten Job.</a:t>
            </a:r>
          </a:p>
          <a:p>
            <a:pPr marL="514350" indent="-514350"/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/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Sie wollen möglichst sichere Jobs und hohe Löhne, um sich ein gutes Leben leisten zu können.</a:t>
            </a:r>
          </a:p>
          <a:p>
            <a:pPr marL="514350" indent="-514350"/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/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Aktueller </a:t>
            </a: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</a:t>
            </a:r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ohn ist 1 Krone pro Monat (= 7 Minuten).</a:t>
            </a:r>
          </a:p>
          <a:p>
            <a:pPr marL="514350" indent="-514350"/>
            <a:endParaRPr lang="de-DE" sz="2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/>
            <a:r>
              <a:rPr lang="de-DE" sz="2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Löhne können sich ändern …</a:t>
            </a:r>
          </a:p>
          <a:p>
            <a:pPr marL="514350" indent="-514350">
              <a:buNone/>
            </a:pPr>
            <a:endParaRPr lang="de-DE" sz="28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9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480"/>
            <a:ext cx="8229600" cy="11430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Das Produkt: Papierflieger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1698"/>
            <a:ext cx="8786874" cy="4525963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Unternehmen stellen Papierflieger her: Papiere falten, bemalen und am Markt verkaufen</a:t>
            </a:r>
          </a:p>
          <a:p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Die Modelle liegen beim Markt.</a:t>
            </a:r>
          </a:p>
          <a:p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Nur gute Qualität (gut gefaltete Flieger) wird angenommen.</a:t>
            </a:r>
          </a:p>
          <a:p>
            <a:pPr marL="514350" indent="-514350">
              <a:buNone/>
            </a:pPr>
            <a:endParaRPr lang="de-DE" sz="28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5013176"/>
            <a:ext cx="878687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800" dirty="0" smtClean="0">
              <a:solidFill>
                <a:srgbClr val="002060"/>
              </a:solidFill>
            </a:endParaRPr>
          </a:p>
          <a:p>
            <a:pPr marL="514350" indent="-514350"/>
            <a:endParaRPr lang="de-DE" sz="2800" dirty="0" smtClean="0">
              <a:solidFill>
                <a:srgbClr val="002060"/>
              </a:solidFill>
            </a:endParaRPr>
          </a:p>
          <a:p>
            <a:pPr marL="514350" indent="-514350"/>
            <a:endParaRPr lang="de-DE" sz="2800" dirty="0" smtClean="0">
              <a:solidFill>
                <a:srgbClr val="00206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5419" t="20212" r="5215" b="22503"/>
          <a:stretch/>
        </p:blipFill>
        <p:spPr>
          <a:xfrm>
            <a:off x="4779335" y="4015798"/>
            <a:ext cx="3907465" cy="25047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6800" t="34000" r="10801" b="30800"/>
          <a:stretch/>
        </p:blipFill>
        <p:spPr>
          <a:xfrm flipH="1">
            <a:off x="720857" y="4679935"/>
            <a:ext cx="3623390" cy="15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13"/>
            <a:ext cx="8229600" cy="11430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Rolle 3: Der Markt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48" y="1484784"/>
            <a:ext cx="8786874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Der Markt legt Preise für Rohstoffe und Produkte fest.</a:t>
            </a:r>
          </a:p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Je nach Angebot und Nachfrage können Preise schwanken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!</a:t>
            </a:r>
            <a:endParaRPr lang="de-DE" sz="28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Produkte können weiterentwickelt und am Markt ausprobiert werden.</a:t>
            </a:r>
          </a:p>
          <a:p>
            <a:pPr marL="514350" indent="-514350"/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Die Markttafel zeigt aktuelle Preise.</a:t>
            </a:r>
          </a:p>
          <a:p>
            <a:pPr marL="0" indent="0">
              <a:buNone/>
            </a:pPr>
            <a:endParaRPr lang="de-DE" sz="28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	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 Wichtig: Der Markt verhandelt nicht!!</a:t>
            </a:r>
          </a:p>
          <a:p>
            <a:pPr marL="514350" indent="-514350">
              <a:buNone/>
            </a:pPr>
            <a:endParaRPr lang="de-DE" sz="2800" dirty="0" smtClean="0">
              <a:solidFill>
                <a:srgbClr val="002060"/>
              </a:solidFill>
            </a:endParaRPr>
          </a:p>
          <a:p>
            <a:pPr marL="514350" indent="-514350"/>
            <a:endParaRPr lang="de-DE" sz="28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82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858"/>
            <a:ext cx="8229600" cy="11430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Ablauf des Planspiels</a:t>
            </a:r>
            <a:endParaRPr lang="de-DE" sz="34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14071"/>
            <a:ext cx="8991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Rollenverteilung Unternehmer*innen und Arbeiter*innen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Vorbereitung: Unternehmer*innen stellen Arbeiter*innen an und bereiten Produktion vor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Produktion: Unternehmen produzieren Papierflieger, bezahlen Arbeiter*innen, investieren…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Ende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Auswertung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sz="28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sz="28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8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Bildschirmpräsentation (4:3)</PresentationFormat>
  <Paragraphs>103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Office Theme</vt:lpstr>
      <vt:lpstr> Planspiel Kapitalismus </vt:lpstr>
      <vt:lpstr>Was ist ein Planspiel?</vt:lpstr>
      <vt:lpstr>Thema des Planspiels: Wie entsteht Wohlstand im Kapitalismus? Und wie wird er verteilt?</vt:lpstr>
      <vt:lpstr>Inhalt des Planspiels: Flugzeugproduktion</vt:lpstr>
      <vt:lpstr>Rolle 1: Unternehmer*innen</vt:lpstr>
      <vt:lpstr>Rolle 2: Arbeiter*innen</vt:lpstr>
      <vt:lpstr>Das Produkt: Papierflieger</vt:lpstr>
      <vt:lpstr>Rolle 3: Der Markt</vt:lpstr>
      <vt:lpstr>Ablauf des Planspiels</vt:lpstr>
      <vt:lpstr>Vorbereitungsphase</vt:lpstr>
      <vt:lpstr>Produktionsphase</vt:lpstr>
      <vt:lpstr>Ende des Planspiels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</dc:creator>
  <cp:lastModifiedBy>EPIZ</cp:lastModifiedBy>
  <cp:revision>1580</cp:revision>
  <cp:lastPrinted>2018-11-12T10:54:38Z</cp:lastPrinted>
  <dcterms:created xsi:type="dcterms:W3CDTF">2010-02-24T14:35:26Z</dcterms:created>
  <dcterms:modified xsi:type="dcterms:W3CDTF">2019-05-23T15:44:26Z</dcterms:modified>
</cp:coreProperties>
</file>